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344" r:id="rId2"/>
    <p:sldId id="319" r:id="rId3"/>
    <p:sldId id="416" r:id="rId4"/>
    <p:sldId id="435" r:id="rId5"/>
    <p:sldId id="436" r:id="rId6"/>
    <p:sldId id="411" r:id="rId7"/>
    <p:sldId id="414" r:id="rId8"/>
    <p:sldId id="415" r:id="rId9"/>
    <p:sldId id="412" r:id="rId10"/>
    <p:sldId id="417" r:id="rId11"/>
    <p:sldId id="418" r:id="rId12"/>
    <p:sldId id="419" r:id="rId13"/>
    <p:sldId id="420" r:id="rId14"/>
    <p:sldId id="421" r:id="rId15"/>
    <p:sldId id="423" r:id="rId16"/>
    <p:sldId id="424" r:id="rId17"/>
    <p:sldId id="425" r:id="rId18"/>
    <p:sldId id="426" r:id="rId19"/>
    <p:sldId id="427" r:id="rId20"/>
    <p:sldId id="428" r:id="rId21"/>
    <p:sldId id="429" r:id="rId22"/>
    <p:sldId id="43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788" autoAdjust="0"/>
  </p:normalViewPr>
  <p:slideViewPr>
    <p:cSldViewPr snapToGrid="0" snapToObjects="1">
      <p:cViewPr>
        <p:scale>
          <a:sx n="104" d="100"/>
          <a:sy n="104" d="100"/>
        </p:scale>
        <p:origin x="-54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F139C-94A9-BC4F-9CA8-7CC299CFD5F3}" type="datetimeFigureOut">
              <a:rPr lang="en-US" smtClean="0"/>
              <a:t>08/11/18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E46395-2263-3F4F-A07A-59746BCB1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63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Introdu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E46395-2263-3F4F-A07A-59746BCB17E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010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E46395-2263-3F4F-A07A-59746BCB17E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296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E46395-2263-3F4F-A07A-59746BCB17E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612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08/11/18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08/11/18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08/11/18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08/11/18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08/11/18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08/11/18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08/11/18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08/11/18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08/11/18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08/11/18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08/11/18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08/11/18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pPr/>
              <a:t>08/11/18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01413" y="1086779"/>
            <a:ext cx="7034316" cy="3233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/>
                <a:cs typeface="Arial"/>
              </a:rPr>
              <a:t>Covalent links in </a:t>
            </a:r>
            <a:r>
              <a:rPr lang="en-US" sz="4000" b="1" i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/>
                <a:cs typeface="Arial"/>
              </a:rPr>
              <a:t>aceDRG</a:t>
            </a:r>
            <a:r>
              <a:rPr lang="en-US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/>
                <a:cs typeface="Arial"/>
              </a:rPr>
              <a:t> </a:t>
            </a:r>
            <a:r>
              <a:rPr lang="en-GB" sz="2600" b="1" dirty="0" smtClean="0">
                <a:ln w="1905"/>
                <a:solidFill>
                  <a:schemeClr val="accent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 </a:t>
            </a:r>
            <a:r>
              <a:rPr lang="en-US" sz="2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n-US" sz="2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n-US" sz="2600" b="1" dirty="0">
                <a:ln w="1905"/>
                <a:solidFill>
                  <a:schemeClr val="accent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MRC Laboratory of Molecular Biology, Cambridge, U.K. </a:t>
            </a:r>
            <a:br>
              <a:rPr lang="en-US" sz="2600" b="1" dirty="0">
                <a:ln w="1905"/>
                <a:solidFill>
                  <a:schemeClr val="accent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en-US" sz="2600" dirty="0"/>
          </a:p>
        </p:txBody>
      </p:sp>
      <p:pic>
        <p:nvPicPr>
          <p:cNvPr id="7" name="Picture 6" descr="LMB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424" y="4403707"/>
            <a:ext cx="2568887" cy="69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907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084781" y="8350725"/>
            <a:ext cx="304015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/>
              <a:t>We use small molecule structures in COD as the source for the values of bond lengths and angles</a:t>
            </a:r>
            <a:r>
              <a:rPr lang="en-US" sz="3200" dirty="0" smtClean="0"/>
              <a:t>. </a:t>
            </a:r>
            <a:endParaRPr lang="en-GB" sz="3200" dirty="0" smtClean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6468" y="232009"/>
            <a:ext cx="8042276" cy="601972"/>
          </a:xfrm>
          <a:prstGeom prst="rect">
            <a:avLst/>
          </a:prstGeom>
          <a:solidFill>
            <a:srgbClr val="7AC6DC"/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 smtClean="0">
                <a:solidFill>
                  <a:schemeClr val="tx1"/>
                </a:solidFill>
              </a:rPr>
              <a:t>Covalent Links in Acedrg</a:t>
            </a:r>
            <a:endParaRPr lang="en-US" sz="3000" b="1" dirty="0">
              <a:solidFill>
                <a:schemeClr val="tx1"/>
              </a:solidFill>
            </a:endParaRPr>
          </a:p>
        </p:txBody>
      </p:sp>
      <p:sp>
        <p:nvSpPr>
          <p:cNvPr id="4" name="Frame 3"/>
          <p:cNvSpPr/>
          <p:nvPr/>
        </p:nvSpPr>
        <p:spPr>
          <a:xfrm>
            <a:off x="2209604" y="1111199"/>
            <a:ext cx="4336227" cy="52507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Example 1: Scenario 1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" name="Alternate Process 1"/>
          <p:cNvSpPr/>
          <p:nvPr/>
        </p:nvSpPr>
        <p:spPr>
          <a:xfrm>
            <a:off x="2197393" y="1846863"/>
            <a:ext cx="4128608" cy="424532"/>
          </a:xfrm>
          <a:prstGeom prst="flowChartAlternateProcess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70665" y="1846862"/>
            <a:ext cx="37866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CYS_TMP_1_link.cif</a:t>
            </a:r>
            <a:endParaRPr lang="en-US" sz="2000" b="1" dirty="0"/>
          </a:p>
        </p:txBody>
      </p:sp>
      <p:sp>
        <p:nvSpPr>
          <p:cNvPr id="16" name="Alternate Process 15"/>
          <p:cNvSpPr/>
          <p:nvPr/>
        </p:nvSpPr>
        <p:spPr>
          <a:xfrm>
            <a:off x="646468" y="2454410"/>
            <a:ext cx="7511384" cy="3736564"/>
          </a:xfrm>
          <a:prstGeom prst="flowChartAlternateProcess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025840" y="2968784"/>
            <a:ext cx="6655734" cy="3200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/>
          </a:p>
          <a:p>
            <a:r>
              <a:rPr lang="en-US" sz="1400" dirty="0" err="1"/>
              <a:t>data_link_list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loop_</a:t>
            </a:r>
          </a:p>
          <a:p>
            <a:r>
              <a:rPr lang="en-US" sz="1400" dirty="0"/>
              <a:t>_</a:t>
            </a:r>
            <a:r>
              <a:rPr lang="en-US" sz="1400" dirty="0" err="1"/>
              <a:t>chem_link.id</a:t>
            </a:r>
            <a:endParaRPr lang="en-US" sz="1400" dirty="0"/>
          </a:p>
          <a:p>
            <a:r>
              <a:rPr lang="en-US" sz="1400" dirty="0"/>
              <a:t>_chem_link.comp_id_1</a:t>
            </a:r>
          </a:p>
          <a:p>
            <a:r>
              <a:rPr lang="en-US" sz="1400" dirty="0"/>
              <a:t>_chem_link.mod_id_1</a:t>
            </a:r>
          </a:p>
          <a:p>
            <a:r>
              <a:rPr lang="en-US" sz="1400" dirty="0"/>
              <a:t>_chem_link.group_comp_1</a:t>
            </a:r>
          </a:p>
          <a:p>
            <a:r>
              <a:rPr lang="en-US" sz="1400" dirty="0"/>
              <a:t>_chem_link.comp_id_2</a:t>
            </a:r>
          </a:p>
          <a:p>
            <a:r>
              <a:rPr lang="en-US" sz="1400" dirty="0"/>
              <a:t>_chem_link.mod_id_2</a:t>
            </a:r>
          </a:p>
          <a:p>
            <a:r>
              <a:rPr lang="en-US" sz="1400" dirty="0"/>
              <a:t>_chem_link.group_comp_2</a:t>
            </a:r>
          </a:p>
          <a:p>
            <a:r>
              <a:rPr lang="en-US" sz="1400" dirty="0"/>
              <a:t>_</a:t>
            </a:r>
            <a:r>
              <a:rPr lang="en-US" sz="1400" dirty="0" err="1"/>
              <a:t>chem_link.name</a:t>
            </a:r>
            <a:endParaRPr lang="en-US" sz="1400" dirty="0"/>
          </a:p>
          <a:p>
            <a:r>
              <a:rPr lang="en-US" sz="1400" dirty="0"/>
              <a:t>CYS-TMP        CYS       CYSmod1     L-PEPTIDE           TMP       TMPmod1     non-polymer         CYS-TMP        </a:t>
            </a:r>
          </a:p>
          <a:p>
            <a:endParaRPr lang="en-US" sz="1000" dirty="0"/>
          </a:p>
        </p:txBody>
      </p:sp>
      <p:sp>
        <p:nvSpPr>
          <p:cNvPr id="3" name="TextBox 2"/>
          <p:cNvSpPr txBox="1"/>
          <p:nvPr/>
        </p:nvSpPr>
        <p:spPr>
          <a:xfrm>
            <a:off x="3138580" y="2552854"/>
            <a:ext cx="2027250" cy="377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List Section</a:t>
            </a:r>
            <a:endParaRPr lang="en-US" b="1" dirty="0"/>
          </a:p>
        </p:txBody>
      </p:sp>
      <p:sp>
        <p:nvSpPr>
          <p:cNvPr id="5" name="Rounded Rectangle 4"/>
          <p:cNvSpPr/>
          <p:nvPr/>
        </p:nvSpPr>
        <p:spPr>
          <a:xfrm>
            <a:off x="2808850" y="2565821"/>
            <a:ext cx="2631707" cy="40220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947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084781" y="8350725"/>
            <a:ext cx="304015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/>
              <a:t>We use small molecule structures in COD as the source for the values of bond lengths and angles</a:t>
            </a:r>
            <a:r>
              <a:rPr lang="en-US" sz="3200" dirty="0" smtClean="0"/>
              <a:t>. </a:t>
            </a:r>
            <a:endParaRPr lang="en-GB" sz="3200" dirty="0" smtClean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6468" y="232009"/>
            <a:ext cx="8042276" cy="601972"/>
          </a:xfrm>
          <a:prstGeom prst="rect">
            <a:avLst/>
          </a:prstGeom>
          <a:solidFill>
            <a:srgbClr val="7AC6DC"/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 smtClean="0">
                <a:solidFill>
                  <a:schemeClr val="tx1"/>
                </a:solidFill>
              </a:rPr>
              <a:t>Covalent Links in </a:t>
            </a:r>
            <a:r>
              <a:rPr lang="en-US" sz="3000" b="1" dirty="0" err="1" smtClean="0">
                <a:solidFill>
                  <a:schemeClr val="tx1"/>
                </a:solidFill>
              </a:rPr>
              <a:t>aceDRG</a:t>
            </a:r>
            <a:endParaRPr lang="en-US" sz="3000" b="1" dirty="0">
              <a:solidFill>
                <a:schemeClr val="tx1"/>
              </a:solidFill>
            </a:endParaRPr>
          </a:p>
        </p:txBody>
      </p:sp>
      <p:sp>
        <p:nvSpPr>
          <p:cNvPr id="4" name="Frame 3"/>
          <p:cNvSpPr/>
          <p:nvPr/>
        </p:nvSpPr>
        <p:spPr>
          <a:xfrm>
            <a:off x="2246240" y="1111199"/>
            <a:ext cx="3859935" cy="52507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Example 1: Scenario 1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" name="Alternate Process 1"/>
          <p:cNvSpPr/>
          <p:nvPr/>
        </p:nvSpPr>
        <p:spPr>
          <a:xfrm>
            <a:off x="2197393" y="1846863"/>
            <a:ext cx="4128608" cy="424532"/>
          </a:xfrm>
          <a:prstGeom prst="flowChartAlternateProcess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70665" y="1846862"/>
            <a:ext cx="37866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CYS_TMP_1_link.cif</a:t>
            </a:r>
            <a:endParaRPr lang="en-US" sz="2000" b="1" dirty="0"/>
          </a:p>
        </p:txBody>
      </p:sp>
      <p:sp>
        <p:nvSpPr>
          <p:cNvPr id="16" name="Alternate Process 15"/>
          <p:cNvSpPr/>
          <p:nvPr/>
        </p:nvSpPr>
        <p:spPr>
          <a:xfrm>
            <a:off x="646468" y="2454410"/>
            <a:ext cx="7511384" cy="3736564"/>
          </a:xfrm>
          <a:prstGeom prst="flowChartAlternateProcess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001418" y="3078683"/>
            <a:ext cx="66557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data_comp_CYS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#</a:t>
            </a:r>
          </a:p>
          <a:p>
            <a:r>
              <a:rPr lang="en-US" sz="1200" dirty="0"/>
              <a:t>loop_</a:t>
            </a:r>
          </a:p>
          <a:p>
            <a:r>
              <a:rPr lang="en-US" sz="1200" dirty="0"/>
              <a:t>_</a:t>
            </a:r>
            <a:r>
              <a:rPr lang="en-US" sz="1200" dirty="0" err="1"/>
              <a:t>chem_comp_atom.comp_id</a:t>
            </a:r>
            <a:endParaRPr lang="en-US" sz="1200" dirty="0"/>
          </a:p>
          <a:p>
            <a:r>
              <a:rPr lang="en-US" sz="1200" dirty="0"/>
              <a:t>_</a:t>
            </a:r>
            <a:r>
              <a:rPr lang="en-US" sz="1200" dirty="0" err="1"/>
              <a:t>chem_comp_atom.atom_id</a:t>
            </a:r>
            <a:endParaRPr lang="en-US" sz="1200" dirty="0"/>
          </a:p>
          <a:p>
            <a:r>
              <a:rPr lang="en-US" sz="1200" dirty="0"/>
              <a:t>_</a:t>
            </a:r>
            <a:r>
              <a:rPr lang="en-US" sz="1200" dirty="0" err="1"/>
              <a:t>chem_comp_atom.type_symbol</a:t>
            </a:r>
            <a:endParaRPr lang="en-US" sz="1200" dirty="0"/>
          </a:p>
          <a:p>
            <a:r>
              <a:rPr lang="en-US" sz="1200" dirty="0"/>
              <a:t>_</a:t>
            </a:r>
            <a:r>
              <a:rPr lang="en-US" sz="1200" dirty="0" err="1"/>
              <a:t>chem_comp_atom.type_energy</a:t>
            </a:r>
            <a:endParaRPr lang="en-US" sz="1200" dirty="0"/>
          </a:p>
          <a:p>
            <a:r>
              <a:rPr lang="en-US" sz="1200" dirty="0"/>
              <a:t>_</a:t>
            </a:r>
            <a:r>
              <a:rPr lang="en-US" sz="1200" dirty="0" err="1"/>
              <a:t>chem_comp_atom.charge</a:t>
            </a:r>
            <a:endParaRPr lang="en-US" sz="1200" dirty="0"/>
          </a:p>
          <a:p>
            <a:r>
              <a:rPr lang="en-US" sz="1200" dirty="0"/>
              <a:t>_</a:t>
            </a:r>
            <a:r>
              <a:rPr lang="en-US" sz="1200" dirty="0" err="1"/>
              <a:t>chem_comp_atom.x</a:t>
            </a:r>
            <a:endParaRPr lang="en-US" sz="1200" dirty="0"/>
          </a:p>
          <a:p>
            <a:r>
              <a:rPr lang="en-US" sz="1200" dirty="0"/>
              <a:t>_</a:t>
            </a:r>
            <a:r>
              <a:rPr lang="en-US" sz="1200" dirty="0" err="1"/>
              <a:t>chem_comp_atom.y</a:t>
            </a:r>
            <a:endParaRPr lang="en-US" sz="1200" dirty="0"/>
          </a:p>
          <a:p>
            <a:r>
              <a:rPr lang="en-US" sz="1200" dirty="0"/>
              <a:t>_</a:t>
            </a:r>
            <a:r>
              <a:rPr lang="en-US" sz="1200" dirty="0" err="1"/>
              <a:t>chem_comp_atom.z</a:t>
            </a:r>
            <a:endParaRPr lang="en-US" sz="1200" dirty="0"/>
          </a:p>
          <a:p>
            <a:r>
              <a:rPr lang="en-US" sz="1200" dirty="0"/>
              <a:t>CYS     N       N       NT3     1       1.551       14.790      38.686 </a:t>
            </a:r>
            <a:endParaRPr lang="en-US" sz="1200" dirty="0" smtClean="0"/>
          </a:p>
          <a:p>
            <a:r>
              <a:rPr lang="en-US" sz="1200" dirty="0"/>
              <a:t>CYS     CA      C       CH1     0       0.616       13.682      39.054      </a:t>
            </a:r>
          </a:p>
          <a:p>
            <a:r>
              <a:rPr lang="en-US" sz="1200" dirty="0"/>
              <a:t>CYS     C       C       C       0       1.049       13.053      40.388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98931" y="2552854"/>
            <a:ext cx="2741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Component Section</a:t>
            </a:r>
            <a:endParaRPr lang="en-US" b="1" dirty="0"/>
          </a:p>
        </p:txBody>
      </p:sp>
      <p:sp>
        <p:nvSpPr>
          <p:cNvPr id="5" name="Rounded Rectangle 4"/>
          <p:cNvSpPr/>
          <p:nvPr/>
        </p:nvSpPr>
        <p:spPr>
          <a:xfrm>
            <a:off x="2808850" y="2565821"/>
            <a:ext cx="2631707" cy="40220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399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084781" y="8350725"/>
            <a:ext cx="304015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/>
              <a:t>We use small molecule structures in COD as the source for the values of bond lengths and angles</a:t>
            </a:r>
            <a:r>
              <a:rPr lang="en-US" sz="3200" dirty="0" smtClean="0"/>
              <a:t>. </a:t>
            </a:r>
            <a:endParaRPr lang="en-GB" sz="3200" dirty="0" smtClean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6468" y="232009"/>
            <a:ext cx="8042276" cy="601972"/>
          </a:xfrm>
          <a:prstGeom prst="rect">
            <a:avLst/>
          </a:prstGeom>
          <a:solidFill>
            <a:srgbClr val="7AC6DC"/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 smtClean="0">
                <a:solidFill>
                  <a:schemeClr val="tx1"/>
                </a:solidFill>
              </a:rPr>
              <a:t>Covalent Links in </a:t>
            </a:r>
            <a:r>
              <a:rPr lang="en-US" sz="3000" b="1" dirty="0" err="1" smtClean="0">
                <a:solidFill>
                  <a:schemeClr val="tx1"/>
                </a:solidFill>
              </a:rPr>
              <a:t>aceDRG</a:t>
            </a:r>
            <a:endParaRPr lang="en-US" sz="3000" b="1" dirty="0">
              <a:solidFill>
                <a:schemeClr val="tx1"/>
              </a:solidFill>
            </a:endParaRPr>
          </a:p>
        </p:txBody>
      </p:sp>
      <p:sp>
        <p:nvSpPr>
          <p:cNvPr id="4" name="Frame 3"/>
          <p:cNvSpPr/>
          <p:nvPr/>
        </p:nvSpPr>
        <p:spPr>
          <a:xfrm>
            <a:off x="2551541" y="1111199"/>
            <a:ext cx="3182104" cy="52507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Case 1: Scenario 1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" name="Alternate Process 1"/>
          <p:cNvSpPr/>
          <p:nvPr/>
        </p:nvSpPr>
        <p:spPr>
          <a:xfrm>
            <a:off x="2197393" y="1846863"/>
            <a:ext cx="4128608" cy="424532"/>
          </a:xfrm>
          <a:prstGeom prst="flowChartAlternateProcess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70665" y="1846862"/>
            <a:ext cx="37866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case1_CYS_TMP_1_link.cif</a:t>
            </a:r>
          </a:p>
        </p:txBody>
      </p:sp>
      <p:sp>
        <p:nvSpPr>
          <p:cNvPr id="16" name="Alternate Process 15"/>
          <p:cNvSpPr/>
          <p:nvPr/>
        </p:nvSpPr>
        <p:spPr>
          <a:xfrm>
            <a:off x="646468" y="2454410"/>
            <a:ext cx="7511384" cy="3736564"/>
          </a:xfrm>
          <a:prstGeom prst="flowChartAlternateProcess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001418" y="3078683"/>
            <a:ext cx="66557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data_comp_CYS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#</a:t>
            </a:r>
          </a:p>
          <a:p>
            <a:r>
              <a:rPr lang="en-US" sz="1200" dirty="0"/>
              <a:t>loop_</a:t>
            </a:r>
          </a:p>
          <a:p>
            <a:r>
              <a:rPr lang="en-US" sz="1200" dirty="0"/>
              <a:t>_</a:t>
            </a:r>
            <a:r>
              <a:rPr lang="en-US" sz="1200" dirty="0" err="1"/>
              <a:t>chem_comp_atom.comp_id</a:t>
            </a:r>
            <a:endParaRPr lang="en-US" sz="1200" dirty="0"/>
          </a:p>
          <a:p>
            <a:r>
              <a:rPr lang="en-US" sz="1200" dirty="0"/>
              <a:t>_</a:t>
            </a:r>
            <a:r>
              <a:rPr lang="en-US" sz="1200" dirty="0" err="1"/>
              <a:t>chem_comp_atom.atom_id</a:t>
            </a:r>
            <a:endParaRPr lang="en-US" sz="1200" dirty="0"/>
          </a:p>
          <a:p>
            <a:r>
              <a:rPr lang="en-US" sz="1200" dirty="0"/>
              <a:t>_</a:t>
            </a:r>
            <a:r>
              <a:rPr lang="en-US" sz="1200" dirty="0" err="1"/>
              <a:t>chem_comp_atom.type_symbol</a:t>
            </a:r>
            <a:endParaRPr lang="en-US" sz="1200" dirty="0"/>
          </a:p>
          <a:p>
            <a:r>
              <a:rPr lang="en-US" sz="1200" dirty="0"/>
              <a:t>_</a:t>
            </a:r>
            <a:r>
              <a:rPr lang="en-US" sz="1200" dirty="0" err="1"/>
              <a:t>chem_comp_atom.type_energy</a:t>
            </a:r>
            <a:endParaRPr lang="en-US" sz="1200" dirty="0"/>
          </a:p>
          <a:p>
            <a:r>
              <a:rPr lang="en-US" sz="1200" dirty="0"/>
              <a:t>_</a:t>
            </a:r>
            <a:r>
              <a:rPr lang="en-US" sz="1200" dirty="0" err="1"/>
              <a:t>chem_comp_atom.charge</a:t>
            </a:r>
            <a:endParaRPr lang="en-US" sz="1200" dirty="0"/>
          </a:p>
          <a:p>
            <a:r>
              <a:rPr lang="en-US" sz="1200" dirty="0"/>
              <a:t>_</a:t>
            </a:r>
            <a:r>
              <a:rPr lang="en-US" sz="1200" dirty="0" err="1"/>
              <a:t>chem_comp_atom.x</a:t>
            </a:r>
            <a:endParaRPr lang="en-US" sz="1200" dirty="0"/>
          </a:p>
          <a:p>
            <a:r>
              <a:rPr lang="en-US" sz="1200" dirty="0"/>
              <a:t>_</a:t>
            </a:r>
            <a:r>
              <a:rPr lang="en-US" sz="1200" dirty="0" err="1"/>
              <a:t>chem_comp_atom.y</a:t>
            </a:r>
            <a:endParaRPr lang="en-US" sz="1200" dirty="0"/>
          </a:p>
          <a:p>
            <a:r>
              <a:rPr lang="en-US" sz="1200" dirty="0"/>
              <a:t>_</a:t>
            </a:r>
            <a:r>
              <a:rPr lang="en-US" sz="1200" dirty="0" err="1"/>
              <a:t>chem_comp_atom.z</a:t>
            </a:r>
            <a:endParaRPr lang="en-US" sz="1200" dirty="0"/>
          </a:p>
          <a:p>
            <a:r>
              <a:rPr lang="en-US" sz="1200" dirty="0"/>
              <a:t>CYS     N       N       NT3     1       1.551       14.790      38.686 </a:t>
            </a:r>
            <a:endParaRPr lang="en-US" sz="1200" dirty="0" smtClean="0"/>
          </a:p>
          <a:p>
            <a:r>
              <a:rPr lang="en-US" sz="1200" dirty="0"/>
              <a:t>CYS     CA      C       CH1     0       0.616       13.682      39.054      </a:t>
            </a:r>
          </a:p>
          <a:p>
            <a:r>
              <a:rPr lang="en-US" sz="1200" dirty="0"/>
              <a:t>CYS     C       C       C       0       1.049       13.053      40.388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98931" y="2552854"/>
            <a:ext cx="2741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Component Section</a:t>
            </a:r>
            <a:endParaRPr lang="en-US" b="1" dirty="0"/>
          </a:p>
        </p:txBody>
      </p:sp>
      <p:sp>
        <p:nvSpPr>
          <p:cNvPr id="5" name="Rounded Rectangle 4"/>
          <p:cNvSpPr/>
          <p:nvPr/>
        </p:nvSpPr>
        <p:spPr>
          <a:xfrm>
            <a:off x="2808850" y="2565821"/>
            <a:ext cx="2631707" cy="40220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77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084781" y="8350725"/>
            <a:ext cx="304015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/>
              <a:t>We use small molecule structures in COD as the source for the values of bond lengths and angles</a:t>
            </a:r>
            <a:r>
              <a:rPr lang="en-US" sz="3200" dirty="0" smtClean="0"/>
              <a:t>. </a:t>
            </a:r>
            <a:endParaRPr lang="en-GB" sz="3200" dirty="0" smtClean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6468" y="232009"/>
            <a:ext cx="8042276" cy="601972"/>
          </a:xfrm>
          <a:prstGeom prst="rect">
            <a:avLst/>
          </a:prstGeom>
          <a:solidFill>
            <a:srgbClr val="7AC6DC"/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 smtClean="0">
                <a:solidFill>
                  <a:schemeClr val="tx1"/>
                </a:solidFill>
              </a:rPr>
              <a:t>Covalent Links in </a:t>
            </a:r>
            <a:r>
              <a:rPr lang="en-US" sz="3000" b="1" dirty="0" err="1" smtClean="0">
                <a:solidFill>
                  <a:schemeClr val="tx1"/>
                </a:solidFill>
              </a:rPr>
              <a:t>aceDRG</a:t>
            </a:r>
            <a:endParaRPr lang="en-US" sz="3000" b="1" dirty="0">
              <a:solidFill>
                <a:schemeClr val="tx1"/>
              </a:solidFill>
            </a:endParaRPr>
          </a:p>
        </p:txBody>
      </p:sp>
      <p:sp>
        <p:nvSpPr>
          <p:cNvPr id="2" name="Alternate Process 1"/>
          <p:cNvSpPr/>
          <p:nvPr/>
        </p:nvSpPr>
        <p:spPr>
          <a:xfrm>
            <a:off x="2197393" y="1016515"/>
            <a:ext cx="4128608" cy="424532"/>
          </a:xfrm>
          <a:prstGeom prst="flowChartAlternateProcess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70665" y="1004303"/>
            <a:ext cx="37866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CYS_TMP_1_link.cif</a:t>
            </a:r>
            <a:endParaRPr lang="en-US" sz="2000" b="1" dirty="0"/>
          </a:p>
        </p:txBody>
      </p:sp>
      <p:sp>
        <p:nvSpPr>
          <p:cNvPr id="16" name="Alternate Process 15"/>
          <p:cNvSpPr/>
          <p:nvPr/>
        </p:nvSpPr>
        <p:spPr>
          <a:xfrm>
            <a:off x="646468" y="1575217"/>
            <a:ext cx="7511384" cy="5172009"/>
          </a:xfrm>
          <a:prstGeom prst="flowChartAlternateProcess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111326" y="2358234"/>
            <a:ext cx="6655734" cy="4093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data_mod_TMPmod1</a:t>
            </a:r>
            <a:endParaRPr lang="en-US" sz="1300" dirty="0"/>
          </a:p>
          <a:p>
            <a:r>
              <a:rPr lang="en-US" sz="1300" dirty="0"/>
              <a:t>loop_</a:t>
            </a:r>
          </a:p>
          <a:p>
            <a:r>
              <a:rPr lang="en-US" sz="1300" dirty="0"/>
              <a:t>_</a:t>
            </a:r>
            <a:r>
              <a:rPr lang="en-US" sz="1300" dirty="0" err="1"/>
              <a:t>chem_mod_atom.mod_id</a:t>
            </a:r>
            <a:endParaRPr lang="en-US" sz="1300" dirty="0"/>
          </a:p>
          <a:p>
            <a:r>
              <a:rPr lang="en-US" sz="1300" dirty="0"/>
              <a:t>_</a:t>
            </a:r>
            <a:r>
              <a:rPr lang="en-US" sz="1300" dirty="0" err="1"/>
              <a:t>chem_mod_atom.function</a:t>
            </a:r>
            <a:endParaRPr lang="en-US" sz="1300" dirty="0"/>
          </a:p>
          <a:p>
            <a:r>
              <a:rPr lang="en-US" sz="1300" dirty="0"/>
              <a:t>_</a:t>
            </a:r>
            <a:r>
              <a:rPr lang="en-US" sz="1300" dirty="0" err="1"/>
              <a:t>chem_mod_atom.atom_id</a:t>
            </a:r>
            <a:endParaRPr lang="en-US" sz="1300" dirty="0"/>
          </a:p>
          <a:p>
            <a:r>
              <a:rPr lang="en-US" sz="1300" dirty="0"/>
              <a:t>_</a:t>
            </a:r>
            <a:r>
              <a:rPr lang="en-US" sz="1300" dirty="0" err="1"/>
              <a:t>chem_mod_atom.new_atom_id</a:t>
            </a:r>
            <a:endParaRPr lang="en-US" sz="1300" dirty="0"/>
          </a:p>
          <a:p>
            <a:r>
              <a:rPr lang="en-US" sz="1300" dirty="0"/>
              <a:t>_</a:t>
            </a:r>
            <a:r>
              <a:rPr lang="en-US" sz="1300" dirty="0" err="1"/>
              <a:t>chem_mod_atom.new_type_symbol</a:t>
            </a:r>
            <a:endParaRPr lang="en-US" sz="1300" dirty="0"/>
          </a:p>
          <a:p>
            <a:r>
              <a:rPr lang="en-US" sz="1300" dirty="0"/>
              <a:t>_</a:t>
            </a:r>
            <a:r>
              <a:rPr lang="en-US" sz="1300" dirty="0" err="1"/>
              <a:t>chem_mod_atom.new_type_energy</a:t>
            </a:r>
            <a:endParaRPr lang="en-US" sz="1300" dirty="0"/>
          </a:p>
          <a:p>
            <a:r>
              <a:rPr lang="en-US" sz="1300" dirty="0"/>
              <a:t>_</a:t>
            </a:r>
            <a:r>
              <a:rPr lang="en-US" sz="1300" dirty="0" err="1"/>
              <a:t>chem_mod_atom.new_charge</a:t>
            </a:r>
            <a:endParaRPr lang="en-US" sz="1300" dirty="0"/>
          </a:p>
          <a:p>
            <a:r>
              <a:rPr lang="hu-HU" sz="1300" dirty="0"/>
              <a:t>TMPmod1        delete         H2        .         H         H         0         </a:t>
            </a:r>
          </a:p>
          <a:p>
            <a:r>
              <a:rPr lang="en-US" sz="1300" dirty="0"/>
              <a:t>TMPmod1        change        </a:t>
            </a:r>
            <a:r>
              <a:rPr lang="en-US" sz="1300" dirty="0" smtClean="0"/>
              <a:t>C1        </a:t>
            </a:r>
            <a:r>
              <a:rPr lang="en-US" sz="1300" dirty="0"/>
              <a:t>.   </a:t>
            </a:r>
            <a:r>
              <a:rPr lang="en-US" sz="1300" dirty="0" smtClean="0"/>
              <a:t>      C         </a:t>
            </a:r>
            <a:r>
              <a:rPr lang="en-US" sz="1300" dirty="0"/>
              <a:t>C1        0         </a:t>
            </a:r>
          </a:p>
          <a:p>
            <a:r>
              <a:rPr lang="en-US" sz="1300" dirty="0"/>
              <a:t>loop_</a:t>
            </a:r>
          </a:p>
          <a:p>
            <a:r>
              <a:rPr lang="en-US" sz="1300" dirty="0"/>
              <a:t>_</a:t>
            </a:r>
            <a:r>
              <a:rPr lang="en-US" sz="1300" dirty="0" err="1"/>
              <a:t>chem_mod_bond.mod_id</a:t>
            </a:r>
            <a:endParaRPr lang="en-US" sz="1300" dirty="0"/>
          </a:p>
          <a:p>
            <a:r>
              <a:rPr lang="en-US" sz="1300" dirty="0"/>
              <a:t>_</a:t>
            </a:r>
            <a:r>
              <a:rPr lang="en-US" sz="1300" dirty="0" err="1"/>
              <a:t>chem_mod_bond.function</a:t>
            </a:r>
            <a:endParaRPr lang="en-US" sz="1300" dirty="0"/>
          </a:p>
          <a:p>
            <a:r>
              <a:rPr lang="en-US" sz="1300" dirty="0"/>
              <a:t>_chem_mod_bond.atom_id_1</a:t>
            </a:r>
          </a:p>
          <a:p>
            <a:r>
              <a:rPr lang="en-US" sz="1300" dirty="0"/>
              <a:t>_chem_mod_bond.atom_id_2</a:t>
            </a:r>
          </a:p>
          <a:p>
            <a:r>
              <a:rPr lang="en-US" sz="1300" dirty="0"/>
              <a:t>_</a:t>
            </a:r>
            <a:r>
              <a:rPr lang="en-US" sz="1300" dirty="0" err="1"/>
              <a:t>chem_mod_bond.new_type</a:t>
            </a:r>
            <a:endParaRPr lang="en-US" sz="1300" dirty="0"/>
          </a:p>
          <a:p>
            <a:r>
              <a:rPr lang="en-US" sz="1300" dirty="0"/>
              <a:t>_</a:t>
            </a:r>
            <a:r>
              <a:rPr lang="en-US" sz="1300" dirty="0" err="1"/>
              <a:t>chem_mod_bond.new_value_dist</a:t>
            </a:r>
            <a:endParaRPr lang="en-US" sz="1300" dirty="0"/>
          </a:p>
          <a:p>
            <a:r>
              <a:rPr lang="en-US" sz="1300" dirty="0"/>
              <a:t>_</a:t>
            </a:r>
            <a:r>
              <a:rPr lang="en-US" sz="1300" dirty="0" err="1"/>
              <a:t>chem_mod_bond.new_value_dist_esd</a:t>
            </a:r>
            <a:endParaRPr lang="en-US" sz="1300" dirty="0"/>
          </a:p>
          <a:p>
            <a:r>
              <a:rPr lang="hu-HU" sz="1300" dirty="0"/>
              <a:t>TMPmod1        delete         C1        H2        single         .              .   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98931" y="1710295"/>
            <a:ext cx="2741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Modification Section</a:t>
            </a:r>
            <a:endParaRPr lang="en-US" b="1" dirty="0"/>
          </a:p>
        </p:txBody>
      </p:sp>
      <p:sp>
        <p:nvSpPr>
          <p:cNvPr id="5" name="Rounded Rectangle 4"/>
          <p:cNvSpPr/>
          <p:nvPr/>
        </p:nvSpPr>
        <p:spPr>
          <a:xfrm>
            <a:off x="2808850" y="1723262"/>
            <a:ext cx="2631707" cy="40220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478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084781" y="8350725"/>
            <a:ext cx="304015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/>
              <a:t>We use small molecule structures in COD as the source for the values of bond lengths and angles</a:t>
            </a:r>
            <a:r>
              <a:rPr lang="en-US" sz="3200" dirty="0" smtClean="0"/>
              <a:t>. </a:t>
            </a:r>
            <a:endParaRPr lang="en-GB" sz="3200" dirty="0" smtClean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6468" y="134321"/>
            <a:ext cx="8042276" cy="601972"/>
          </a:xfrm>
          <a:prstGeom prst="rect">
            <a:avLst/>
          </a:prstGeom>
          <a:solidFill>
            <a:srgbClr val="7AC6DC"/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 smtClean="0">
                <a:solidFill>
                  <a:schemeClr val="tx1"/>
                </a:solidFill>
              </a:rPr>
              <a:t>Covalent Links in </a:t>
            </a:r>
            <a:r>
              <a:rPr lang="en-US" sz="3000" b="1" dirty="0" err="1" smtClean="0">
                <a:solidFill>
                  <a:schemeClr val="tx1"/>
                </a:solidFill>
              </a:rPr>
              <a:t>aceDRG</a:t>
            </a:r>
            <a:endParaRPr lang="en-US" sz="3000" b="1" dirty="0">
              <a:solidFill>
                <a:schemeClr val="tx1"/>
              </a:solidFill>
            </a:endParaRPr>
          </a:p>
        </p:txBody>
      </p:sp>
      <p:sp>
        <p:nvSpPr>
          <p:cNvPr id="2" name="Alternate Process 1"/>
          <p:cNvSpPr/>
          <p:nvPr/>
        </p:nvSpPr>
        <p:spPr>
          <a:xfrm>
            <a:off x="2197393" y="869983"/>
            <a:ext cx="4128608" cy="424532"/>
          </a:xfrm>
          <a:prstGeom prst="flowChartAlternateProcess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70665" y="894404"/>
            <a:ext cx="37866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CYS_TMP_1_link.cif</a:t>
            </a:r>
            <a:endParaRPr lang="en-US" sz="2000" b="1" dirty="0"/>
          </a:p>
        </p:txBody>
      </p:sp>
      <p:sp>
        <p:nvSpPr>
          <p:cNvPr id="16" name="Alternate Process 15"/>
          <p:cNvSpPr/>
          <p:nvPr/>
        </p:nvSpPr>
        <p:spPr>
          <a:xfrm>
            <a:off x="646468" y="1477529"/>
            <a:ext cx="7511384" cy="5172009"/>
          </a:xfrm>
          <a:prstGeom prst="flowChartAlternateProcess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111326" y="2028537"/>
            <a:ext cx="6423696" cy="4524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data_link_CYS</a:t>
            </a:r>
            <a:r>
              <a:rPr lang="en-US" sz="1200" dirty="0"/>
              <a:t>-</a:t>
            </a:r>
            <a:r>
              <a:rPr lang="en-US" sz="1200" dirty="0" smtClean="0"/>
              <a:t>TMP</a:t>
            </a:r>
            <a:endParaRPr lang="en-US" sz="1200" dirty="0"/>
          </a:p>
          <a:p>
            <a:r>
              <a:rPr lang="en-US" sz="1200" dirty="0"/>
              <a:t>loop_</a:t>
            </a:r>
          </a:p>
          <a:p>
            <a:r>
              <a:rPr lang="en-US" sz="1200" dirty="0"/>
              <a:t>_</a:t>
            </a:r>
            <a:r>
              <a:rPr lang="en-US" sz="1200" dirty="0" err="1"/>
              <a:t>chem_link_bond.link_id</a:t>
            </a:r>
            <a:endParaRPr lang="en-US" sz="1200" dirty="0"/>
          </a:p>
          <a:p>
            <a:r>
              <a:rPr lang="en-US" sz="1200" dirty="0"/>
              <a:t>_chem_link_bond.atom_1_comp_id</a:t>
            </a:r>
          </a:p>
          <a:p>
            <a:r>
              <a:rPr lang="en-US" sz="1200" dirty="0"/>
              <a:t>_chem_link_bond.atom_id_1</a:t>
            </a:r>
          </a:p>
          <a:p>
            <a:r>
              <a:rPr lang="en-US" sz="1200" dirty="0"/>
              <a:t>_chem_link_bond.atom_2_comp_id</a:t>
            </a:r>
          </a:p>
          <a:p>
            <a:r>
              <a:rPr lang="en-US" sz="1200" dirty="0"/>
              <a:t>_chem_link_bond.atom_id_2</a:t>
            </a:r>
          </a:p>
          <a:p>
            <a:r>
              <a:rPr lang="en-US" sz="1200" dirty="0"/>
              <a:t>_</a:t>
            </a:r>
            <a:r>
              <a:rPr lang="en-US" sz="1200" dirty="0" err="1"/>
              <a:t>chem_link_bond.type</a:t>
            </a:r>
            <a:endParaRPr lang="en-US" sz="1200" dirty="0"/>
          </a:p>
          <a:p>
            <a:r>
              <a:rPr lang="en-US" sz="1200" dirty="0"/>
              <a:t>_</a:t>
            </a:r>
            <a:r>
              <a:rPr lang="en-US" sz="1200" dirty="0" err="1"/>
              <a:t>chem_link_bond.value_dist</a:t>
            </a:r>
            <a:endParaRPr lang="en-US" sz="1200" dirty="0"/>
          </a:p>
          <a:p>
            <a:r>
              <a:rPr lang="en-US" sz="1200" dirty="0"/>
              <a:t>_</a:t>
            </a:r>
            <a:r>
              <a:rPr lang="en-US" sz="1200" dirty="0" err="1"/>
              <a:t>chem_link_bond.value_dist_esd</a:t>
            </a:r>
            <a:endParaRPr lang="en-US" sz="1200" dirty="0"/>
          </a:p>
          <a:p>
            <a:r>
              <a:rPr lang="en-US" sz="1200" dirty="0"/>
              <a:t>CYS-TMP   1         SG        2         C1        SINGLE    1.732       0.010       </a:t>
            </a:r>
          </a:p>
          <a:p>
            <a:r>
              <a:rPr lang="en-US" sz="1200" dirty="0"/>
              <a:t>loop_</a:t>
            </a:r>
          </a:p>
          <a:p>
            <a:r>
              <a:rPr lang="en-US" sz="1200" dirty="0"/>
              <a:t>_</a:t>
            </a:r>
            <a:r>
              <a:rPr lang="en-US" sz="1200" dirty="0" err="1"/>
              <a:t>chem_link_angle.link_id</a:t>
            </a:r>
            <a:endParaRPr lang="en-US" sz="1200" dirty="0"/>
          </a:p>
          <a:p>
            <a:r>
              <a:rPr lang="en-US" sz="1200" dirty="0"/>
              <a:t>_chem_link_angle.atom_1_comp_id</a:t>
            </a:r>
          </a:p>
          <a:p>
            <a:r>
              <a:rPr lang="en-US" sz="1200" dirty="0"/>
              <a:t>_chem_link_angle.atom_id_1</a:t>
            </a:r>
          </a:p>
          <a:p>
            <a:r>
              <a:rPr lang="en-US" sz="1200" dirty="0"/>
              <a:t>_chem_link_angle.atom_2_comp_id</a:t>
            </a:r>
          </a:p>
          <a:p>
            <a:r>
              <a:rPr lang="en-US" sz="1200" dirty="0"/>
              <a:t>_chem_link_angle.atom_id_2</a:t>
            </a:r>
          </a:p>
          <a:p>
            <a:r>
              <a:rPr lang="en-US" sz="1200" dirty="0"/>
              <a:t>_chem_link_angle.atom_3_comp_id</a:t>
            </a:r>
          </a:p>
          <a:p>
            <a:r>
              <a:rPr lang="en-US" sz="1200" dirty="0"/>
              <a:t>_chem_link_angle.atom_id_3</a:t>
            </a:r>
          </a:p>
          <a:p>
            <a:r>
              <a:rPr lang="en-US" sz="1200" dirty="0"/>
              <a:t>_</a:t>
            </a:r>
            <a:r>
              <a:rPr lang="en-US" sz="1200" dirty="0" err="1"/>
              <a:t>chem_link_angle.value_angle</a:t>
            </a:r>
            <a:endParaRPr lang="en-US" sz="1200" dirty="0"/>
          </a:p>
          <a:p>
            <a:r>
              <a:rPr lang="en-US" sz="1200" dirty="0"/>
              <a:t>_</a:t>
            </a:r>
            <a:r>
              <a:rPr lang="en-US" sz="1200" dirty="0" err="1"/>
              <a:t>chem_link_angle.value_angle_esd</a:t>
            </a:r>
            <a:endParaRPr lang="en-US" sz="1200" dirty="0"/>
          </a:p>
          <a:p>
            <a:r>
              <a:rPr lang="en-US" sz="1200" dirty="0"/>
              <a:t>CYS-TMP   1         CB        1         SG        2         C1        100.987        2.18      </a:t>
            </a:r>
          </a:p>
          <a:p>
            <a:r>
              <a:rPr lang="en-US" sz="1200" dirty="0"/>
              <a:t>CYS-TMP   2         C2        2         C1        1         SG        122.125        3.00      </a:t>
            </a:r>
          </a:p>
          <a:p>
            <a:r>
              <a:rPr lang="en-US" sz="1200" dirty="0"/>
              <a:t>CYS-TMP   1         SG        2         C1        2         H1        117.563        1.50      </a:t>
            </a:r>
            <a:endParaRPr lang="en-US" sz="12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698931" y="1575974"/>
            <a:ext cx="2741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Link Section</a:t>
            </a:r>
            <a:endParaRPr lang="en-US" b="1" dirty="0"/>
          </a:p>
        </p:txBody>
      </p:sp>
      <p:sp>
        <p:nvSpPr>
          <p:cNvPr id="5" name="Rounded Rectangle 4"/>
          <p:cNvSpPr/>
          <p:nvPr/>
        </p:nvSpPr>
        <p:spPr>
          <a:xfrm>
            <a:off x="2808850" y="1576730"/>
            <a:ext cx="2631707" cy="40220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983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084781" y="8350725"/>
            <a:ext cx="304015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/>
              <a:t>We use small molecule structures in COD as the source for the values of bond lengths and angles</a:t>
            </a:r>
            <a:r>
              <a:rPr lang="en-US" sz="3200" dirty="0" smtClean="0"/>
              <a:t>. </a:t>
            </a:r>
            <a:endParaRPr lang="en-GB" sz="3200" dirty="0" smtClean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6468" y="219797"/>
            <a:ext cx="8042276" cy="687450"/>
          </a:xfrm>
          <a:prstGeom prst="rect">
            <a:avLst/>
          </a:prstGeom>
          <a:solidFill>
            <a:srgbClr val="7AC6DC"/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/>
                </a:solidFill>
              </a:rPr>
              <a:t>Covalent Links in </a:t>
            </a:r>
            <a:r>
              <a:rPr lang="en-US" sz="3200" b="1" dirty="0" err="1" smtClean="0">
                <a:solidFill>
                  <a:schemeClr val="tx1"/>
                </a:solidFill>
              </a:rPr>
              <a:t>aceDRG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Frame 3"/>
          <p:cNvSpPr/>
          <p:nvPr/>
        </p:nvSpPr>
        <p:spPr>
          <a:xfrm>
            <a:off x="2304679" y="1208887"/>
            <a:ext cx="3984701" cy="52507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Example 1: Scenario 2</a:t>
            </a: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CY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78" y="2061187"/>
            <a:ext cx="2833266" cy="15963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75393" y="3724353"/>
            <a:ext cx="1172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CYS</a:t>
            </a:r>
            <a:endParaRPr lang="en-US" sz="1600" b="1" dirty="0"/>
          </a:p>
        </p:txBody>
      </p:sp>
      <p:pic>
        <p:nvPicPr>
          <p:cNvPr id="7" name="Picture 6" descr="case2_comp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921" y="1890231"/>
            <a:ext cx="3105464" cy="176730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420897" y="3779065"/>
            <a:ext cx="2821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Monomer “TMP”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454710" y="4689022"/>
            <a:ext cx="421323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T</a:t>
            </a:r>
            <a:r>
              <a:rPr lang="en-US" sz="1600" b="1" dirty="0" smtClean="0"/>
              <a:t>he bond between C1 and C2 in “TMP” changes from “double” to “single”</a:t>
            </a:r>
            <a:endParaRPr lang="en-US" sz="1600" b="1" dirty="0"/>
          </a:p>
        </p:txBody>
      </p:sp>
      <p:sp>
        <p:nvSpPr>
          <p:cNvPr id="11" name="Frame 10"/>
          <p:cNvSpPr/>
          <p:nvPr/>
        </p:nvSpPr>
        <p:spPr>
          <a:xfrm>
            <a:off x="2308142" y="4505857"/>
            <a:ext cx="4713961" cy="915825"/>
          </a:xfrm>
          <a:prstGeom prst="fram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260698" y="2820740"/>
            <a:ext cx="2051676" cy="158743"/>
          </a:xfrm>
          <a:prstGeom prst="straightConnector1">
            <a:avLst/>
          </a:prstGeom>
          <a:ln>
            <a:solidFill>
              <a:schemeClr val="accent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own Arrow 12"/>
          <p:cNvSpPr/>
          <p:nvPr/>
        </p:nvSpPr>
        <p:spPr>
          <a:xfrm>
            <a:off x="5574993" y="2405566"/>
            <a:ext cx="115962" cy="26864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990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084781" y="8350725"/>
            <a:ext cx="304015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/>
              <a:t>We use small molecule structures in COD as the source for the values of bond lengths and angles</a:t>
            </a:r>
            <a:r>
              <a:rPr lang="en-US" sz="3200" dirty="0" smtClean="0"/>
              <a:t>. </a:t>
            </a:r>
            <a:endParaRPr lang="en-GB" sz="3200" dirty="0" smtClean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6468" y="219797"/>
            <a:ext cx="8042276" cy="687450"/>
          </a:xfrm>
          <a:prstGeom prst="rect">
            <a:avLst/>
          </a:prstGeom>
          <a:solidFill>
            <a:srgbClr val="7AC6DC"/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/>
                </a:solidFill>
              </a:rPr>
              <a:t>Covalent Links in Acedrg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Frame 3"/>
          <p:cNvSpPr/>
          <p:nvPr/>
        </p:nvSpPr>
        <p:spPr>
          <a:xfrm>
            <a:off x="2551540" y="1172254"/>
            <a:ext cx="4226315" cy="52507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Example 1: Scenario 2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" name="Alternate Process 1"/>
          <p:cNvSpPr/>
          <p:nvPr/>
        </p:nvSpPr>
        <p:spPr>
          <a:xfrm>
            <a:off x="146550" y="2088080"/>
            <a:ext cx="8924178" cy="1184467"/>
          </a:xfrm>
          <a:prstGeom prst="flowChartAlternateProcess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466057" y="2249825"/>
            <a:ext cx="3652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Acedrg command-line </a:t>
            </a:r>
            <a:endParaRPr lang="en-US" sz="2000" b="1" dirty="0"/>
          </a:p>
        </p:txBody>
      </p:sp>
      <p:sp>
        <p:nvSpPr>
          <p:cNvPr id="16" name="Alternate Process 15"/>
          <p:cNvSpPr/>
          <p:nvPr/>
        </p:nvSpPr>
        <p:spPr>
          <a:xfrm>
            <a:off x="109914" y="4817001"/>
            <a:ext cx="8924178" cy="1184467"/>
          </a:xfrm>
          <a:prstGeom prst="flowChartAlternateProcess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149379" y="4933242"/>
            <a:ext cx="3700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Instruct_CYS_TMP_2.txt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34342" y="5385049"/>
            <a:ext cx="8802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LINK: RES-NAME-1 CYS ATOM-NAME-1 SG RES-NAME-2 TMP FILE-2 </a:t>
            </a:r>
            <a:r>
              <a:rPr lang="en-US" sz="1200" b="1" dirty="0" err="1" smtClean="0"/>
              <a:t>TMP.cif</a:t>
            </a:r>
            <a:r>
              <a:rPr lang="en-US" sz="1200" b="1" dirty="0" smtClean="0"/>
              <a:t> </a:t>
            </a:r>
            <a:r>
              <a:rPr lang="en-US" sz="1200" b="1" dirty="0"/>
              <a:t>ATOM-NAME-2 C1  CHANGE BOND C1 C2 SINGLE 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0707" y="2771896"/>
            <a:ext cx="8188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acedrg</a:t>
            </a:r>
            <a:r>
              <a:rPr lang="en-US" b="1" dirty="0"/>
              <a:t> </a:t>
            </a:r>
            <a:r>
              <a:rPr lang="en-US" b="1" dirty="0" smtClean="0"/>
              <a:t>–L instruct_CYS_TMP_2.txt  </a:t>
            </a:r>
            <a:r>
              <a:rPr lang="en-US" b="1" dirty="0"/>
              <a:t>-o </a:t>
            </a:r>
            <a:r>
              <a:rPr lang="en-US" b="1" dirty="0" smtClean="0"/>
              <a:t>CYS_TMP_2 </a:t>
            </a:r>
            <a:endParaRPr lang="en-US" b="1" dirty="0"/>
          </a:p>
        </p:txBody>
      </p:sp>
      <p:sp>
        <p:nvSpPr>
          <p:cNvPr id="19" name="Rounded Rectangle 18"/>
          <p:cNvSpPr/>
          <p:nvPr/>
        </p:nvSpPr>
        <p:spPr>
          <a:xfrm>
            <a:off x="867077" y="3602243"/>
            <a:ext cx="7046533" cy="891403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001413" y="3724353"/>
            <a:ext cx="6912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It uses an instruction file: </a:t>
            </a:r>
            <a:r>
              <a:rPr lang="en-US" b="1" dirty="0" smtClean="0"/>
              <a:t>instruct_CYS_TMP_2.txt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It generates the dictionary file: </a:t>
            </a:r>
            <a:r>
              <a:rPr lang="en-US" b="1" dirty="0" smtClean="0"/>
              <a:t>CYS_TMP_2_link.cif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99828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084781" y="8350725"/>
            <a:ext cx="304015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/>
              <a:t>We use small molecule structures in COD as the source for the values of bond lengths and angles</a:t>
            </a:r>
            <a:r>
              <a:rPr lang="en-US" sz="3200" dirty="0" smtClean="0"/>
              <a:t>. </a:t>
            </a:r>
            <a:endParaRPr lang="en-GB" sz="3200" dirty="0" smtClean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6468" y="219797"/>
            <a:ext cx="8042276" cy="687450"/>
          </a:xfrm>
          <a:prstGeom prst="rect">
            <a:avLst/>
          </a:prstGeom>
          <a:solidFill>
            <a:srgbClr val="7AC6DC"/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/>
                </a:solidFill>
              </a:rPr>
              <a:t>Covalent Links in Acedrg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Frame 3"/>
          <p:cNvSpPr/>
          <p:nvPr/>
        </p:nvSpPr>
        <p:spPr>
          <a:xfrm>
            <a:off x="2551540" y="1098988"/>
            <a:ext cx="4006493" cy="52507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Example 1: Scenario 2</a:t>
            </a: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CY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78" y="2061187"/>
            <a:ext cx="2833266" cy="15963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75393" y="3724353"/>
            <a:ext cx="1172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CYS</a:t>
            </a:r>
            <a:endParaRPr lang="en-US" sz="1600" b="1" dirty="0"/>
          </a:p>
        </p:txBody>
      </p:sp>
      <p:pic>
        <p:nvPicPr>
          <p:cNvPr id="7" name="Picture 6" descr="case2_comp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921" y="1890231"/>
            <a:ext cx="3105464" cy="176730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420897" y="3779065"/>
            <a:ext cx="2821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Monomer “TMP”</a:t>
            </a:r>
            <a:endParaRPr lang="en-US" sz="1600" b="1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260698" y="2820740"/>
            <a:ext cx="2051676" cy="158743"/>
          </a:xfrm>
          <a:prstGeom prst="straightConnector1">
            <a:avLst/>
          </a:prstGeom>
          <a:ln>
            <a:solidFill>
              <a:schemeClr val="accent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own Arrow 12"/>
          <p:cNvSpPr/>
          <p:nvPr/>
        </p:nvSpPr>
        <p:spPr>
          <a:xfrm>
            <a:off x="5574993" y="2405566"/>
            <a:ext cx="115962" cy="26864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UNL_for_link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768" y="4273848"/>
            <a:ext cx="3388982" cy="1904915"/>
          </a:xfrm>
          <a:prstGeom prst="rect">
            <a:avLst/>
          </a:prstGeom>
        </p:spPr>
      </p:pic>
      <p:sp>
        <p:nvSpPr>
          <p:cNvPr id="8" name="Frame 7"/>
          <p:cNvSpPr/>
          <p:nvPr/>
        </p:nvSpPr>
        <p:spPr>
          <a:xfrm>
            <a:off x="3663709" y="4835554"/>
            <a:ext cx="1911284" cy="866981"/>
          </a:xfrm>
          <a:prstGeom prst="frame">
            <a:avLst/>
          </a:prstGeom>
          <a:noFill/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13083" y="5158908"/>
            <a:ext cx="2503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The Linked molecule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605692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084781" y="8350725"/>
            <a:ext cx="304015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/>
              <a:t>We use small molecule structures in COD as the source for the values of bond lengths and angles</a:t>
            </a:r>
            <a:r>
              <a:rPr lang="en-US" sz="3200" dirty="0" smtClean="0"/>
              <a:t>. </a:t>
            </a:r>
            <a:endParaRPr lang="en-GB" sz="3200" dirty="0" smtClean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6468" y="219797"/>
            <a:ext cx="8042276" cy="687450"/>
          </a:xfrm>
          <a:prstGeom prst="rect">
            <a:avLst/>
          </a:prstGeom>
          <a:solidFill>
            <a:srgbClr val="7AC6DC"/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/>
                </a:solidFill>
              </a:rPr>
              <a:t>Covalent Links in Acedrg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Frame 3"/>
          <p:cNvSpPr/>
          <p:nvPr/>
        </p:nvSpPr>
        <p:spPr>
          <a:xfrm>
            <a:off x="2186012" y="1098988"/>
            <a:ext cx="4494256" cy="52507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Example 2: Scenario 1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6269" y="4017417"/>
            <a:ext cx="1172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PLP</a:t>
            </a:r>
            <a:endParaRPr lang="en-US" sz="1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733644" y="4047707"/>
            <a:ext cx="1386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LYS</a:t>
            </a:r>
            <a:endParaRPr lang="en-US" sz="1600" b="1" dirty="0"/>
          </a:p>
        </p:txBody>
      </p:sp>
      <p:pic>
        <p:nvPicPr>
          <p:cNvPr id="2" name="Picture 1" descr="PLP_ide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699" y="1852354"/>
            <a:ext cx="3256556" cy="2149135"/>
          </a:xfrm>
          <a:prstGeom prst="rect">
            <a:avLst/>
          </a:prstGeom>
        </p:spPr>
      </p:pic>
      <p:pic>
        <p:nvPicPr>
          <p:cNvPr id="8" name="Picture 7" descr="LY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976" y="1852354"/>
            <a:ext cx="3101938" cy="2149134"/>
          </a:xfrm>
          <a:prstGeom prst="rect">
            <a:avLst/>
          </a:prstGeom>
        </p:spPr>
      </p:pic>
      <p:sp>
        <p:nvSpPr>
          <p:cNvPr id="12" name="Donut 11"/>
          <p:cNvSpPr/>
          <p:nvPr/>
        </p:nvSpPr>
        <p:spPr>
          <a:xfrm>
            <a:off x="5300152" y="2649786"/>
            <a:ext cx="763217" cy="720448"/>
          </a:xfrm>
          <a:prstGeom prst="donut">
            <a:avLst/>
          </a:prstGeom>
          <a:noFill/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Donut 14"/>
          <p:cNvSpPr/>
          <p:nvPr/>
        </p:nvSpPr>
        <p:spPr>
          <a:xfrm>
            <a:off x="2753697" y="2625363"/>
            <a:ext cx="714590" cy="732661"/>
          </a:xfrm>
          <a:prstGeom prst="donut">
            <a:avLst/>
          </a:prstGeom>
          <a:noFill/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101926" y="2991693"/>
            <a:ext cx="2540170" cy="0"/>
          </a:xfrm>
          <a:prstGeom prst="straightConnector1">
            <a:avLst/>
          </a:prstGeom>
          <a:ln>
            <a:solidFill>
              <a:schemeClr val="accent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Alternate Process 18"/>
          <p:cNvSpPr/>
          <p:nvPr/>
        </p:nvSpPr>
        <p:spPr>
          <a:xfrm>
            <a:off x="109914" y="4365194"/>
            <a:ext cx="8924178" cy="1184467"/>
          </a:xfrm>
          <a:prstGeom prst="flowChartAlternateProcess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295923" y="4469224"/>
            <a:ext cx="389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instruct_LYS_PLP.txt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8672" y="4847765"/>
            <a:ext cx="84200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LINK: RES-NAME-1 LYS ATOM-NAME-1 NZ RES-NAME-2 PLP ATOM-NAME-2 C4A DELETE  ATOM O4A 2 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953977" y="5665902"/>
            <a:ext cx="5165824" cy="390751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78440" y="5702535"/>
            <a:ext cx="4701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If not specified, the bond order of the link is single!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88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Y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525" y="1945912"/>
            <a:ext cx="3296492" cy="205295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084781" y="8350725"/>
            <a:ext cx="304015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/>
              <a:t>We use small molecule structures in COD as the source for the values of bond lengths and angles</a:t>
            </a:r>
            <a:r>
              <a:rPr lang="en-US" sz="3200" dirty="0" smtClean="0"/>
              <a:t>. </a:t>
            </a:r>
            <a:endParaRPr lang="en-GB" sz="3200" dirty="0" smtClean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6468" y="219797"/>
            <a:ext cx="8042276" cy="687450"/>
          </a:xfrm>
          <a:prstGeom prst="rect">
            <a:avLst/>
          </a:prstGeom>
          <a:solidFill>
            <a:srgbClr val="7AC6DC"/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/>
                </a:solidFill>
              </a:rPr>
              <a:t>Covalent Links in </a:t>
            </a:r>
            <a:r>
              <a:rPr lang="en-US" sz="3200" b="1" dirty="0" err="1" smtClean="0">
                <a:solidFill>
                  <a:schemeClr val="tx1"/>
                </a:solidFill>
              </a:rPr>
              <a:t>aceDRG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Frame 3"/>
          <p:cNvSpPr/>
          <p:nvPr/>
        </p:nvSpPr>
        <p:spPr>
          <a:xfrm>
            <a:off x="2551540" y="1098988"/>
            <a:ext cx="4494987" cy="52507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Example 2 :</a:t>
            </a:r>
            <a:r>
              <a:rPr lang="en-US" sz="2400" b="1" dirty="0">
                <a:solidFill>
                  <a:schemeClr val="tx1"/>
                </a:solidFill>
              </a:rPr>
              <a:t>Scenario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56269" y="4115105"/>
            <a:ext cx="1172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PLP</a:t>
            </a:r>
            <a:endParaRPr lang="en-US" sz="1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049772" y="4084340"/>
            <a:ext cx="1386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LYS</a:t>
            </a:r>
            <a:endParaRPr lang="en-US" sz="1600" b="1" dirty="0"/>
          </a:p>
        </p:txBody>
      </p:sp>
      <p:pic>
        <p:nvPicPr>
          <p:cNvPr id="2" name="Picture 1" descr="PLP_idea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023" y="1903411"/>
            <a:ext cx="3175212" cy="2095452"/>
          </a:xfrm>
          <a:prstGeom prst="rect">
            <a:avLst/>
          </a:prstGeom>
        </p:spPr>
      </p:pic>
      <p:sp>
        <p:nvSpPr>
          <p:cNvPr id="12" name="Donut 11"/>
          <p:cNvSpPr/>
          <p:nvPr/>
        </p:nvSpPr>
        <p:spPr>
          <a:xfrm>
            <a:off x="4335400" y="2344511"/>
            <a:ext cx="1123537" cy="1123411"/>
          </a:xfrm>
          <a:prstGeom prst="donut">
            <a:avLst/>
          </a:prstGeom>
          <a:noFill/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Donut 14"/>
          <p:cNvSpPr/>
          <p:nvPr/>
        </p:nvSpPr>
        <p:spPr>
          <a:xfrm>
            <a:off x="2514890" y="2613153"/>
            <a:ext cx="745808" cy="732660"/>
          </a:xfrm>
          <a:prstGeom prst="donut">
            <a:avLst/>
          </a:prstGeom>
          <a:noFill/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979814" y="3016116"/>
            <a:ext cx="1770792" cy="36631"/>
          </a:xfrm>
          <a:prstGeom prst="straightConnector1">
            <a:avLst/>
          </a:prstGeom>
          <a:ln>
            <a:solidFill>
              <a:schemeClr val="accent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LYS_PLP_link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663" y="4465870"/>
            <a:ext cx="4225474" cy="1931139"/>
          </a:xfrm>
          <a:prstGeom prst="rect">
            <a:avLst/>
          </a:prstGeom>
        </p:spPr>
      </p:pic>
      <p:sp>
        <p:nvSpPr>
          <p:cNvPr id="21" name="Donut 20"/>
          <p:cNvSpPr/>
          <p:nvPr/>
        </p:nvSpPr>
        <p:spPr>
          <a:xfrm>
            <a:off x="4004702" y="4829212"/>
            <a:ext cx="1123537" cy="1123411"/>
          </a:xfrm>
          <a:prstGeom prst="donut">
            <a:avLst/>
          </a:prstGeom>
          <a:noFill/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4445299" y="4689022"/>
            <a:ext cx="170972" cy="573917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4396451" y="4417026"/>
            <a:ext cx="1428843" cy="235363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488020" y="4383747"/>
            <a:ext cx="1221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Single bond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699475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49274" y="1478091"/>
            <a:ext cx="8133709" cy="4343400"/>
          </a:xfrm>
        </p:spPr>
        <p:txBody>
          <a:bodyPr>
            <a:normAutofit/>
          </a:bodyPr>
          <a:lstStyle/>
          <a:p>
            <a:pPr marL="0" indent="0">
              <a:buClr>
                <a:schemeClr val="tx1"/>
              </a:buClr>
              <a:buNone/>
            </a:pPr>
            <a:r>
              <a:rPr lang="en-US" dirty="0" smtClean="0">
                <a:solidFill>
                  <a:schemeClr val="tx1"/>
                </a:solidFill>
              </a:rPr>
              <a:t>     </a:t>
            </a:r>
          </a:p>
          <a:p>
            <a:pPr marL="0" indent="0">
              <a:buClr>
                <a:schemeClr val="tx1"/>
              </a:buClr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lvl="1">
              <a:buClr>
                <a:srgbClr val="660066"/>
              </a:buClr>
              <a:buFont typeface="Wingdings" charset="2"/>
              <a:buChar char=""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349250" lvl="1" indent="0">
              <a:buClr>
                <a:srgbClr val="660066"/>
              </a:buClr>
              <a:buNone/>
            </a:pPr>
            <a:endParaRPr lang="en-US" sz="2000" dirty="0" smtClean="0">
              <a:solidFill>
                <a:schemeClr val="tx1"/>
              </a:solidFill>
              <a:latin typeface="News Gothic MT"/>
            </a:endParaRPr>
          </a:p>
          <a:p>
            <a:pPr marL="685800" lvl="2" indent="0">
              <a:buClr>
                <a:schemeClr val="accent4"/>
              </a:buClr>
              <a:buNone/>
            </a:pPr>
            <a:r>
              <a:rPr lang="en-US" dirty="0" smtClean="0">
                <a:solidFill>
                  <a:schemeClr val="tx1"/>
                </a:solidFill>
                <a:latin typeface="News Gothic MT"/>
              </a:rPr>
              <a:t>   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084781" y="8350725"/>
            <a:ext cx="304015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/>
              <a:t>We use small molecule structures in COD as the source for the values of bond lengths and angles</a:t>
            </a:r>
            <a:r>
              <a:rPr lang="en-US" sz="3200" dirty="0" smtClean="0"/>
              <a:t>. </a:t>
            </a:r>
            <a:endParaRPr lang="en-GB" sz="3200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903721" y="1649044"/>
            <a:ext cx="7510598" cy="4184657"/>
          </a:xfrm>
          <a:prstGeom prst="roundRect">
            <a:avLst/>
          </a:prstGeom>
          <a:solidFill>
            <a:schemeClr val="accent3">
              <a:alpha val="3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306718" y="1819439"/>
            <a:ext cx="668016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charset="2"/>
              <a:buChar char="v"/>
            </a:pPr>
            <a:r>
              <a:rPr lang="en-GB" sz="2800" dirty="0" smtClean="0"/>
              <a:t>Contents</a:t>
            </a:r>
          </a:p>
          <a:p>
            <a:pPr lvl="1" algn="just"/>
            <a:endParaRPr lang="en-GB" sz="2000" dirty="0" smtClean="0"/>
          </a:p>
          <a:p>
            <a:pPr marL="914400" lvl="1" indent="-457200" algn="just">
              <a:buFont typeface="Courier New"/>
              <a:buChar char="o"/>
            </a:pPr>
            <a:endParaRPr lang="en-GB" sz="2000" dirty="0"/>
          </a:p>
          <a:p>
            <a:pPr marL="914400" lvl="1" indent="-457200" algn="just">
              <a:buFont typeface="Courier New"/>
              <a:buChar char="o"/>
            </a:pPr>
            <a:r>
              <a:rPr lang="en-GB" sz="2000" dirty="0" smtClean="0"/>
              <a:t>Procedures for “link” generations in </a:t>
            </a:r>
            <a:r>
              <a:rPr lang="en-GB" sz="2000" dirty="0" err="1" smtClean="0"/>
              <a:t>aceDRG</a:t>
            </a:r>
            <a:endParaRPr lang="en-GB" sz="2000" dirty="0" smtClean="0"/>
          </a:p>
          <a:p>
            <a:pPr lvl="1" algn="just"/>
            <a:endParaRPr lang="en-GB" sz="2000" dirty="0" smtClean="0"/>
          </a:p>
          <a:p>
            <a:pPr marL="914400" lvl="1" indent="-457200" algn="just">
              <a:buFont typeface="Courier New"/>
              <a:buChar char="o"/>
            </a:pPr>
            <a:r>
              <a:rPr lang="en-GB" sz="2000" dirty="0" smtClean="0"/>
              <a:t>A few examples of covalent links in </a:t>
            </a:r>
            <a:r>
              <a:rPr lang="en-GB" sz="2000" dirty="0" err="1" smtClean="0"/>
              <a:t>aceDRG</a:t>
            </a:r>
            <a:endParaRPr lang="en-GB" sz="2000" dirty="0" smtClean="0"/>
          </a:p>
          <a:p>
            <a:pPr lvl="1" algn="just"/>
            <a:endParaRPr lang="en-GB" sz="2000" dirty="0"/>
          </a:p>
          <a:p>
            <a:pPr lvl="1" algn="just"/>
            <a:endParaRPr lang="en-GB" sz="280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46971" y="634972"/>
            <a:ext cx="8042276" cy="687450"/>
          </a:xfrm>
          <a:solidFill>
            <a:srgbClr val="7AC6DC"/>
          </a:solidFill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Covalent Links in Acedrg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775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084781" y="8350725"/>
            <a:ext cx="304015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/>
              <a:t>We use small molecule structures in COD as the source for the values of bond lengths and angles</a:t>
            </a:r>
            <a:r>
              <a:rPr lang="en-US" sz="3200" dirty="0" smtClean="0"/>
              <a:t>. </a:t>
            </a:r>
            <a:endParaRPr lang="en-GB" sz="3200" dirty="0" smtClean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6468" y="219797"/>
            <a:ext cx="8042276" cy="687450"/>
          </a:xfrm>
          <a:prstGeom prst="rect">
            <a:avLst/>
          </a:prstGeom>
          <a:solidFill>
            <a:srgbClr val="7AC6DC"/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/>
                </a:solidFill>
              </a:rPr>
              <a:t>Covalent Links in Acedrg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Frame 3"/>
          <p:cNvSpPr/>
          <p:nvPr/>
        </p:nvSpPr>
        <p:spPr>
          <a:xfrm>
            <a:off x="2551541" y="1098988"/>
            <a:ext cx="3182104" cy="52507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Case 2: Scenario 2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6269" y="4017417"/>
            <a:ext cx="1172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PLP</a:t>
            </a:r>
            <a:endParaRPr lang="en-US" sz="1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733644" y="4047707"/>
            <a:ext cx="1386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LYS</a:t>
            </a:r>
            <a:endParaRPr lang="en-US" sz="1600" b="1" dirty="0"/>
          </a:p>
        </p:txBody>
      </p:sp>
      <p:pic>
        <p:nvPicPr>
          <p:cNvPr id="2" name="Picture 1" descr="PLP_ide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699" y="1852354"/>
            <a:ext cx="3256556" cy="2149135"/>
          </a:xfrm>
          <a:prstGeom prst="rect">
            <a:avLst/>
          </a:prstGeom>
        </p:spPr>
      </p:pic>
      <p:pic>
        <p:nvPicPr>
          <p:cNvPr id="8" name="Picture 7" descr="LY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976" y="1852354"/>
            <a:ext cx="3101938" cy="2149134"/>
          </a:xfrm>
          <a:prstGeom prst="rect">
            <a:avLst/>
          </a:prstGeom>
        </p:spPr>
      </p:pic>
      <p:sp>
        <p:nvSpPr>
          <p:cNvPr id="12" name="Donut 11"/>
          <p:cNvSpPr/>
          <p:nvPr/>
        </p:nvSpPr>
        <p:spPr>
          <a:xfrm>
            <a:off x="5300152" y="2649786"/>
            <a:ext cx="763217" cy="720448"/>
          </a:xfrm>
          <a:prstGeom prst="donut">
            <a:avLst/>
          </a:prstGeom>
          <a:noFill/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Donut 14"/>
          <p:cNvSpPr/>
          <p:nvPr/>
        </p:nvSpPr>
        <p:spPr>
          <a:xfrm>
            <a:off x="2753697" y="2625363"/>
            <a:ext cx="714590" cy="732661"/>
          </a:xfrm>
          <a:prstGeom prst="donut">
            <a:avLst/>
          </a:prstGeom>
          <a:noFill/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101926" y="2991693"/>
            <a:ext cx="2540170" cy="0"/>
          </a:xfrm>
          <a:prstGeom prst="straightConnector1">
            <a:avLst/>
          </a:prstGeom>
          <a:ln>
            <a:solidFill>
              <a:schemeClr val="accent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Alternate Process 18"/>
          <p:cNvSpPr/>
          <p:nvPr/>
        </p:nvSpPr>
        <p:spPr>
          <a:xfrm>
            <a:off x="109914" y="4365194"/>
            <a:ext cx="8924178" cy="1184467"/>
          </a:xfrm>
          <a:prstGeom prst="flowChartAlternateProcess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295923" y="4469224"/>
            <a:ext cx="389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instruct_LYS_PLP.txt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8672" y="4847765"/>
            <a:ext cx="84200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LINK: RES-NAME-1 LYS ATOM-NAME-1 NZ RES-NAME-2 PLP ATOM-NAME-2 C4A </a:t>
            </a:r>
            <a:r>
              <a:rPr lang="en-US" sz="1600" b="1" dirty="0" smtClean="0"/>
              <a:t>BOND-TYPE DOUBLE DELETE  </a:t>
            </a:r>
            <a:r>
              <a:rPr lang="en-US" sz="1600" b="1" dirty="0"/>
              <a:t>ATOM O4A 2 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599818" y="5665902"/>
            <a:ext cx="5519983" cy="390751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99818" y="5702535"/>
            <a:ext cx="5519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As requested in the file, the bond order of the link is double !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152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Y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525" y="1945912"/>
            <a:ext cx="3296492" cy="205295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084781" y="8350725"/>
            <a:ext cx="304015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/>
              <a:t>We use small molecule structures in COD as the source for the values of bond lengths and angles</a:t>
            </a:r>
            <a:r>
              <a:rPr lang="en-US" sz="3200" dirty="0" smtClean="0"/>
              <a:t>. </a:t>
            </a:r>
            <a:endParaRPr lang="en-GB" sz="3200" dirty="0" smtClean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6468" y="219797"/>
            <a:ext cx="8042276" cy="687450"/>
          </a:xfrm>
          <a:prstGeom prst="rect">
            <a:avLst/>
          </a:prstGeom>
          <a:solidFill>
            <a:srgbClr val="7AC6DC"/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/>
                </a:solidFill>
              </a:rPr>
              <a:t>Covalent Links in </a:t>
            </a:r>
            <a:r>
              <a:rPr lang="en-US" sz="3200" b="1" dirty="0" err="1" smtClean="0">
                <a:solidFill>
                  <a:schemeClr val="tx1"/>
                </a:solidFill>
              </a:rPr>
              <a:t>aceDRG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Frame 3"/>
          <p:cNvSpPr/>
          <p:nvPr/>
        </p:nvSpPr>
        <p:spPr>
          <a:xfrm>
            <a:off x="2551540" y="1098988"/>
            <a:ext cx="4079767" cy="52507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Example 2 : Scenario 2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6269" y="3992995"/>
            <a:ext cx="1172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PLP</a:t>
            </a:r>
            <a:endParaRPr lang="en-US" sz="1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049772" y="3974441"/>
            <a:ext cx="1386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LYS</a:t>
            </a:r>
            <a:endParaRPr lang="en-US" sz="1600" b="1" dirty="0"/>
          </a:p>
        </p:txBody>
      </p:sp>
      <p:pic>
        <p:nvPicPr>
          <p:cNvPr id="2" name="Picture 1" descr="PLP_idea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023" y="1903411"/>
            <a:ext cx="3175212" cy="2095452"/>
          </a:xfrm>
          <a:prstGeom prst="rect">
            <a:avLst/>
          </a:prstGeom>
        </p:spPr>
      </p:pic>
      <p:sp>
        <p:nvSpPr>
          <p:cNvPr id="12" name="Donut 11"/>
          <p:cNvSpPr/>
          <p:nvPr/>
        </p:nvSpPr>
        <p:spPr>
          <a:xfrm>
            <a:off x="4335400" y="2344511"/>
            <a:ext cx="1123537" cy="1123411"/>
          </a:xfrm>
          <a:prstGeom prst="donut">
            <a:avLst/>
          </a:prstGeom>
          <a:noFill/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Donut 14"/>
          <p:cNvSpPr/>
          <p:nvPr/>
        </p:nvSpPr>
        <p:spPr>
          <a:xfrm>
            <a:off x="2514890" y="2613153"/>
            <a:ext cx="745808" cy="732660"/>
          </a:xfrm>
          <a:prstGeom prst="donut">
            <a:avLst/>
          </a:prstGeom>
          <a:noFill/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979814" y="3016116"/>
            <a:ext cx="1770792" cy="36631"/>
          </a:xfrm>
          <a:prstGeom prst="straightConnector1">
            <a:avLst/>
          </a:prstGeom>
          <a:ln>
            <a:solidFill>
              <a:schemeClr val="accent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4249907" y="6065511"/>
            <a:ext cx="1428843" cy="235363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LYS_PLP_2_link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947" y="4377406"/>
            <a:ext cx="3554347" cy="2027026"/>
          </a:xfrm>
          <a:prstGeom prst="rect">
            <a:avLst/>
          </a:prstGeom>
        </p:spPr>
      </p:pic>
      <p:sp>
        <p:nvSpPr>
          <p:cNvPr id="21" name="Donut 20"/>
          <p:cNvSpPr/>
          <p:nvPr/>
        </p:nvSpPr>
        <p:spPr>
          <a:xfrm>
            <a:off x="3162183" y="5116406"/>
            <a:ext cx="1234268" cy="1098989"/>
          </a:xfrm>
          <a:prstGeom prst="donut">
            <a:avLst/>
          </a:prstGeom>
          <a:noFill/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317052" y="6020021"/>
            <a:ext cx="12852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Double bond</a:t>
            </a:r>
            <a:endParaRPr lang="en-US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008164" y="5451972"/>
            <a:ext cx="2019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Linked molecule </a:t>
            </a:r>
            <a:endParaRPr lang="en-US" b="1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029235" y="5592636"/>
            <a:ext cx="623707" cy="46401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4249907" y="6065511"/>
            <a:ext cx="1428843" cy="235363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559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084781" y="8350725"/>
            <a:ext cx="304015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/>
              <a:t>We use small molecule structures in COD as the source for the values of bond lengths and angles</a:t>
            </a:r>
            <a:r>
              <a:rPr lang="en-US" sz="3200" dirty="0" smtClean="0"/>
              <a:t>. </a:t>
            </a:r>
            <a:endParaRPr lang="en-GB" sz="3200" dirty="0" smtClean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6468" y="219797"/>
            <a:ext cx="8042276" cy="687450"/>
          </a:xfrm>
          <a:prstGeom prst="rect">
            <a:avLst/>
          </a:prstGeom>
          <a:solidFill>
            <a:srgbClr val="7AC6DC"/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/>
                </a:solidFill>
              </a:rPr>
              <a:t>Covalent Links in </a:t>
            </a:r>
            <a:r>
              <a:rPr lang="en-US" sz="3200" b="1" dirty="0" err="1" smtClean="0">
                <a:solidFill>
                  <a:schemeClr val="tx1"/>
                </a:solidFill>
              </a:rPr>
              <a:t>aceDRG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9" name="Alternate Process 8"/>
          <p:cNvSpPr/>
          <p:nvPr/>
        </p:nvSpPr>
        <p:spPr>
          <a:xfrm>
            <a:off x="646468" y="2368933"/>
            <a:ext cx="7511384" cy="3101594"/>
          </a:xfrm>
          <a:prstGeom prst="flowChartAlternateProcess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660880" y="2796318"/>
            <a:ext cx="48116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en-US" b="1" dirty="0" smtClean="0"/>
              <a:t>More details for the procedures and examples should be the web page for </a:t>
            </a:r>
            <a:r>
              <a:rPr lang="en-US" b="1" dirty="0" err="1" smtClean="0"/>
              <a:t>aceDRG</a:t>
            </a:r>
            <a:r>
              <a:rPr lang="en-US" b="1" dirty="0" smtClean="0"/>
              <a:t> in our group site at LMB</a:t>
            </a:r>
          </a:p>
          <a:p>
            <a:endParaRPr lang="en-US" b="1" dirty="0" smtClean="0"/>
          </a:p>
          <a:p>
            <a:endParaRPr lang="en-US" b="1" dirty="0"/>
          </a:p>
          <a:p>
            <a:pPr marL="342900" indent="-342900">
              <a:buFont typeface="+mj-lt"/>
              <a:buAutoNum type="alphaUcPeriod"/>
            </a:pPr>
            <a:r>
              <a:rPr lang="en-US" b="1" dirty="0" smtClean="0"/>
              <a:t>An graphic interface </a:t>
            </a:r>
            <a:r>
              <a:rPr lang="en-US" b="1" dirty="0" smtClean="0"/>
              <a:t>could be found in Coot : Modules-&gt;CCP4-&gt;Make Link via Acedrg</a:t>
            </a:r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11" name="Frame 10"/>
          <p:cNvSpPr/>
          <p:nvPr/>
        </p:nvSpPr>
        <p:spPr>
          <a:xfrm>
            <a:off x="2221816" y="1367630"/>
            <a:ext cx="4006493" cy="52507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smtClean="0">
                <a:solidFill>
                  <a:schemeClr val="tx1"/>
                </a:solidFill>
              </a:rPr>
              <a:t>Further note: 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915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084781" y="8350725"/>
            <a:ext cx="304015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/>
              <a:t>We use small molecule structures in COD as the source for the values of bond lengths and angles</a:t>
            </a:r>
            <a:r>
              <a:rPr lang="en-US" sz="3200" dirty="0" smtClean="0"/>
              <a:t>. </a:t>
            </a:r>
            <a:endParaRPr lang="en-GB" sz="3200" dirty="0" smtClean="0"/>
          </a:p>
        </p:txBody>
      </p:sp>
      <p:sp>
        <p:nvSpPr>
          <p:cNvPr id="2" name="Rounded Rectangle 1"/>
          <p:cNvSpPr/>
          <p:nvPr/>
        </p:nvSpPr>
        <p:spPr>
          <a:xfrm>
            <a:off x="1099112" y="1233310"/>
            <a:ext cx="6667945" cy="610550"/>
          </a:xfrm>
          <a:prstGeom prst="roundRect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21237" y="1330998"/>
            <a:ext cx="6374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  </a:t>
            </a:r>
            <a:r>
              <a:rPr lang="en-US" sz="2000" b="1" dirty="0" smtClean="0">
                <a:solidFill>
                  <a:schemeClr val="bg1"/>
                </a:solidFill>
              </a:rPr>
              <a:t>Flowchart for “link” generations in </a:t>
            </a:r>
            <a:r>
              <a:rPr lang="en-US" sz="2000" b="1" dirty="0" err="1" smtClean="0">
                <a:solidFill>
                  <a:schemeClr val="bg1"/>
                </a:solidFill>
              </a:rPr>
              <a:t>aceDRG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05127" y="2515464"/>
            <a:ext cx="4787243" cy="3992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lternate Process 8"/>
          <p:cNvSpPr/>
          <p:nvPr/>
        </p:nvSpPr>
        <p:spPr>
          <a:xfrm>
            <a:off x="2381409" y="2674208"/>
            <a:ext cx="3627069" cy="670253"/>
          </a:xfrm>
          <a:prstGeom prst="flowChartAlternateProcess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503034" y="2710841"/>
            <a:ext cx="351766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 Accept user’s instructions for building “link”-related description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4085024" y="3370234"/>
            <a:ext cx="177081" cy="244220"/>
          </a:xfrm>
          <a:prstGeom prst="downArrow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lternate Process 12"/>
          <p:cNvSpPr/>
          <p:nvPr/>
        </p:nvSpPr>
        <p:spPr>
          <a:xfrm>
            <a:off x="2423901" y="3644746"/>
            <a:ext cx="3547941" cy="658042"/>
          </a:xfrm>
          <a:prstGeom prst="flowChartAlternateProcess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18045" y="3669167"/>
            <a:ext cx="355379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 Generate an initial description of a combo-ligand.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6" name="Alternate Process 15"/>
          <p:cNvSpPr/>
          <p:nvPr/>
        </p:nvSpPr>
        <p:spPr>
          <a:xfrm>
            <a:off x="2478605" y="4578649"/>
            <a:ext cx="3547941" cy="621409"/>
          </a:xfrm>
          <a:prstGeom prst="flowChartAlternateProcess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lternate Process 16"/>
          <p:cNvSpPr/>
          <p:nvPr/>
        </p:nvSpPr>
        <p:spPr>
          <a:xfrm>
            <a:off x="2496673" y="5488131"/>
            <a:ext cx="3547941" cy="678421"/>
          </a:xfrm>
          <a:prstGeom prst="flowChartAlternateProcess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509385" y="4615282"/>
            <a:ext cx="349908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 Run Acedrg on the combo-ligand to get its full description.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90817" y="5536975"/>
            <a:ext cx="344438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 Extract the info on “links”, “modifications” etc. and output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4103092" y="4328560"/>
            <a:ext cx="177081" cy="244220"/>
          </a:xfrm>
          <a:prstGeom prst="downArrow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/>
          <p:cNvSpPr/>
          <p:nvPr/>
        </p:nvSpPr>
        <p:spPr>
          <a:xfrm>
            <a:off x="4121160" y="5238042"/>
            <a:ext cx="177081" cy="244220"/>
          </a:xfrm>
          <a:prstGeom prst="downArrow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6468" y="219797"/>
            <a:ext cx="8042276" cy="687450"/>
          </a:xfrm>
          <a:prstGeom prst="rect">
            <a:avLst/>
          </a:prstGeom>
          <a:solidFill>
            <a:srgbClr val="7AC6DC"/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/>
                </a:solidFill>
              </a:rPr>
              <a:t>Covalent Links in </a:t>
            </a:r>
            <a:r>
              <a:rPr lang="en-US" sz="3200" b="1" dirty="0" err="1" smtClean="0">
                <a:solidFill>
                  <a:schemeClr val="tx1"/>
                </a:solidFill>
              </a:rPr>
              <a:t>aceDRG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256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084781" y="8350725"/>
            <a:ext cx="304015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/>
              <a:t>We use small molecule structures in COD as the source for the values of bond lengths and angles</a:t>
            </a:r>
            <a:r>
              <a:rPr lang="en-US" sz="3200" dirty="0" smtClean="0"/>
              <a:t>. </a:t>
            </a:r>
            <a:endParaRPr lang="en-GB" sz="3200" dirty="0" smtClean="0"/>
          </a:p>
        </p:txBody>
      </p:sp>
      <p:sp>
        <p:nvSpPr>
          <p:cNvPr id="2" name="Rounded Rectangle 1"/>
          <p:cNvSpPr/>
          <p:nvPr/>
        </p:nvSpPr>
        <p:spPr>
          <a:xfrm>
            <a:off x="1099112" y="1233310"/>
            <a:ext cx="6667945" cy="610550"/>
          </a:xfrm>
          <a:prstGeom prst="roundRect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Main Steps to Generate a Link using </a:t>
            </a:r>
            <a:r>
              <a:rPr lang="en-US" dirty="0" err="1" smtClean="0"/>
              <a:t>aceDRG</a:t>
            </a:r>
            <a:endParaRPr lang="en-US" dirty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6468" y="219797"/>
            <a:ext cx="8042276" cy="687450"/>
          </a:xfrm>
          <a:prstGeom prst="rect">
            <a:avLst/>
          </a:prstGeom>
          <a:solidFill>
            <a:srgbClr val="7AC6DC"/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/>
                </a:solidFill>
              </a:rPr>
              <a:t>Covalent Links in </a:t>
            </a:r>
            <a:r>
              <a:rPr lang="en-US" sz="3200" b="1" dirty="0" err="1" smtClean="0">
                <a:solidFill>
                  <a:schemeClr val="tx1"/>
                </a:solidFill>
              </a:rPr>
              <a:t>aceDRG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19" name="Alternate Process 18"/>
          <p:cNvSpPr/>
          <p:nvPr/>
        </p:nvSpPr>
        <p:spPr>
          <a:xfrm>
            <a:off x="1099111" y="2152200"/>
            <a:ext cx="6667945" cy="3721289"/>
          </a:xfrm>
          <a:prstGeom prst="flowChartAlternateProcess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33448" y="2466684"/>
            <a:ext cx="6374848" cy="3182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en-US" b="1" dirty="0" smtClean="0"/>
              <a:t>3 steps to generate </a:t>
            </a:r>
            <a:r>
              <a:rPr lang="en-US" b="1" dirty="0"/>
              <a:t>a link </a:t>
            </a:r>
            <a:r>
              <a:rPr lang="en-US" b="1" dirty="0" smtClean="0"/>
              <a:t>in command-line mode:</a:t>
            </a:r>
          </a:p>
          <a:p>
            <a:pPr lvl="1">
              <a:lnSpc>
                <a:spcPct val="130000"/>
              </a:lnSpc>
            </a:pPr>
            <a:endParaRPr lang="en-US" sz="1600" b="1" dirty="0"/>
          </a:p>
          <a:p>
            <a:pPr marL="800100" lvl="1" indent="-342900">
              <a:lnSpc>
                <a:spcPct val="150000"/>
              </a:lnSpc>
              <a:buFont typeface="+mj-lt"/>
              <a:buAutoNum type="alphaLcPeriod"/>
            </a:pPr>
            <a:r>
              <a:rPr lang="en-US" sz="1600" dirty="0" smtClean="0"/>
              <a:t>Create </a:t>
            </a:r>
            <a:r>
              <a:rPr lang="en-US" sz="1600" dirty="0"/>
              <a:t>an instruction file, e.g. </a:t>
            </a:r>
            <a:r>
              <a:rPr lang="en-US" sz="1600" dirty="0" err="1" smtClean="0"/>
              <a:t>my_instructions.txt</a:t>
            </a:r>
            <a:endParaRPr lang="en-US" sz="1600" dirty="0" smtClean="0"/>
          </a:p>
          <a:p>
            <a:pPr marL="800100" lvl="1" indent="-342900">
              <a:lnSpc>
                <a:spcPct val="150000"/>
              </a:lnSpc>
              <a:buFont typeface="+mj-lt"/>
              <a:buAutoNum type="alphaLcPeriod"/>
            </a:pPr>
            <a:r>
              <a:rPr lang="en-US" sz="1600" dirty="0"/>
              <a:t> Run </a:t>
            </a:r>
            <a:r>
              <a:rPr lang="en-US" sz="1600" dirty="0" err="1"/>
              <a:t>aceDRG</a:t>
            </a:r>
            <a:r>
              <a:rPr lang="en-US" sz="1600" dirty="0"/>
              <a:t> in a command line, using the instruction file in a </a:t>
            </a:r>
            <a:r>
              <a:rPr lang="en-US" sz="1600" dirty="0" smtClean="0"/>
              <a:t>command </a:t>
            </a:r>
            <a:r>
              <a:rPr lang="en-US" sz="1600" dirty="0"/>
              <a:t>line, e.g</a:t>
            </a:r>
            <a:r>
              <a:rPr lang="en-US" sz="1600" dirty="0" smtClean="0"/>
              <a:t>.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/>
              <a:t>     “ </a:t>
            </a:r>
            <a:r>
              <a:rPr lang="en-US" sz="1600" i="1" dirty="0" err="1"/>
              <a:t>acedrg</a:t>
            </a:r>
            <a:r>
              <a:rPr lang="en-US" sz="1600" i="1" dirty="0"/>
              <a:t> -L(upper case) </a:t>
            </a:r>
            <a:r>
              <a:rPr lang="en-US" sz="1600" i="1" dirty="0" err="1"/>
              <a:t>my_instructions.txt</a:t>
            </a:r>
            <a:r>
              <a:rPr lang="en-US" sz="1600" i="1" dirty="0"/>
              <a:t> -o </a:t>
            </a:r>
            <a:r>
              <a:rPr lang="en-US" sz="1600" i="1" dirty="0" err="1" smtClean="0"/>
              <a:t>my_link</a:t>
            </a:r>
            <a:r>
              <a:rPr lang="en-US" sz="1600" i="1" dirty="0" smtClean="0"/>
              <a:t>”</a:t>
            </a:r>
            <a:endParaRPr lang="en-US" sz="1600" dirty="0" smtClean="0"/>
          </a:p>
          <a:p>
            <a:pPr marL="800100" lvl="1" indent="-342900">
              <a:lnSpc>
                <a:spcPct val="150000"/>
              </a:lnSpc>
              <a:buFont typeface="+mj-lt"/>
              <a:buAutoNum type="alphaLcPeriod" startAt="3"/>
            </a:pPr>
            <a:r>
              <a:rPr lang="en-US" sz="1600" dirty="0" smtClean="0"/>
              <a:t>Look for the </a:t>
            </a:r>
            <a:r>
              <a:rPr lang="en-US" sz="1600" dirty="0"/>
              <a:t>output file, e.g. </a:t>
            </a:r>
            <a:r>
              <a:rPr lang="en-US" sz="1600" dirty="0" err="1"/>
              <a:t>my_link.cif</a:t>
            </a:r>
            <a:r>
              <a:rPr lang="en-US" sz="1600" dirty="0"/>
              <a:t>, </a:t>
            </a:r>
            <a:r>
              <a:rPr lang="en-US" sz="1600" dirty="0" smtClean="0"/>
              <a:t>which contains </a:t>
            </a:r>
            <a:r>
              <a:rPr lang="en-US" sz="1600" dirty="0"/>
              <a:t>the detailed information about the link.</a:t>
            </a:r>
            <a:endParaRPr lang="en-US" sz="16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27090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084781" y="8350725"/>
            <a:ext cx="304015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/>
              <a:t>We use small molecule structures in COD as the source for the values of bond lengths and angles</a:t>
            </a:r>
            <a:r>
              <a:rPr lang="en-US" sz="3200" dirty="0" smtClean="0"/>
              <a:t>. </a:t>
            </a:r>
            <a:endParaRPr lang="en-GB" sz="3200" dirty="0" smtClean="0"/>
          </a:p>
        </p:txBody>
      </p:sp>
      <p:sp>
        <p:nvSpPr>
          <p:cNvPr id="2" name="Rounded Rectangle 1"/>
          <p:cNvSpPr/>
          <p:nvPr/>
        </p:nvSpPr>
        <p:spPr>
          <a:xfrm>
            <a:off x="1099112" y="1233310"/>
            <a:ext cx="6667945" cy="610550"/>
          </a:xfrm>
          <a:prstGeom prst="roundRect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Main Steps to Generate a Link using </a:t>
            </a:r>
            <a:r>
              <a:rPr lang="en-US" dirty="0" err="1" smtClean="0"/>
              <a:t>aceDRG</a:t>
            </a:r>
            <a:endParaRPr lang="en-US" dirty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6468" y="219797"/>
            <a:ext cx="8042276" cy="687450"/>
          </a:xfrm>
          <a:prstGeom prst="rect">
            <a:avLst/>
          </a:prstGeom>
          <a:solidFill>
            <a:srgbClr val="7AC6DC"/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/>
                </a:solidFill>
              </a:rPr>
              <a:t>Covalent Links in Acedrg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19" name="Alternate Process 18"/>
          <p:cNvSpPr/>
          <p:nvPr/>
        </p:nvSpPr>
        <p:spPr>
          <a:xfrm>
            <a:off x="1099111" y="2152200"/>
            <a:ext cx="6667945" cy="3721289"/>
          </a:xfrm>
          <a:prstGeom prst="flowChartAlternateProcess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33448" y="2466684"/>
            <a:ext cx="6374848" cy="3870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UcPeriod" startAt="2"/>
            </a:pPr>
            <a:r>
              <a:rPr lang="en-US" b="1" dirty="0" smtClean="0"/>
              <a:t>Keywords in an instruction file. </a:t>
            </a:r>
            <a:endParaRPr lang="en-US" sz="1600" dirty="0" smtClean="0"/>
          </a:p>
          <a:p>
            <a:pPr marL="800100" lvl="1" indent="-342900">
              <a:lnSpc>
                <a:spcPct val="150000"/>
              </a:lnSpc>
              <a:buFont typeface="+mj-lt"/>
              <a:buAutoNum type="alphaLcPeriod"/>
            </a:pPr>
            <a:r>
              <a:rPr lang="en-US" sz="1600" dirty="0"/>
              <a:t> </a:t>
            </a:r>
            <a:r>
              <a:rPr lang="en-US" sz="1600" b="1" dirty="0" smtClean="0"/>
              <a:t>The required keywords:</a:t>
            </a:r>
          </a:p>
          <a:p>
            <a:pPr marL="1257300" lvl="2" indent="-342900">
              <a:buFont typeface="Wingdings" charset="2"/>
              <a:buChar char="§"/>
            </a:pPr>
            <a:r>
              <a:rPr lang="en-US" sz="1400" dirty="0"/>
              <a:t>RES-NAME-1 </a:t>
            </a:r>
            <a:endParaRPr lang="en-US" sz="1400" dirty="0" smtClean="0"/>
          </a:p>
          <a:p>
            <a:pPr marL="1257300" lvl="2" indent="-342900">
              <a:buFont typeface="Wingdings" charset="2"/>
              <a:buChar char="§"/>
            </a:pPr>
            <a:r>
              <a:rPr lang="en-US" sz="1400" dirty="0"/>
              <a:t>ATOM-NAME-</a:t>
            </a:r>
            <a:r>
              <a:rPr lang="en-US" sz="1400" dirty="0" smtClean="0"/>
              <a:t>1</a:t>
            </a:r>
          </a:p>
          <a:p>
            <a:pPr marL="1257300" lvl="2" indent="-342900">
              <a:buFont typeface="Wingdings" charset="2"/>
              <a:buChar char="§"/>
            </a:pPr>
            <a:r>
              <a:rPr lang="en-US" sz="1400" dirty="0"/>
              <a:t>FILE-</a:t>
            </a:r>
            <a:r>
              <a:rPr lang="en-US" sz="1400" dirty="0" smtClean="0"/>
              <a:t>1</a:t>
            </a:r>
          </a:p>
          <a:p>
            <a:pPr marL="1257300" lvl="2" indent="-342900">
              <a:buFont typeface="Wingdings" charset="2"/>
              <a:buChar char="§"/>
            </a:pPr>
            <a:r>
              <a:rPr lang="en-US" sz="1400" dirty="0"/>
              <a:t>RES-NAME-2 </a:t>
            </a:r>
            <a:endParaRPr lang="en-US" sz="1400" dirty="0" smtClean="0"/>
          </a:p>
          <a:p>
            <a:pPr marL="1257300" lvl="2" indent="-342900">
              <a:buFont typeface="Wingdings" charset="2"/>
              <a:buChar char="§"/>
            </a:pPr>
            <a:r>
              <a:rPr lang="en-US" sz="1400" dirty="0"/>
              <a:t>ATOM-NAME-</a:t>
            </a:r>
            <a:r>
              <a:rPr lang="en-US" sz="1400" dirty="0" smtClean="0"/>
              <a:t>2</a:t>
            </a:r>
          </a:p>
          <a:p>
            <a:pPr marL="1257300" lvl="2" indent="-342900">
              <a:buFont typeface="Wingdings" charset="2"/>
              <a:buChar char="§"/>
            </a:pPr>
            <a:r>
              <a:rPr lang="en-US" sz="1400" dirty="0"/>
              <a:t>FILE-</a:t>
            </a:r>
            <a:r>
              <a:rPr lang="en-US" sz="1400" dirty="0" smtClean="0"/>
              <a:t>2</a:t>
            </a:r>
            <a:endParaRPr lang="en-US" sz="1600" dirty="0" smtClean="0"/>
          </a:p>
          <a:p>
            <a:pPr marL="800100" lvl="1" indent="-342900">
              <a:lnSpc>
                <a:spcPct val="150000"/>
              </a:lnSpc>
              <a:buFont typeface="+mj-lt"/>
              <a:buAutoNum type="alphaLcPeriod"/>
            </a:pPr>
            <a:r>
              <a:rPr lang="en-US" sz="1600" b="1" dirty="0" smtClean="0"/>
              <a:t>The optional keywords:</a:t>
            </a:r>
          </a:p>
          <a:p>
            <a:pPr marL="1257300" lvl="2" indent="-342900">
              <a:buFont typeface="Wingdings" charset="2"/>
              <a:buChar char="§"/>
            </a:pPr>
            <a:r>
              <a:rPr lang="en-US" sz="1400" dirty="0" smtClean="0"/>
              <a:t>DELETE</a:t>
            </a:r>
          </a:p>
          <a:p>
            <a:pPr marL="1257300" lvl="2" indent="-342900">
              <a:buFont typeface="Wingdings" charset="2"/>
              <a:buChar char="§"/>
            </a:pPr>
            <a:r>
              <a:rPr lang="en-US" sz="1400" dirty="0" smtClean="0"/>
              <a:t>CHANGE</a:t>
            </a:r>
          </a:p>
          <a:p>
            <a:pPr marL="1257300" lvl="2" indent="-342900">
              <a:buFont typeface="Wingdings" charset="2"/>
              <a:buChar char="§"/>
            </a:pPr>
            <a:r>
              <a:rPr lang="en-US" sz="1400" dirty="0"/>
              <a:t>BOND-TYPE</a:t>
            </a:r>
            <a:endParaRPr lang="en-US" sz="1400" dirty="0" smtClean="0"/>
          </a:p>
          <a:p>
            <a:pPr marL="1257300" lvl="2" indent="-342900">
              <a:lnSpc>
                <a:spcPct val="150000"/>
              </a:lnSpc>
              <a:buFont typeface="Wingdings" charset="2"/>
              <a:buChar char="§"/>
            </a:pPr>
            <a:endParaRPr lang="en-US" sz="16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9892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084781" y="8350725"/>
            <a:ext cx="304015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/>
              <a:t>We use small molecule structures in COD as the source for the values of bond lengths and angles</a:t>
            </a:r>
            <a:r>
              <a:rPr lang="en-US" sz="3200" dirty="0" smtClean="0"/>
              <a:t>. </a:t>
            </a:r>
            <a:endParaRPr lang="en-GB" sz="3200" dirty="0" smtClean="0"/>
          </a:p>
        </p:txBody>
      </p:sp>
      <p:sp>
        <p:nvSpPr>
          <p:cNvPr id="2" name="Rounded Rectangle 1"/>
          <p:cNvSpPr/>
          <p:nvPr/>
        </p:nvSpPr>
        <p:spPr>
          <a:xfrm>
            <a:off x="1099112" y="1086778"/>
            <a:ext cx="6667945" cy="610550"/>
          </a:xfrm>
          <a:prstGeom prst="roundRect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21237" y="1221099"/>
            <a:ext cx="6374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  </a:t>
            </a:r>
            <a:r>
              <a:rPr lang="en-US" sz="2000" b="1" dirty="0" smtClean="0">
                <a:solidFill>
                  <a:schemeClr val="bg1"/>
                </a:solidFill>
              </a:rPr>
              <a:t>A </a:t>
            </a:r>
            <a:r>
              <a:rPr lang="en-US" sz="2000" b="1" dirty="0">
                <a:solidFill>
                  <a:schemeClr val="bg1"/>
                </a:solidFill>
              </a:rPr>
              <a:t>F</a:t>
            </a:r>
            <a:r>
              <a:rPr lang="en-US" sz="2000" b="1" dirty="0" smtClean="0">
                <a:solidFill>
                  <a:schemeClr val="bg1"/>
                </a:solidFill>
              </a:rPr>
              <a:t>ew Examples on Covalent Links in Acedrg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6468" y="219797"/>
            <a:ext cx="8042276" cy="687450"/>
          </a:xfrm>
          <a:prstGeom prst="rect">
            <a:avLst/>
          </a:prstGeom>
          <a:solidFill>
            <a:srgbClr val="7AC6DC"/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/>
                </a:solidFill>
              </a:rPr>
              <a:t>Covalent Links in Acedrg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Frame 3"/>
          <p:cNvSpPr/>
          <p:nvPr/>
        </p:nvSpPr>
        <p:spPr>
          <a:xfrm>
            <a:off x="1099111" y="1941547"/>
            <a:ext cx="1941765" cy="52507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Example 1</a:t>
            </a: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CY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68" y="3223702"/>
            <a:ext cx="2989451" cy="19099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1147" y="5470526"/>
            <a:ext cx="14166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CYS</a:t>
            </a:r>
            <a:endParaRPr lang="en-US" sz="2000" b="1" dirty="0"/>
          </a:p>
        </p:txBody>
      </p:sp>
      <p:pic>
        <p:nvPicPr>
          <p:cNvPr id="7" name="Picture 6" descr="case2_comp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921" y="1917125"/>
            <a:ext cx="3105464" cy="166656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420897" y="3632533"/>
            <a:ext cx="2821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Monomer “TMP”</a:t>
            </a:r>
            <a:endParaRPr lang="en-US" sz="1600" b="1" dirty="0"/>
          </a:p>
        </p:txBody>
      </p:sp>
      <p:pic>
        <p:nvPicPr>
          <p:cNvPr id="25" name="Picture 24" descr="case2_comp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113" y="4044854"/>
            <a:ext cx="3226335" cy="1988131"/>
          </a:xfrm>
          <a:prstGeom prst="rect">
            <a:avLst/>
          </a:prstGeom>
        </p:spPr>
      </p:pic>
      <p:pic>
        <p:nvPicPr>
          <p:cNvPr id="19" name="Picture 18" descr="5gtz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559" y="5323994"/>
            <a:ext cx="1147968" cy="65468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573297" y="6117234"/>
            <a:ext cx="2821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Real Structure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105709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084781" y="8350725"/>
            <a:ext cx="304015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/>
              <a:t>We use small molecule structures in COD as the source for the values of bond lengths and angles</a:t>
            </a:r>
            <a:r>
              <a:rPr lang="en-US" sz="3200" dirty="0" smtClean="0"/>
              <a:t>. </a:t>
            </a:r>
            <a:endParaRPr lang="en-GB" sz="3200" dirty="0" smtClean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6468" y="219797"/>
            <a:ext cx="8042276" cy="687450"/>
          </a:xfrm>
          <a:prstGeom prst="rect">
            <a:avLst/>
          </a:prstGeom>
          <a:solidFill>
            <a:srgbClr val="7AC6DC"/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/>
                </a:solidFill>
              </a:rPr>
              <a:t>Covalent Links in Acedrg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Frame 3"/>
          <p:cNvSpPr/>
          <p:nvPr/>
        </p:nvSpPr>
        <p:spPr>
          <a:xfrm>
            <a:off x="2015055" y="1196676"/>
            <a:ext cx="4225466" cy="52507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Example 1: Scenario 1</a:t>
            </a: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CY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78" y="2061187"/>
            <a:ext cx="2833266" cy="15963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75393" y="3724353"/>
            <a:ext cx="1172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CYS</a:t>
            </a:r>
            <a:endParaRPr lang="en-US" sz="1600" b="1" dirty="0"/>
          </a:p>
        </p:txBody>
      </p:sp>
      <p:pic>
        <p:nvPicPr>
          <p:cNvPr id="7" name="Picture 6" descr="case2_comp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921" y="1890231"/>
            <a:ext cx="3105464" cy="176730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420897" y="3779065"/>
            <a:ext cx="2821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Monomer “TMP”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454710" y="4689022"/>
            <a:ext cx="354158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No change in the bond between C1 and C2 in “TMP”</a:t>
            </a:r>
            <a:endParaRPr lang="en-US" sz="1600" b="1" dirty="0"/>
          </a:p>
        </p:txBody>
      </p:sp>
      <p:sp>
        <p:nvSpPr>
          <p:cNvPr id="11" name="Frame 10"/>
          <p:cNvSpPr/>
          <p:nvPr/>
        </p:nvSpPr>
        <p:spPr>
          <a:xfrm>
            <a:off x="2308143" y="4505857"/>
            <a:ext cx="3688150" cy="915825"/>
          </a:xfrm>
          <a:prstGeom prst="fram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260698" y="2820740"/>
            <a:ext cx="2051676" cy="158743"/>
          </a:xfrm>
          <a:prstGeom prst="straightConnector1">
            <a:avLst/>
          </a:prstGeom>
          <a:ln>
            <a:solidFill>
              <a:schemeClr val="accent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9665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084781" y="8350725"/>
            <a:ext cx="304015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/>
              <a:t>We use small molecule structures in COD as the source for the values of bond lengths and angles</a:t>
            </a:r>
            <a:r>
              <a:rPr lang="en-US" sz="3200" dirty="0" smtClean="0"/>
              <a:t>. </a:t>
            </a:r>
            <a:endParaRPr lang="en-GB" sz="3200" dirty="0" smtClean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6468" y="219797"/>
            <a:ext cx="8042276" cy="687450"/>
          </a:xfrm>
          <a:prstGeom prst="rect">
            <a:avLst/>
          </a:prstGeom>
          <a:solidFill>
            <a:srgbClr val="7AC6DC"/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/>
                </a:solidFill>
              </a:rPr>
              <a:t>Covalent Links in </a:t>
            </a:r>
            <a:r>
              <a:rPr lang="en-US" sz="3200" b="1" dirty="0" err="1" smtClean="0">
                <a:solidFill>
                  <a:schemeClr val="tx1"/>
                </a:solidFill>
              </a:rPr>
              <a:t>aceDRG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Frame 3"/>
          <p:cNvSpPr/>
          <p:nvPr/>
        </p:nvSpPr>
        <p:spPr>
          <a:xfrm>
            <a:off x="2551540" y="1172254"/>
            <a:ext cx="3737821" cy="52507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Example 1: Scenario 1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" name="Alternate Process 1"/>
          <p:cNvSpPr/>
          <p:nvPr/>
        </p:nvSpPr>
        <p:spPr>
          <a:xfrm>
            <a:off x="146550" y="2088080"/>
            <a:ext cx="8924178" cy="1184467"/>
          </a:xfrm>
          <a:prstGeom prst="flowChartAlternateProcess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466057" y="2249825"/>
            <a:ext cx="3652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/>
              <a:t>aceDRG</a:t>
            </a:r>
            <a:r>
              <a:rPr lang="en-US" sz="2000" b="1" dirty="0" smtClean="0"/>
              <a:t> command-line </a:t>
            </a:r>
            <a:endParaRPr lang="en-US" sz="2000" b="1" dirty="0"/>
          </a:p>
        </p:txBody>
      </p:sp>
      <p:sp>
        <p:nvSpPr>
          <p:cNvPr id="16" name="Alternate Process 15"/>
          <p:cNvSpPr/>
          <p:nvPr/>
        </p:nvSpPr>
        <p:spPr>
          <a:xfrm>
            <a:off x="109914" y="4817001"/>
            <a:ext cx="8924178" cy="1184467"/>
          </a:xfrm>
          <a:prstGeom prst="flowChartAlternateProcess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149379" y="5006508"/>
            <a:ext cx="3700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Instruct_CYS_TMP_1.txt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00707" y="5511338"/>
            <a:ext cx="803572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 smtClean="0"/>
              <a:t>LINK: RES-NAME-1 CYS ATOM-NAME-1 SG RES-NAME-2 TMP FILE-2 </a:t>
            </a:r>
            <a:r>
              <a:rPr lang="en-US" sz="1300" b="1" dirty="0" err="1" smtClean="0"/>
              <a:t>TMP.cif</a:t>
            </a:r>
            <a:r>
              <a:rPr lang="en-US" sz="1300" b="1" dirty="0" smtClean="0"/>
              <a:t> ATOM-NAME-2 C1</a:t>
            </a:r>
            <a:endParaRPr lang="en-US" sz="13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00707" y="2771896"/>
            <a:ext cx="8188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acedrg</a:t>
            </a:r>
            <a:r>
              <a:rPr lang="en-US" b="1" dirty="0"/>
              <a:t> </a:t>
            </a:r>
            <a:r>
              <a:rPr lang="en-US" b="1" dirty="0" smtClean="0"/>
              <a:t>–L instruct_CYS_TMP_1</a:t>
            </a:r>
            <a:r>
              <a:rPr lang="en-US" b="1" dirty="0"/>
              <a:t>.txt </a:t>
            </a:r>
            <a:r>
              <a:rPr lang="en-US" b="1" dirty="0" smtClean="0"/>
              <a:t> </a:t>
            </a:r>
            <a:r>
              <a:rPr lang="en-US" b="1" dirty="0"/>
              <a:t>-o </a:t>
            </a:r>
            <a:r>
              <a:rPr lang="en-US" b="1" dirty="0" smtClean="0"/>
              <a:t>CYS_TMP_1 </a:t>
            </a:r>
            <a:endParaRPr lang="en-US" b="1" dirty="0"/>
          </a:p>
        </p:txBody>
      </p:sp>
      <p:sp>
        <p:nvSpPr>
          <p:cNvPr id="19" name="Rounded Rectangle 18"/>
          <p:cNvSpPr/>
          <p:nvPr/>
        </p:nvSpPr>
        <p:spPr>
          <a:xfrm>
            <a:off x="867077" y="3602243"/>
            <a:ext cx="7046533" cy="891403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001413" y="3724353"/>
            <a:ext cx="6912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It uses an instruction file: </a:t>
            </a:r>
            <a:r>
              <a:rPr lang="en-US" b="1" dirty="0" smtClean="0"/>
              <a:t>instruct_CYS_TMP_1</a:t>
            </a:r>
            <a:r>
              <a:rPr lang="en-US" b="1" dirty="0"/>
              <a:t>.</a:t>
            </a:r>
            <a:r>
              <a:rPr lang="en-US" b="1" dirty="0" smtClean="0"/>
              <a:t>txt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It generates the dictionary file: </a:t>
            </a:r>
            <a:r>
              <a:rPr lang="en-US" b="1" dirty="0" smtClean="0"/>
              <a:t>CYS_TMP_1_link.cif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73470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084781" y="8350725"/>
            <a:ext cx="304015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 smtClean="0"/>
              <a:t>We use small molecule structures in COD as the source for the values of bond lengths and angles</a:t>
            </a:r>
            <a:r>
              <a:rPr lang="en-US" sz="3200" dirty="0" smtClean="0"/>
              <a:t>. </a:t>
            </a:r>
            <a:endParaRPr lang="en-GB" sz="3200" dirty="0" smtClean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6468" y="219797"/>
            <a:ext cx="8042276" cy="687450"/>
          </a:xfrm>
          <a:prstGeom prst="rect">
            <a:avLst/>
          </a:prstGeom>
          <a:solidFill>
            <a:srgbClr val="7AC6DC"/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1"/>
                </a:solidFill>
              </a:rPr>
              <a:t>Covalent Links in Acedrg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Frame 3"/>
          <p:cNvSpPr/>
          <p:nvPr/>
        </p:nvSpPr>
        <p:spPr>
          <a:xfrm>
            <a:off x="1770792" y="1098988"/>
            <a:ext cx="4384234" cy="52507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Example 1: Scenario 1</a:t>
            </a: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CY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78" y="2061187"/>
            <a:ext cx="2833266" cy="15963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75393" y="3724353"/>
            <a:ext cx="1172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CYS</a:t>
            </a:r>
            <a:endParaRPr lang="en-US" sz="1600" b="1" dirty="0"/>
          </a:p>
        </p:txBody>
      </p:sp>
      <p:pic>
        <p:nvPicPr>
          <p:cNvPr id="7" name="Picture 6" descr="case2_comp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921" y="1890231"/>
            <a:ext cx="3105464" cy="176730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420897" y="3779065"/>
            <a:ext cx="2821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Monomer “TMP”</a:t>
            </a:r>
            <a:endParaRPr lang="en-US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857653" y="5940412"/>
            <a:ext cx="3077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The Linked molecule</a:t>
            </a:r>
            <a:endParaRPr lang="en-US" sz="1600" b="1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248486" y="2820740"/>
            <a:ext cx="2112737" cy="158743"/>
          </a:xfrm>
          <a:prstGeom prst="straightConnector1">
            <a:avLst/>
          </a:prstGeom>
          <a:ln>
            <a:solidFill>
              <a:schemeClr val="accent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case1_sce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605" y="4238526"/>
            <a:ext cx="2866040" cy="1634488"/>
          </a:xfrm>
          <a:prstGeom prst="rect">
            <a:avLst/>
          </a:prstGeom>
        </p:spPr>
      </p:pic>
      <p:sp>
        <p:nvSpPr>
          <p:cNvPr id="12" name="Frame 11"/>
          <p:cNvSpPr/>
          <p:nvPr/>
        </p:nvSpPr>
        <p:spPr>
          <a:xfrm>
            <a:off x="4207125" y="4847291"/>
            <a:ext cx="940253" cy="769768"/>
          </a:xfrm>
          <a:prstGeom prst="frame">
            <a:avLst/>
          </a:prstGeom>
          <a:solidFill>
            <a:schemeClr val="bg1">
              <a:alpha val="0"/>
            </a:schemeClr>
          </a:solidFill>
          <a:ln>
            <a:solidFill>
              <a:srgbClr val="CCFF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106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30585</TotalTime>
  <Words>1342</Words>
  <Application>Microsoft Macintosh PowerPoint</Application>
  <PresentationFormat>On-screen Show (4:3)</PresentationFormat>
  <Paragraphs>244</Paragraphs>
  <Slides>22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Breeze</vt:lpstr>
      <vt:lpstr>PowerPoint Presentation</vt:lpstr>
      <vt:lpstr>Covalent Links in Acedrg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MRC-Cambridge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Fei Long</dc:creator>
  <cp:lastModifiedBy>Fei Long</cp:lastModifiedBy>
  <cp:revision>895</cp:revision>
  <cp:lastPrinted>2016-03-15T15:59:25Z</cp:lastPrinted>
  <dcterms:created xsi:type="dcterms:W3CDTF">2013-07-04T08:33:55Z</dcterms:created>
  <dcterms:modified xsi:type="dcterms:W3CDTF">2018-11-08T22:42:41Z</dcterms:modified>
</cp:coreProperties>
</file>