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71" r:id="rId5"/>
    <p:sldId id="273" r:id="rId6"/>
    <p:sldId id="272" r:id="rId7"/>
    <p:sldId id="290" r:id="rId8"/>
    <p:sldId id="289" r:id="rId9"/>
    <p:sldId id="259" r:id="rId10"/>
    <p:sldId id="274" r:id="rId11"/>
    <p:sldId id="260" r:id="rId12"/>
    <p:sldId id="261" r:id="rId13"/>
    <p:sldId id="267" r:id="rId14"/>
    <p:sldId id="275" r:id="rId15"/>
    <p:sldId id="280" r:id="rId16"/>
    <p:sldId id="282" r:id="rId17"/>
    <p:sldId id="287" r:id="rId18"/>
    <p:sldId id="291" r:id="rId19"/>
    <p:sldId id="292" r:id="rId20"/>
    <p:sldId id="285" r:id="rId21"/>
    <p:sldId id="262" r:id="rId22"/>
    <p:sldId id="276" r:id="rId23"/>
    <p:sldId id="263" r:id="rId24"/>
    <p:sldId id="278" r:id="rId25"/>
    <p:sldId id="270" r:id="rId26"/>
    <p:sldId id="295" r:id="rId27"/>
    <p:sldId id="283" r:id="rId28"/>
    <p:sldId id="288" r:id="rId29"/>
    <p:sldId id="293" r:id="rId30"/>
    <p:sldId id="294" r:id="rId31"/>
    <p:sldId id="2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944"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1F43D-A8EC-4448-A008-5D69C53E4411}" type="datetimeFigureOut">
              <a:rPr lang="en-US" smtClean="0"/>
              <a:t>21/02/2012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7E964-17E9-534D-BDE8-079E2BB06499}" type="slidenum">
              <a:rPr lang="en-US" smtClean="0"/>
              <a:t>‹#›</a:t>
            </a:fld>
            <a:endParaRPr lang="en-US"/>
          </a:p>
        </p:txBody>
      </p:sp>
    </p:spTree>
    <p:extLst>
      <p:ext uri="{BB962C8B-B14F-4D97-AF65-F5344CB8AC3E}">
        <p14:creationId xmlns:p14="http://schemas.microsoft.com/office/powerpoint/2010/main" val="1629481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ncbi.nlm.nih.gov/pubmed/19704409"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endParaRPr lang="en-GB" dirty="0" smtClean="0"/>
          </a:p>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3</a:t>
            </a:fld>
            <a:endParaRPr lang="en-US"/>
          </a:p>
        </p:txBody>
      </p:sp>
    </p:spTree>
    <p:extLst>
      <p:ext uri="{BB962C8B-B14F-4D97-AF65-F5344CB8AC3E}">
        <p14:creationId xmlns:p14="http://schemas.microsoft.com/office/powerpoint/2010/main" val="44080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Neuronal cell adhesion molecules &amp; genes involved in ubiquitin pathways. Note that many of these genetic defects are also associated with MR, seizures, ADHD, dyslexia,</a:t>
            </a:r>
            <a:r>
              <a:rPr lang="en-US" baseline="0" dirty="0" smtClean="0"/>
              <a:t> schizophrenia &amp; bipolar disorder.</a:t>
            </a:r>
          </a:p>
          <a:p>
            <a:r>
              <a:rPr lang="en-US" baseline="0" dirty="0" smtClean="0"/>
              <a:t>Examples of single gene disorders are: Fragile X (CGG </a:t>
            </a:r>
            <a:r>
              <a:rPr lang="en-US" baseline="0" dirty="0" err="1" smtClean="0"/>
              <a:t>rpt</a:t>
            </a:r>
            <a:r>
              <a:rPr lang="en-US" baseline="0" dirty="0" smtClean="0"/>
              <a:t> in FMR1 gene), </a:t>
            </a:r>
          </a:p>
          <a:p>
            <a:r>
              <a:rPr lang="en-US" baseline="0" dirty="0" smtClean="0"/>
              <a:t>PTEN Microcephaly Syndrome (phosphatase and </a:t>
            </a:r>
            <a:r>
              <a:rPr lang="en-US" baseline="0" dirty="0" err="1" smtClean="0"/>
              <a:t>tensin</a:t>
            </a:r>
            <a:r>
              <a:rPr lang="en-US" baseline="0" dirty="0" smtClean="0"/>
              <a:t> homologue PI3 kinase involvement)</a:t>
            </a:r>
          </a:p>
          <a:p>
            <a:r>
              <a:rPr lang="en-US" baseline="0" dirty="0" err="1" smtClean="0"/>
              <a:t>Rett</a:t>
            </a:r>
            <a:r>
              <a:rPr lang="en-US" baseline="0" dirty="0" smtClean="0"/>
              <a:t> Syndrome (MECP2 gene), </a:t>
            </a:r>
          </a:p>
          <a:p>
            <a:r>
              <a:rPr lang="en-US" baseline="0" dirty="0" smtClean="0"/>
              <a:t>Tuberous sclerosis, Timothy syndrome </a:t>
            </a:r>
            <a:r>
              <a:rPr lang="en-US" baseline="0" smtClean="0"/>
              <a:t>etc</a:t>
            </a:r>
            <a:endParaRPr lang="en-US"/>
          </a:p>
        </p:txBody>
      </p:sp>
      <p:sp>
        <p:nvSpPr>
          <p:cNvPr id="4" name="Slide Number Placeholder 3"/>
          <p:cNvSpPr>
            <a:spLocks noGrp="1"/>
          </p:cNvSpPr>
          <p:nvPr>
            <p:ph type="sldNum" sz="quarter" idx="10"/>
          </p:nvPr>
        </p:nvSpPr>
        <p:spPr/>
        <p:txBody>
          <a:bodyPr/>
          <a:lstStyle/>
          <a:p>
            <a:fld id="{C8E7E964-17E9-534D-BDE8-079E2BB06499}" type="slidenum">
              <a:rPr lang="en-US" smtClean="0"/>
              <a:t>13</a:t>
            </a:fld>
            <a:endParaRPr lang="en-US"/>
          </a:p>
        </p:txBody>
      </p:sp>
    </p:spTree>
    <p:extLst>
      <p:ext uri="{BB962C8B-B14F-4D97-AF65-F5344CB8AC3E}">
        <p14:creationId xmlns:p14="http://schemas.microsoft.com/office/powerpoint/2010/main" val="381562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Over twenty years of autism genetics research has implicated nearly every chromosome, and generated many</a:t>
            </a:r>
          </a:p>
          <a:p>
            <a:r>
              <a:rPr lang="en-US" sz="1200" b="0" i="0" u="none" strike="noStrike" kern="1200" baseline="0" dirty="0" smtClean="0">
                <a:solidFill>
                  <a:schemeClr val="tx1"/>
                </a:solidFill>
                <a:latin typeface="+mn-lt"/>
                <a:ea typeface="+mn-ea"/>
                <a:cs typeface="+mn-cs"/>
              </a:rPr>
              <a:t>candidate </a:t>
            </a:r>
            <a:r>
              <a:rPr lang="en-US" sz="1200" b="0" i="0" u="none" strike="noStrike" kern="1200" baseline="0" dirty="0" smtClean="0">
                <a:solidFill>
                  <a:schemeClr val="tx1"/>
                </a:solidFill>
                <a:latin typeface="+mn-lt"/>
                <a:ea typeface="+mn-ea"/>
                <a:cs typeface="+mn-cs"/>
              </a:rPr>
              <a:t>genes</a:t>
            </a:r>
          </a:p>
          <a:p>
            <a:r>
              <a:rPr lang="en-US" sz="1200" dirty="0" smtClean="0"/>
              <a:t>A schematic summary of association and linkage studies of ASD, </a:t>
            </a:r>
            <a:r>
              <a:rPr lang="en-US" sz="1200" dirty="0" err="1" smtClean="0"/>
              <a:t>organised</a:t>
            </a:r>
            <a:r>
              <a:rPr lang="en-US" sz="1200" dirty="0" smtClean="0"/>
              <a:t> by chromosome. Purple bands indicate a chromosomal region that</a:t>
            </a:r>
          </a:p>
          <a:p>
            <a:r>
              <a:rPr lang="en-US" sz="1200" dirty="0" smtClean="0"/>
              <a:t>shows a linkage with ASD. Red and yellow bars (parallel to the chromosome) correspond to losses/gains in copy number, respectively, that are</a:t>
            </a:r>
          </a:p>
          <a:p>
            <a:r>
              <a:rPr lang="en-US" sz="1200" dirty="0" smtClean="0"/>
              <a:t>observed in people with ASD when compared to matched controls. Green bars correspond to genes that are observed to modulate the risk for</a:t>
            </a:r>
          </a:p>
          <a:p>
            <a:r>
              <a:rPr lang="en-US" sz="1200" dirty="0" smtClean="0"/>
              <a:t>ASD (either through a rare syndrome or genetic association): light green and dark green bars represent locations of candidate genes.</a:t>
            </a:r>
          </a:p>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14</a:t>
            </a:fld>
            <a:endParaRPr lang="en-US"/>
          </a:p>
        </p:txBody>
      </p:sp>
    </p:spTree>
    <p:extLst>
      <p:ext uri="{BB962C8B-B14F-4D97-AF65-F5344CB8AC3E}">
        <p14:creationId xmlns:p14="http://schemas.microsoft.com/office/powerpoint/2010/main" val="393809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15</a:t>
            </a:fld>
            <a:endParaRPr lang="en-US"/>
          </a:p>
        </p:txBody>
      </p:sp>
    </p:spTree>
    <p:extLst>
      <p:ext uri="{BB962C8B-B14F-4D97-AF65-F5344CB8AC3E}">
        <p14:creationId xmlns:p14="http://schemas.microsoft.com/office/powerpoint/2010/main" val="239773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Rare variants of recent origin because little regional variation in prevalence</a:t>
            </a:r>
            <a:r>
              <a:rPr lang="en-US" dirty="0" smtClean="0"/>
              <a:t>.</a:t>
            </a:r>
          </a:p>
          <a:p>
            <a:r>
              <a:rPr lang="en-US" dirty="0" smtClean="0"/>
              <a:t>Most physical illnesses occur later in life after repro age</a:t>
            </a:r>
          </a:p>
          <a:p>
            <a:r>
              <a:rPr lang="en-US" dirty="0" smtClean="0"/>
              <a:t>Mental illness should lead to repro disadvantage</a:t>
            </a:r>
          </a:p>
          <a:p>
            <a:r>
              <a:rPr lang="en-US" dirty="0" smtClean="0"/>
              <a:t>Mental disorders common</a:t>
            </a:r>
          </a:p>
          <a:p>
            <a:r>
              <a:rPr lang="en-US" dirty="0" smtClean="0"/>
              <a:t>CDCV untenable for most mental illness</a:t>
            </a:r>
          </a:p>
          <a:p>
            <a:r>
              <a:rPr lang="en-US" dirty="0" smtClean="0"/>
              <a:t>An</a:t>
            </a:r>
            <a:r>
              <a:rPr lang="en-US" baseline="0" dirty="0" smtClean="0"/>
              <a:t> </a:t>
            </a:r>
            <a:r>
              <a:rPr lang="en-US" dirty="0" smtClean="0"/>
              <a:t>alternative evolution-informed framework is proposed, which suggests that gene–environment</a:t>
            </a:r>
          </a:p>
          <a:p>
            <a:r>
              <a:rPr lang="en-US" dirty="0" smtClean="0"/>
              <a:t>interactions and rare genetic variants constitute most of the genetic contribution to mental</a:t>
            </a:r>
          </a:p>
          <a:p>
            <a:r>
              <a:rPr lang="en-US" dirty="0" smtClean="0"/>
              <a:t>illness. Common mental illness with mild reproductive disadvantage is likely to have a large</a:t>
            </a:r>
          </a:p>
          <a:p>
            <a:r>
              <a:rPr lang="en-US" dirty="0" smtClean="0"/>
              <a:t>contribution from interactions between common genetic variants and environmental</a:t>
            </a:r>
          </a:p>
          <a:p>
            <a:r>
              <a:rPr lang="en-US" dirty="0" smtClean="0"/>
              <a:t>exposures. Severe mental illness that confers strong reproductive disadvantage is likely to</a:t>
            </a:r>
          </a:p>
          <a:p>
            <a:r>
              <a:rPr lang="en-US" dirty="0" smtClean="0"/>
              <a:t>have a large and pleiotropic contribution from rare variants of recent origin.</a:t>
            </a:r>
          </a:p>
          <a:p>
            <a:r>
              <a:rPr lang="en-US" u="sng" dirty="0" smtClean="0">
                <a:hlinkClick r:id="rId3"/>
              </a:rPr>
              <a:t>The role of genetic variation in the causation of mental illness: an evolution-informed framework.</a:t>
            </a:r>
          </a:p>
          <a:p>
            <a:r>
              <a:rPr lang="en-US" dirty="0" err="1" smtClean="0"/>
              <a:t>Uher</a:t>
            </a:r>
            <a:r>
              <a:rPr lang="en-US" dirty="0" smtClean="0"/>
              <a:t> R.</a:t>
            </a:r>
          </a:p>
          <a:p>
            <a:r>
              <a:rPr lang="pl-PL" dirty="0" smtClean="0"/>
              <a:t>Mol Psychiatry. 2009 Dec;14(12):1072-82. </a:t>
            </a:r>
            <a:r>
              <a:rPr lang="pl-PL" dirty="0" err="1" smtClean="0"/>
              <a:t>Epub</a:t>
            </a:r>
            <a:r>
              <a:rPr lang="pl-PL" dirty="0" smtClean="0"/>
              <a:t> 2009 </a:t>
            </a:r>
            <a:r>
              <a:rPr lang="pl-PL" dirty="0" err="1" smtClean="0"/>
              <a:t>Aug</a:t>
            </a:r>
            <a:r>
              <a:rPr lang="pl-PL" dirty="0" smtClean="0"/>
              <a:t> 25. </a:t>
            </a:r>
            <a:r>
              <a:rPr lang="pl-PL" dirty="0" err="1" smtClean="0"/>
              <a:t>Review</a:t>
            </a:r>
            <a:r>
              <a:rPr lang="pl-PL" dirty="0" smtClean="0"/>
              <a:t>.</a:t>
            </a:r>
          </a:p>
          <a:p>
            <a:r>
              <a:rPr lang="en-US" dirty="0" smtClean="0"/>
              <a:t>Although specific CNVs may predispose to a variety of neurologic disorders, the specifics of the final phenotype will depend on the individual's genetic background.</a:t>
            </a:r>
          </a:p>
          <a:p>
            <a:r>
              <a:rPr lang="en-US" dirty="0" smtClean="0"/>
              <a:t>Supports a second hit model.</a:t>
            </a:r>
          </a:p>
          <a:p>
            <a:r>
              <a:rPr lang="en-US" dirty="0" smtClean="0"/>
              <a:t>Autism or autistic features are commonly identified in a large number of single-gene disorders.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16</a:t>
            </a:fld>
            <a:endParaRPr lang="en-US"/>
          </a:p>
        </p:txBody>
      </p:sp>
    </p:spTree>
    <p:extLst>
      <p:ext uri="{BB962C8B-B14F-4D97-AF65-F5344CB8AC3E}">
        <p14:creationId xmlns:p14="http://schemas.microsoft.com/office/powerpoint/2010/main" val="327819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 involved in neural growth, patterning, formation and </a:t>
            </a:r>
            <a:r>
              <a:rPr lang="en-US" dirty="0" err="1" smtClean="0"/>
              <a:t>stabilisation</a:t>
            </a:r>
            <a:r>
              <a:rPr lang="en-US" dirty="0" smtClean="0"/>
              <a:t> of synapses are involved.</a:t>
            </a:r>
          </a:p>
          <a:p>
            <a:r>
              <a:rPr lang="en-US" dirty="0" smtClean="0"/>
              <a:t>Neuroimaging studies of adults with ASD have shown some evidence of altered connectivity, suggesting a degree of atypical wiring. </a:t>
            </a:r>
          </a:p>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18</a:t>
            </a:fld>
            <a:endParaRPr lang="en-US"/>
          </a:p>
        </p:txBody>
      </p:sp>
    </p:spTree>
    <p:extLst>
      <p:ext uri="{BB962C8B-B14F-4D97-AF65-F5344CB8AC3E}">
        <p14:creationId xmlns:p14="http://schemas.microsoft.com/office/powerpoint/2010/main" val="413049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Interacting synaptic proteins disrupted by CNVs in </a:t>
            </a:r>
            <a:r>
              <a:rPr lang="en-US" sz="1000" i="1" dirty="0" smtClean="0"/>
              <a:t>Pinto</a:t>
            </a:r>
            <a:r>
              <a:rPr lang="en-US" dirty="0" smtClean="0"/>
              <a:t> (colored) and/or implicated in other cognitive disorders in humans (black star) and mouse (red star)</a:t>
            </a:r>
          </a:p>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20</a:t>
            </a:fld>
            <a:endParaRPr lang="en-US"/>
          </a:p>
        </p:txBody>
      </p:sp>
    </p:spTree>
    <p:extLst>
      <p:ext uri="{BB962C8B-B14F-4D97-AF65-F5344CB8AC3E}">
        <p14:creationId xmlns:p14="http://schemas.microsoft.com/office/powerpoint/2010/main" val="3389681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Environmental effects: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MMR triple vaccine	x</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Thimerosal</a:t>
            </a:r>
            <a:r>
              <a:rPr lang="en-US" sz="1200" kern="1200" dirty="0" smtClean="0">
                <a:solidFill>
                  <a:schemeClr val="tx1"/>
                </a:solidFill>
                <a:effectLst/>
                <a:latin typeface="+mn-lt"/>
                <a:ea typeface="+mn-ea"/>
                <a:cs typeface="+mn-cs"/>
              </a:rPr>
              <a:t> in vaccines	x</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Paternal age 	likely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Maternal age	less certain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Valproate	certain</a:t>
            </a:r>
          </a:p>
          <a:p>
            <a:r>
              <a:rPr lang="en-US" sz="1200" b="1" kern="1200" dirty="0" smtClean="0">
                <a:solidFill>
                  <a:schemeClr val="tx1"/>
                </a:solidFill>
                <a:effectLst/>
                <a:latin typeface="+mn-lt"/>
                <a:ea typeface="+mn-ea"/>
                <a:cs typeface="+mn-cs"/>
              </a:rPr>
              <a:t>Babies born weighing less than 4lb (1.8kg) could be more prone to developing autism than children born at normal weight, a study suggests.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Writing in Pediatrics journal, US researchers followed 862 New Jersey children born at a low </a:t>
            </a:r>
            <a:r>
              <a:rPr lang="en-US" sz="1200" kern="1200" dirty="0" err="1" smtClean="0">
                <a:solidFill>
                  <a:schemeClr val="tx1"/>
                </a:solidFill>
                <a:effectLst/>
                <a:latin typeface="+mn-lt"/>
                <a:ea typeface="+mn-ea"/>
                <a:cs typeface="+mn-cs"/>
              </a:rPr>
              <a:t>birthweight</a:t>
            </a:r>
            <a:r>
              <a:rPr lang="en-US" sz="1200" kern="1200" dirty="0" smtClean="0">
                <a:solidFill>
                  <a:schemeClr val="tx1"/>
                </a:solidFill>
                <a:effectLst/>
                <a:latin typeface="+mn-lt"/>
                <a:ea typeface="+mn-ea"/>
                <a:cs typeface="+mn-cs"/>
              </a:rPr>
              <a:t> from birth to the age of 21.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5% were diagnosed with autism, compared to 1% of the general population.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experts say more research is needed to confirm and understand the link.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Links between low </a:t>
            </a:r>
            <a:r>
              <a:rPr lang="en-US" sz="1200" kern="1200" dirty="0" err="1" smtClean="0">
                <a:solidFill>
                  <a:schemeClr val="tx1"/>
                </a:solidFill>
                <a:effectLst/>
                <a:latin typeface="+mn-lt"/>
                <a:ea typeface="+mn-ea"/>
                <a:cs typeface="+mn-cs"/>
              </a:rPr>
              <a:t>birthweight</a:t>
            </a:r>
            <a:r>
              <a:rPr lang="en-US" sz="1200" kern="1200" dirty="0" smtClean="0">
                <a:solidFill>
                  <a:schemeClr val="tx1"/>
                </a:solidFill>
                <a:effectLst/>
                <a:latin typeface="+mn-lt"/>
                <a:ea typeface="+mn-ea"/>
                <a:cs typeface="+mn-cs"/>
              </a:rPr>
              <a:t> and a range of motor and cognitive problems have been well established by previous research.</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21</a:t>
            </a:fld>
            <a:endParaRPr lang="en-US"/>
          </a:p>
        </p:txBody>
      </p:sp>
    </p:spTree>
    <p:extLst>
      <p:ext uri="{BB962C8B-B14F-4D97-AF65-F5344CB8AC3E}">
        <p14:creationId xmlns:p14="http://schemas.microsoft.com/office/powerpoint/2010/main" val="2362095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peptides have had key roles throughout mammalian evolution in the regulation of complex social cognition and behaviours1, such as attachment, social exploration, recognition and aggression, as well as anxiety, fear conditioning and fear extinction. Recently, studies have begun to provide evidence that the function of these neuropeptides is impaired in mental disorders associated with social deficits.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Intranasal delivery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24</a:t>
            </a:fld>
            <a:endParaRPr lang="en-US"/>
          </a:p>
        </p:txBody>
      </p:sp>
    </p:spTree>
    <p:extLst>
      <p:ext uri="{BB962C8B-B14F-4D97-AF65-F5344CB8AC3E}">
        <p14:creationId xmlns:p14="http://schemas.microsoft.com/office/powerpoint/2010/main" val="3901126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Although female germ cells only undergo 24 divisions and do not divide post-</a:t>
            </a:r>
            <a:r>
              <a:rPr lang="en-US" sz="1200" b="0" i="0" u="none" strike="noStrike" kern="1200" baseline="0" dirty="0" err="1" smtClean="0">
                <a:solidFill>
                  <a:schemeClr val="tx1"/>
                </a:solidFill>
                <a:latin typeface="+mn-lt"/>
                <a:ea typeface="+mn-ea"/>
                <a:cs typeface="+mn-cs"/>
              </a:rPr>
              <a:t>pubertally</a:t>
            </a:r>
            <a:r>
              <a:rPr lang="en-US" sz="1200" b="0" i="0" u="none" strike="noStrike" kern="1200" baseline="0" dirty="0" smtClean="0">
                <a:solidFill>
                  <a:schemeClr val="tx1"/>
                </a:solidFill>
                <a:latin typeface="+mn-lt"/>
                <a:ea typeface="+mn-ea"/>
                <a:cs typeface="+mn-cs"/>
              </a:rPr>
              <a:t>, male germ cells continue to divide and undergo B23 divisions every year and each division increases the</a:t>
            </a:r>
          </a:p>
          <a:p>
            <a:r>
              <a:rPr lang="en-US" sz="1200" b="0" i="0" u="none" strike="noStrike" kern="1200" baseline="0" dirty="0" smtClean="0">
                <a:solidFill>
                  <a:schemeClr val="tx1"/>
                </a:solidFill>
                <a:latin typeface="+mn-lt"/>
                <a:ea typeface="+mn-ea"/>
                <a:cs typeface="+mn-cs"/>
              </a:rPr>
              <a:t>cumulative risk of new mutations. It has been shown that the majority of new mutations occur during divisions of male germ cells and the risk of new mutations increases with post-pubertal age of the father. Therefore, the age of father is an indicator of the burden of newly arising mutations. Balancing selection hypothesis – a variant associated with susceptibility to a fitness reducing trait (for example, sickle cell) is maintained in a population because it is also associated with a trait that confers reproductive advantage (for example, resistance to malaria). The advantageous trait may be</a:t>
            </a:r>
          </a:p>
          <a:p>
            <a:r>
              <a:rPr lang="en-US" sz="1200" b="0" i="0" u="none" strike="noStrike" kern="1200" baseline="0" dirty="0" smtClean="0">
                <a:solidFill>
                  <a:schemeClr val="tx1"/>
                </a:solidFill>
                <a:latin typeface="+mn-lt"/>
                <a:ea typeface="+mn-ea"/>
                <a:cs typeface="+mn-cs"/>
              </a:rPr>
              <a:t>expressed in a large number of carriers of the susceptibility allele who are not affected by the illness and is propagated by these individuals, who benefit from the fitness-increasing trait. </a:t>
            </a:r>
          </a:p>
          <a:p>
            <a:r>
              <a:rPr lang="en-US" sz="1200" b="0" i="0" u="none" strike="noStrike" kern="1200" baseline="0" dirty="0" smtClean="0">
                <a:solidFill>
                  <a:schemeClr val="tx1"/>
                </a:solidFill>
                <a:latin typeface="+mn-lt"/>
                <a:ea typeface="+mn-ea"/>
                <a:cs typeface="+mn-cs"/>
              </a:rPr>
              <a:t>A third, emerging, line of evidence suggests that the extent of exposure to testosterone in the womb</a:t>
            </a:r>
          </a:p>
          <a:p>
            <a:r>
              <a:rPr lang="en-US" sz="1200" b="0" i="0" u="none" strike="noStrike" kern="1200" baseline="0" dirty="0" smtClean="0">
                <a:solidFill>
                  <a:schemeClr val="tx1"/>
                </a:solidFill>
                <a:latin typeface="+mn-lt"/>
                <a:ea typeface="+mn-ea"/>
                <a:cs typeface="+mn-cs"/>
              </a:rPr>
              <a:t>('prenatal testosterone') is related to the development of autistic-like traits in the general population (Baron-</a:t>
            </a:r>
          </a:p>
          <a:p>
            <a:r>
              <a:rPr lang="en-US" sz="1200" b="0" i="0" u="none" strike="noStrike" kern="1200" baseline="0" dirty="0" smtClean="0">
                <a:solidFill>
                  <a:schemeClr val="tx1"/>
                </a:solidFill>
                <a:latin typeface="+mn-lt"/>
                <a:ea typeface="+mn-ea"/>
                <a:cs typeface="+mn-cs"/>
              </a:rPr>
              <a:t>Cohen, </a:t>
            </a:r>
            <a:r>
              <a:rPr lang="en-US" sz="1200" b="0" i="0" u="none" strike="noStrike" kern="1200" baseline="0" dirty="0" err="1" smtClean="0">
                <a:solidFill>
                  <a:schemeClr val="tx1"/>
                </a:solidFill>
                <a:latin typeface="+mn-lt"/>
                <a:ea typeface="+mn-ea"/>
                <a:cs typeface="+mn-cs"/>
              </a:rPr>
              <a:t>Knickmeyer</a:t>
            </a:r>
            <a:r>
              <a:rPr lang="en-US" sz="1200" b="0" i="0" u="none" strike="noStrike" kern="1200" baseline="0" dirty="0" smtClean="0">
                <a:solidFill>
                  <a:schemeClr val="tx1"/>
                </a:solidFill>
                <a:latin typeface="+mn-lt"/>
                <a:ea typeface="+mn-ea"/>
                <a:cs typeface="+mn-cs"/>
              </a:rPr>
              <a:t> and Belmonte, 2005). A primary clue for this line of investigation has been that ASD is</a:t>
            </a:r>
          </a:p>
          <a:p>
            <a:r>
              <a:rPr lang="en-US" sz="1200" b="0" i="0" u="none" strike="noStrike" kern="1200" baseline="0" dirty="0" smtClean="0">
                <a:solidFill>
                  <a:schemeClr val="tx1"/>
                </a:solidFill>
                <a:latin typeface="+mn-lt"/>
                <a:ea typeface="+mn-ea"/>
                <a:cs typeface="+mn-cs"/>
              </a:rPr>
              <a:t>associated with a strong sex difference, affecting nearly seven times as many males when compared to</a:t>
            </a:r>
          </a:p>
          <a:p>
            <a:r>
              <a:rPr lang="en-US" sz="1200" b="0" i="0" u="none" strike="noStrike" kern="1200" baseline="0" dirty="0" smtClean="0">
                <a:solidFill>
                  <a:schemeClr val="tx1"/>
                </a:solidFill>
                <a:latin typeface="+mn-lt"/>
                <a:ea typeface="+mn-ea"/>
                <a:cs typeface="+mn-cs"/>
              </a:rPr>
              <a:t>females. Two recent studies (</a:t>
            </a:r>
            <a:r>
              <a:rPr lang="en-US" sz="1200" b="0" i="0" u="none" strike="noStrike" kern="1200" baseline="0" dirty="0" err="1" smtClean="0">
                <a:solidFill>
                  <a:schemeClr val="tx1"/>
                </a:solidFill>
                <a:latin typeface="+mn-lt"/>
                <a:ea typeface="+mn-ea"/>
                <a:cs typeface="+mn-cs"/>
              </a:rPr>
              <a:t>Chakrabarti</a:t>
            </a:r>
            <a:r>
              <a:rPr lang="en-US" sz="1200" b="0" i="0" u="none" strike="noStrike" kern="1200" baseline="0" dirty="0" smtClean="0">
                <a:solidFill>
                  <a:schemeClr val="tx1"/>
                </a:solidFill>
                <a:latin typeface="+mn-lt"/>
                <a:ea typeface="+mn-ea"/>
                <a:cs typeface="+mn-cs"/>
              </a:rPr>
              <a:t> et al., 2009; Hu et al., 2009) have found evidence that genes related</a:t>
            </a:r>
          </a:p>
          <a:p>
            <a:r>
              <a:rPr lang="en-US" sz="1200" b="0" i="0" u="none" strike="noStrike" kern="1200" baseline="0" dirty="0" smtClean="0">
                <a:solidFill>
                  <a:schemeClr val="tx1"/>
                </a:solidFill>
                <a:latin typeface="+mn-lt"/>
                <a:ea typeface="+mn-ea"/>
                <a:cs typeface="+mn-cs"/>
              </a:rPr>
              <a:t>to sex hormone function are associated with ASD and/or autistic traits in the general population.</a:t>
            </a:r>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31</a:t>
            </a:fld>
            <a:endParaRPr lang="en-US"/>
          </a:p>
        </p:txBody>
      </p:sp>
    </p:spTree>
    <p:extLst>
      <p:ext uri="{BB962C8B-B14F-4D97-AF65-F5344CB8AC3E}">
        <p14:creationId xmlns:p14="http://schemas.microsoft.com/office/powerpoint/2010/main" val="367928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People with ASCs often exhibit fixed, repetitive </a:t>
            </a:r>
            <a:r>
              <a:rPr lang="en-US" dirty="0" err="1" smtClean="0"/>
              <a:t>behaviours</a:t>
            </a:r>
            <a:r>
              <a:rPr lang="en-US" dirty="0" smtClean="0"/>
              <a:t>,</a:t>
            </a:r>
            <a:r>
              <a:rPr lang="en-US" sz="1200" kern="1200" dirty="0" smtClean="0">
                <a:solidFill>
                  <a:schemeClr val="tx1"/>
                </a:solidFill>
                <a:effectLst/>
                <a:latin typeface="+mn-lt"/>
                <a:ea typeface="+mn-ea"/>
                <a:cs typeface="+mn-cs"/>
              </a:rPr>
              <a:t> unusually strong narrow interests, repetitive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and difficulties in coping with unexpected change.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4</a:t>
            </a:fld>
            <a:endParaRPr lang="en-US"/>
          </a:p>
        </p:txBody>
      </p:sp>
    </p:spTree>
    <p:extLst>
      <p:ext uri="{BB962C8B-B14F-4D97-AF65-F5344CB8AC3E}">
        <p14:creationId xmlns:p14="http://schemas.microsoft.com/office/powerpoint/2010/main" val="137729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very important to </a:t>
            </a:r>
            <a:r>
              <a:rPr lang="en-US" dirty="0" err="1" smtClean="0"/>
              <a:t>realise</a:t>
            </a:r>
            <a:r>
              <a:rPr lang="en-US" dirty="0" smtClean="0"/>
              <a:t> that diagnostic practices vary. Some people may be diagnosed with autism without below</a:t>
            </a:r>
            <a:r>
              <a:rPr lang="en-US" baseline="0" dirty="0" smtClean="0"/>
              <a:t> average IQ.</a:t>
            </a:r>
          </a:p>
          <a:p>
            <a:r>
              <a:rPr lang="en-US" baseline="0" dirty="0" smtClean="0"/>
              <a:t>According to DSM IV, a diagnosis of AS cannot be made for an individual with below normal IQ.</a:t>
            </a:r>
          </a:p>
          <a:p>
            <a:r>
              <a:rPr lang="en-US" sz="1200" kern="1200" dirty="0" smtClean="0">
                <a:solidFill>
                  <a:schemeClr val="tx1"/>
                </a:solidFill>
                <a:latin typeface="+mn-lt"/>
                <a:ea typeface="+mn-ea"/>
                <a:cs typeface="+mn-cs"/>
              </a:rPr>
              <a:t>The movie Rain Man exposed millions of people to autism as well as the autistic savant phenomenon. (Unfortunately, some people now have the impression that all autistic individuals have these abilities.) In the movie, Raymond displayed a great memory for ball player statistics, memorized parts of the telephone book, and counted cards in Las Vegas.</a:t>
            </a:r>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5</a:t>
            </a:fld>
            <a:endParaRPr lang="en-US"/>
          </a:p>
        </p:txBody>
      </p:sp>
    </p:spTree>
    <p:extLst>
      <p:ext uri="{BB962C8B-B14F-4D97-AF65-F5344CB8AC3E}">
        <p14:creationId xmlns:p14="http://schemas.microsoft.com/office/powerpoint/2010/main" val="339037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ASCs vary widely in severity and symptoms and may go unrecognized, especially in mildly affected children or when it is masked by more debilitating handicaps.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Gastrointestinal symptoms are often reported but a recent review suggests that they are no more </a:t>
            </a:r>
            <a:r>
              <a:rPr lang="en-US" dirty="0" smtClean="0"/>
              <a:t>frequent </a:t>
            </a:r>
            <a:r>
              <a:rPr lang="en-US" dirty="0" smtClean="0"/>
              <a:t>or severe than in typically developing </a:t>
            </a:r>
            <a:r>
              <a:rPr lang="en-US" dirty="0" smtClean="0"/>
              <a:t>children.</a:t>
            </a:r>
            <a:endParaRPr lang="en-US" dirty="0" smtClean="0"/>
          </a:p>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6</a:t>
            </a:fld>
            <a:endParaRPr lang="en-US"/>
          </a:p>
        </p:txBody>
      </p:sp>
    </p:spTree>
    <p:extLst>
      <p:ext uri="{BB962C8B-B14F-4D97-AF65-F5344CB8AC3E}">
        <p14:creationId xmlns:p14="http://schemas.microsoft.com/office/powerpoint/2010/main" val="417708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Savant skills rarely associated with IQ below 50.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striking that autism is associated with both intellectual disability and superior talents, and the question is—what sort of neural functioning could account for both?</a:t>
            </a:r>
            <a:endParaRPr lang="en-GB" dirty="0" smtClean="0"/>
          </a:p>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7</a:t>
            </a:fld>
            <a:endParaRPr lang="en-US"/>
          </a:p>
        </p:txBody>
      </p:sp>
    </p:spTree>
    <p:extLst>
      <p:ext uri="{BB962C8B-B14F-4D97-AF65-F5344CB8AC3E}">
        <p14:creationId xmlns:p14="http://schemas.microsoft.com/office/powerpoint/2010/main" val="181031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Epilepsy affects 22% ASC adults </a:t>
            </a:r>
            <a:r>
              <a:rPr lang="en-US" dirty="0" err="1" smtClean="0"/>
              <a:t>cf</a:t>
            </a:r>
            <a:r>
              <a:rPr lang="en-US" dirty="0" smtClean="0"/>
              <a:t> 0.63% general population</a:t>
            </a:r>
            <a:endParaRPr lang="en-GB" dirty="0" smtClean="0"/>
          </a:p>
          <a:p>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8</a:t>
            </a:fld>
            <a:endParaRPr lang="en-US"/>
          </a:p>
        </p:txBody>
      </p:sp>
    </p:spTree>
    <p:extLst>
      <p:ext uri="{BB962C8B-B14F-4D97-AF65-F5344CB8AC3E}">
        <p14:creationId xmlns:p14="http://schemas.microsoft.com/office/powerpoint/2010/main" val="4598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30% of children with PDDs ascertained by </a:t>
            </a:r>
            <a:r>
              <a:rPr lang="en-US" dirty="0" err="1" smtClean="0"/>
              <a:t>Chakrabarti</a:t>
            </a:r>
            <a:r>
              <a:rPr lang="en-US" dirty="0" smtClean="0"/>
              <a:t> &amp; </a:t>
            </a:r>
            <a:r>
              <a:rPr lang="en-US" dirty="0" err="1" smtClean="0"/>
              <a:t>Fombonne</a:t>
            </a:r>
            <a:r>
              <a:rPr lang="en-US" dirty="0" smtClean="0"/>
              <a:t> were mentally retarded</a:t>
            </a:r>
            <a:r>
              <a:rPr lang="en-US" baseline="0" dirty="0" smtClean="0"/>
              <a:t> compared with 70% in </a:t>
            </a:r>
            <a:r>
              <a:rPr lang="en-US" baseline="0" smtClean="0"/>
              <a:t>earlier studies.</a:t>
            </a:r>
            <a:endParaRPr lang="en-US"/>
          </a:p>
        </p:txBody>
      </p:sp>
      <p:sp>
        <p:nvSpPr>
          <p:cNvPr id="4" name="Slide Number Placeholder 3"/>
          <p:cNvSpPr>
            <a:spLocks noGrp="1"/>
          </p:cNvSpPr>
          <p:nvPr>
            <p:ph type="sldNum" sz="quarter" idx="10"/>
          </p:nvPr>
        </p:nvSpPr>
        <p:spPr/>
        <p:txBody>
          <a:bodyPr/>
          <a:lstStyle/>
          <a:p>
            <a:fld id="{C8E7E964-17E9-534D-BDE8-079E2BB06499}" type="slidenum">
              <a:rPr lang="en-US" smtClean="0"/>
              <a:t>10</a:t>
            </a:fld>
            <a:endParaRPr lang="en-US"/>
          </a:p>
        </p:txBody>
      </p:sp>
    </p:spTree>
    <p:extLst>
      <p:ext uri="{BB962C8B-B14F-4D97-AF65-F5344CB8AC3E}">
        <p14:creationId xmlns:p14="http://schemas.microsoft.com/office/powerpoint/2010/main" val="291275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return to a consideration of gender differences later.</a:t>
            </a:r>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11</a:t>
            </a:fld>
            <a:endParaRPr lang="en-US"/>
          </a:p>
        </p:txBody>
      </p:sp>
    </p:spTree>
    <p:extLst>
      <p:ext uri="{BB962C8B-B14F-4D97-AF65-F5344CB8AC3E}">
        <p14:creationId xmlns:p14="http://schemas.microsoft.com/office/powerpoint/2010/main" val="245837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MZ </a:t>
            </a:r>
            <a:r>
              <a:rPr lang="en-US" dirty="0" err="1" smtClean="0"/>
              <a:t>vs</a:t>
            </a:r>
            <a:r>
              <a:rPr lang="en-US" dirty="0" smtClean="0"/>
              <a:t> DZ twins concordance </a:t>
            </a:r>
            <a:r>
              <a:rPr lang="en-US" dirty="0" smtClean="0"/>
              <a:t>studies </a:t>
            </a:r>
            <a:r>
              <a:rPr lang="en-US" dirty="0" err="1" smtClean="0"/>
              <a:t>approx</a:t>
            </a:r>
            <a:r>
              <a:rPr lang="en-US" dirty="0" smtClean="0"/>
              <a:t> </a:t>
            </a:r>
            <a:r>
              <a:rPr lang="en-US" dirty="0" smtClean="0"/>
              <a:t>0.9</a:t>
            </a:r>
          </a:p>
          <a:p>
            <a:r>
              <a:rPr lang="en-US" dirty="0" smtClean="0"/>
              <a:t>Later sib risk 8.6%, with 2 or more affected children, sib risk rises to 35%</a:t>
            </a:r>
          </a:p>
          <a:p>
            <a:r>
              <a:rPr lang="en-US" dirty="0" smtClean="0"/>
              <a:t>Some identifiable genetic causes.</a:t>
            </a:r>
          </a:p>
          <a:p>
            <a:r>
              <a:rPr lang="en-US" dirty="0" smtClean="0"/>
              <a:t>For 20-25% of children, a genetic cause (there are several known, chromosomal abnormalities, CNVs &amp; single gene disorders) can be identified. For the remainder, the causes remain unknown.</a:t>
            </a:r>
          </a:p>
          <a:p>
            <a:r>
              <a:rPr lang="en-US" dirty="0" smtClean="0"/>
              <a:t>CNVs affect more genes than SNPs Talk about gene dosage. Huge diversity of </a:t>
            </a:r>
            <a:r>
              <a:rPr lang="en-US" dirty="0" smtClean="0"/>
              <a:t>CNVs</a:t>
            </a:r>
            <a:r>
              <a:rPr lang="en-US" baseline="0" dirty="0" smtClean="0"/>
              <a:t> that do not cause problems.</a:t>
            </a:r>
            <a:endParaRPr lang="en-US" dirty="0"/>
          </a:p>
        </p:txBody>
      </p:sp>
      <p:sp>
        <p:nvSpPr>
          <p:cNvPr id="4" name="Slide Number Placeholder 3"/>
          <p:cNvSpPr>
            <a:spLocks noGrp="1"/>
          </p:cNvSpPr>
          <p:nvPr>
            <p:ph type="sldNum" sz="quarter" idx="10"/>
          </p:nvPr>
        </p:nvSpPr>
        <p:spPr/>
        <p:txBody>
          <a:bodyPr/>
          <a:lstStyle/>
          <a:p>
            <a:fld id="{C8E7E964-17E9-534D-BDE8-079E2BB06499}" type="slidenum">
              <a:rPr lang="en-US" smtClean="0"/>
              <a:t>12</a:t>
            </a:fld>
            <a:endParaRPr lang="en-US"/>
          </a:p>
        </p:txBody>
      </p:sp>
    </p:spTree>
    <p:extLst>
      <p:ext uri="{BB962C8B-B14F-4D97-AF65-F5344CB8AC3E}">
        <p14:creationId xmlns:p14="http://schemas.microsoft.com/office/powerpoint/2010/main" val="393848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GB"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GB"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GB"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GB"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GB"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GB"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GB"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21/02/2012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21/02/2012</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21/02/2012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21/02/2012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21/02/2012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GB"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21/02/2012</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tiff"/></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hyperlink" Target="http://www.autism.org.uk/About-autism/Autism-and-Asperger-syndrome-an-introduction/What-is-Asperger-syndrome.aspx" TargetMode="External"/><Relationship Id="rId4" Type="http://schemas.openxmlformats.org/officeDocument/2006/relationships/hyperlink" Target="http://www.autism.org.uk/About-autism/Related-conditions/Learning-disabilities.aspx" TargetMode="External"/><Relationship Id="rId5" Type="http://schemas.openxmlformats.org/officeDocument/2006/relationships/hyperlink" Target="http://www.autism.org.uk/About-autism/Related-conditions/Dyslexia.aspx" TargetMode="External"/><Relationship Id="rId6" Type="http://schemas.openxmlformats.org/officeDocument/2006/relationships/hyperlink" Target="http://www.autism.org.uk/About-autism/Related-conditions/Dyspraxia.aspx" TargetMode="External"/><Relationship Id="rId7" Type="http://schemas.openxmlformats.org/officeDocument/2006/relationships/hyperlink" Target="http://www.autism.org.uk/About-autism/Related-conditions/ADHD-attention-deficit-hyperactivity-disorder.aspx" TargetMode="External"/><Relationship Id="rId8" Type="http://schemas.openxmlformats.org/officeDocument/2006/relationships/hyperlink" Target="http://www.autism.org.uk/About-autism/Related-conditions/Epilepsy.aspx"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ncbi.nlm.nih.gov/pubmed?term=%22Rutter%20ML%22%5BAuthor%5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531" y="599483"/>
            <a:ext cx="8915400" cy="877824"/>
          </a:xfrm>
        </p:spPr>
        <p:txBody>
          <a:bodyPr>
            <a:normAutofit/>
          </a:bodyPr>
          <a:lstStyle/>
          <a:p>
            <a:r>
              <a:rPr lang="en-US" dirty="0" smtClean="0"/>
              <a:t>Autism</a:t>
            </a:r>
            <a:endParaRPr lang="en-US" dirty="0"/>
          </a:p>
        </p:txBody>
      </p:sp>
      <p:pic>
        <p:nvPicPr>
          <p:cNvPr id="4" name="Picture 3" descr="autist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067" y="1896535"/>
            <a:ext cx="4554897" cy="4165590"/>
          </a:xfrm>
          <a:prstGeom prst="rect">
            <a:avLst/>
          </a:prstGeom>
        </p:spPr>
      </p:pic>
    </p:spTree>
    <p:extLst>
      <p:ext uri="{BB962C8B-B14F-4D97-AF65-F5344CB8AC3E}">
        <p14:creationId xmlns:p14="http://schemas.microsoft.com/office/powerpoint/2010/main" val="308003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08" y="488804"/>
            <a:ext cx="8913813" cy="914400"/>
          </a:xfrm>
        </p:spPr>
        <p:txBody>
          <a:bodyPr>
            <a:noAutofit/>
          </a:bodyPr>
          <a:lstStyle/>
          <a:p>
            <a:pPr algn="ctr"/>
            <a:r>
              <a:rPr lang="en-US" sz="2800" dirty="0" smtClean="0"/>
              <a:t>So, are more people being affected or is diagnosis more common? </a:t>
            </a:r>
            <a:endParaRPr lang="en-US" sz="2800" dirty="0"/>
          </a:p>
        </p:txBody>
      </p:sp>
      <p:sp>
        <p:nvSpPr>
          <p:cNvPr id="3" name="Content Placeholder 2"/>
          <p:cNvSpPr>
            <a:spLocks noGrp="1"/>
          </p:cNvSpPr>
          <p:nvPr>
            <p:ph idx="1"/>
          </p:nvPr>
        </p:nvSpPr>
        <p:spPr>
          <a:xfrm>
            <a:off x="415426" y="4005392"/>
            <a:ext cx="7610476" cy="1812485"/>
          </a:xfrm>
        </p:spPr>
        <p:txBody>
          <a:bodyPr/>
          <a:lstStyle/>
          <a:p>
            <a:r>
              <a:rPr lang="en-US" dirty="0"/>
              <a:t>earlier age at diagnosis and inclusion of milder cases </a:t>
            </a:r>
            <a:r>
              <a:rPr lang="en-US" dirty="0" smtClean="0"/>
              <a:t>may account for </a:t>
            </a:r>
            <a:r>
              <a:rPr lang="en-US" dirty="0"/>
              <a:t>more than two thirds of the </a:t>
            </a:r>
            <a:r>
              <a:rPr lang="en-US" dirty="0" smtClean="0"/>
              <a:t>increase.</a:t>
            </a:r>
          </a:p>
          <a:p>
            <a:pPr marL="0" indent="0">
              <a:buNone/>
            </a:pPr>
            <a:r>
              <a:rPr lang="en-US" sz="800" smtClean="0"/>
              <a:t>            Hertz</a:t>
            </a:r>
            <a:r>
              <a:rPr lang="en-US" sz="800" dirty="0"/>
              <a:t>-</a:t>
            </a:r>
            <a:r>
              <a:rPr lang="en-US" sz="800" dirty="0" err="1"/>
              <a:t>Picciotto</a:t>
            </a:r>
            <a:r>
              <a:rPr lang="en-US" sz="800" dirty="0"/>
              <a:t> I, De1wiche L. The rise in autism and the role of age </a:t>
            </a:r>
            <a:r>
              <a:rPr lang="en-US" sz="800" dirty="0" err="1" smtClean="0"/>
              <a:t>atdiagnosis</a:t>
            </a:r>
            <a:r>
              <a:rPr lang="en-US" sz="800" dirty="0"/>
              <a:t>. </a:t>
            </a:r>
            <a:r>
              <a:rPr lang="en-US" sz="800" i="1" dirty="0"/>
              <a:t>Epidemiology 2009;20:84-90</a:t>
            </a:r>
            <a:endParaRPr lang="en-US" sz="800" dirty="0">
              <a:solidFill>
                <a:schemeClr val="tx1"/>
              </a:solidFill>
            </a:endParaRPr>
          </a:p>
        </p:txBody>
      </p:sp>
      <p:sp>
        <p:nvSpPr>
          <p:cNvPr id="5" name="TextBox 4"/>
          <p:cNvSpPr txBox="1"/>
          <p:nvPr/>
        </p:nvSpPr>
        <p:spPr>
          <a:xfrm>
            <a:off x="373699" y="1494263"/>
            <a:ext cx="3399233" cy="646331"/>
          </a:xfrm>
          <a:prstGeom prst="rect">
            <a:avLst/>
          </a:prstGeom>
          <a:noFill/>
        </p:spPr>
        <p:txBody>
          <a:bodyPr wrap="square" rtlCol="0">
            <a:spAutoFit/>
          </a:bodyPr>
          <a:lstStyle/>
          <a:p>
            <a:r>
              <a:rPr lang="en-US" dirty="0" smtClean="0"/>
              <a:t>Improved recognition &amp; detection</a:t>
            </a:r>
            <a:endParaRPr lang="en-US" dirty="0"/>
          </a:p>
        </p:txBody>
      </p:sp>
      <p:sp>
        <p:nvSpPr>
          <p:cNvPr id="6" name="TextBox 5"/>
          <p:cNvSpPr txBox="1"/>
          <p:nvPr/>
        </p:nvSpPr>
        <p:spPr>
          <a:xfrm>
            <a:off x="373699" y="2182104"/>
            <a:ext cx="3846965" cy="646331"/>
          </a:xfrm>
          <a:prstGeom prst="rect">
            <a:avLst/>
          </a:prstGeom>
          <a:noFill/>
        </p:spPr>
        <p:txBody>
          <a:bodyPr wrap="square" rtlCol="0">
            <a:spAutoFit/>
          </a:bodyPr>
          <a:lstStyle/>
          <a:p>
            <a:r>
              <a:rPr lang="en-US" dirty="0" smtClean="0"/>
              <a:t>Changes in how studies are carried out.</a:t>
            </a:r>
            <a:endParaRPr lang="en-US" dirty="0"/>
          </a:p>
        </p:txBody>
      </p:sp>
      <p:sp>
        <p:nvSpPr>
          <p:cNvPr id="7" name="TextBox 6"/>
          <p:cNvSpPr txBox="1"/>
          <p:nvPr/>
        </p:nvSpPr>
        <p:spPr>
          <a:xfrm>
            <a:off x="373699" y="2951154"/>
            <a:ext cx="2627246" cy="646331"/>
          </a:xfrm>
          <a:prstGeom prst="rect">
            <a:avLst/>
          </a:prstGeom>
          <a:noFill/>
        </p:spPr>
        <p:txBody>
          <a:bodyPr wrap="square" rtlCol="0">
            <a:spAutoFit/>
          </a:bodyPr>
          <a:lstStyle/>
          <a:p>
            <a:r>
              <a:rPr lang="en-US" dirty="0" smtClean="0"/>
              <a:t>Increase in diagnostic services.</a:t>
            </a:r>
            <a:endParaRPr lang="en-US" dirty="0"/>
          </a:p>
        </p:txBody>
      </p:sp>
      <p:sp>
        <p:nvSpPr>
          <p:cNvPr id="8" name="TextBox 7"/>
          <p:cNvSpPr txBox="1"/>
          <p:nvPr/>
        </p:nvSpPr>
        <p:spPr>
          <a:xfrm>
            <a:off x="5244549" y="1509139"/>
            <a:ext cx="2627246" cy="923330"/>
          </a:xfrm>
          <a:prstGeom prst="rect">
            <a:avLst/>
          </a:prstGeom>
          <a:noFill/>
        </p:spPr>
        <p:txBody>
          <a:bodyPr wrap="square" rtlCol="0">
            <a:spAutoFit/>
          </a:bodyPr>
          <a:lstStyle/>
          <a:p>
            <a:r>
              <a:rPr lang="en-US" dirty="0" smtClean="0"/>
              <a:t>Increased awareness among professionals and parents.</a:t>
            </a:r>
            <a:endParaRPr lang="en-US" dirty="0"/>
          </a:p>
        </p:txBody>
      </p:sp>
      <p:sp>
        <p:nvSpPr>
          <p:cNvPr id="9" name="TextBox 8"/>
          <p:cNvSpPr txBox="1"/>
          <p:nvPr/>
        </p:nvSpPr>
        <p:spPr>
          <a:xfrm>
            <a:off x="5201182" y="2837348"/>
            <a:ext cx="2627246" cy="646331"/>
          </a:xfrm>
          <a:prstGeom prst="rect">
            <a:avLst/>
          </a:prstGeom>
          <a:noFill/>
        </p:spPr>
        <p:txBody>
          <a:bodyPr wrap="square" rtlCol="0">
            <a:spAutoFit/>
          </a:bodyPr>
          <a:lstStyle/>
          <a:p>
            <a:r>
              <a:rPr lang="en-US" dirty="0" smtClean="0"/>
              <a:t>Willingness to offer multiple diagnoses.</a:t>
            </a:r>
            <a:endParaRPr lang="en-US" dirty="0"/>
          </a:p>
        </p:txBody>
      </p:sp>
    </p:spTree>
    <p:extLst>
      <p:ext uri="{BB962C8B-B14F-4D97-AF65-F5344CB8AC3E}">
        <p14:creationId xmlns:p14="http://schemas.microsoft.com/office/powerpoint/2010/main" val="421314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9" y="401640"/>
            <a:ext cx="8913813" cy="914400"/>
          </a:xfrm>
        </p:spPr>
        <p:txBody>
          <a:bodyPr>
            <a:normAutofit fontScale="90000"/>
          </a:bodyPr>
          <a:lstStyle/>
          <a:p>
            <a:r>
              <a:rPr lang="en-US" dirty="0" smtClean="0"/>
              <a:t>It affects 4 times as many boys as girls</a:t>
            </a:r>
            <a:r>
              <a:rPr lang="en-US" sz="800" dirty="0" smtClean="0"/>
              <a:t/>
            </a:r>
            <a:br>
              <a:rPr lang="en-US" sz="800" dirty="0" smtClean="0"/>
            </a:br>
            <a:r>
              <a:rPr lang="en-US" dirty="0"/>
              <a:t>	</a:t>
            </a:r>
            <a:r>
              <a:rPr lang="en-US" sz="900" dirty="0" err="1"/>
              <a:t>Chakrabarti</a:t>
            </a:r>
            <a:r>
              <a:rPr lang="en-US" sz="900" dirty="0"/>
              <a:t> S, </a:t>
            </a:r>
            <a:r>
              <a:rPr lang="en-US" sz="900" dirty="0" err="1"/>
              <a:t>Fombonne</a:t>
            </a:r>
            <a:r>
              <a:rPr lang="en-US" sz="900" dirty="0"/>
              <a:t> E (2001) Pervasive developmental disorders in pre- school children. JAMA-J Am Med </a:t>
            </a:r>
            <a:r>
              <a:rPr lang="en-US" sz="900" dirty="0" err="1"/>
              <a:t>Assoc</a:t>
            </a:r>
            <a:r>
              <a:rPr lang="en-US" sz="900" dirty="0"/>
              <a:t> 285: 3093–3099</a:t>
            </a:r>
          </a:p>
        </p:txBody>
      </p:sp>
      <p:pic>
        <p:nvPicPr>
          <p:cNvPr id="4" name="Picture 3" descr="bo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26" y="1640529"/>
            <a:ext cx="1594392" cy="3311430"/>
          </a:xfrm>
          <a:prstGeom prst="rect">
            <a:avLst/>
          </a:prstGeom>
        </p:spPr>
      </p:pic>
      <p:pic>
        <p:nvPicPr>
          <p:cNvPr id="5" name="Picture 4" descr="bo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918" y="1628077"/>
            <a:ext cx="1594392" cy="3311430"/>
          </a:xfrm>
          <a:prstGeom prst="rect">
            <a:avLst/>
          </a:prstGeom>
        </p:spPr>
      </p:pic>
      <p:pic>
        <p:nvPicPr>
          <p:cNvPr id="6" name="Picture 5" descr="bo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310" y="1590721"/>
            <a:ext cx="1594392" cy="3311430"/>
          </a:xfrm>
          <a:prstGeom prst="rect">
            <a:avLst/>
          </a:prstGeom>
        </p:spPr>
      </p:pic>
      <p:pic>
        <p:nvPicPr>
          <p:cNvPr id="7" name="Picture 6" descr="bo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165" y="1628077"/>
            <a:ext cx="1594392" cy="3311430"/>
          </a:xfrm>
          <a:prstGeom prst="rect">
            <a:avLst/>
          </a:prstGeom>
        </p:spPr>
      </p:pic>
      <p:pic>
        <p:nvPicPr>
          <p:cNvPr id="9" name="Picture 8" descr="girl2 .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1628076"/>
            <a:ext cx="1582738" cy="3165475"/>
          </a:xfrm>
          <a:prstGeom prst="rect">
            <a:avLst/>
          </a:prstGeom>
        </p:spPr>
      </p:pic>
      <p:sp>
        <p:nvSpPr>
          <p:cNvPr id="3" name="TextBox 2"/>
          <p:cNvSpPr txBox="1"/>
          <p:nvPr/>
        </p:nvSpPr>
        <p:spPr>
          <a:xfrm>
            <a:off x="390527" y="5628354"/>
            <a:ext cx="8213394" cy="646331"/>
          </a:xfrm>
          <a:prstGeom prst="rect">
            <a:avLst/>
          </a:prstGeom>
          <a:noFill/>
        </p:spPr>
        <p:txBody>
          <a:bodyPr wrap="square" rtlCol="0">
            <a:spAutoFit/>
          </a:bodyPr>
          <a:lstStyle/>
          <a:p>
            <a:r>
              <a:rPr lang="en-US" sz="2000" b="1" dirty="0" smtClean="0"/>
              <a:t>But Asperger’s may affect 11 times as many boys as girls.</a:t>
            </a:r>
          </a:p>
          <a:p>
            <a:r>
              <a:rPr lang="en-US" sz="800" dirty="0" err="1"/>
              <a:t>Gillberg</a:t>
            </a:r>
            <a:r>
              <a:rPr lang="en-US" sz="800" dirty="0"/>
              <a:t> C, </a:t>
            </a:r>
            <a:r>
              <a:rPr lang="en-US" sz="800" dirty="0" err="1"/>
              <a:t>Cederlund</a:t>
            </a:r>
            <a:r>
              <a:rPr lang="en-US" sz="800" dirty="0"/>
              <a:t> M, </a:t>
            </a:r>
            <a:r>
              <a:rPr lang="en-US" sz="800" dirty="0" err="1"/>
              <a:t>Lamberg</a:t>
            </a:r>
            <a:r>
              <a:rPr lang="en-US" sz="800" dirty="0"/>
              <a:t> K, </a:t>
            </a:r>
            <a:r>
              <a:rPr lang="en-US" sz="800" dirty="0" err="1"/>
              <a:t>Zeijlon</a:t>
            </a:r>
            <a:r>
              <a:rPr lang="en-US" sz="800" dirty="0"/>
              <a:t> L (2006) Brief report: ‘‘the autism epidemic’’. The registered prevalence of autism in a Swedish urban area. J Autism </a:t>
            </a:r>
            <a:r>
              <a:rPr lang="en-US" sz="800" dirty="0" err="1"/>
              <a:t>Dev</a:t>
            </a:r>
            <a:r>
              <a:rPr lang="en-US" sz="800" dirty="0"/>
              <a:t> </a:t>
            </a:r>
            <a:r>
              <a:rPr lang="en-US" sz="800" dirty="0" err="1"/>
              <a:t>Disord</a:t>
            </a:r>
            <a:r>
              <a:rPr lang="en-US" sz="800" dirty="0"/>
              <a:t> 36: 429–435.</a:t>
            </a:r>
            <a:endParaRPr lang="en-US" sz="800" b="1" dirty="0"/>
          </a:p>
        </p:txBody>
      </p:sp>
    </p:spTree>
    <p:extLst>
      <p:ext uri="{BB962C8B-B14F-4D97-AF65-F5344CB8AC3E}">
        <p14:creationId xmlns:p14="http://schemas.microsoft.com/office/powerpoint/2010/main" val="141377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a strong genetic component.</a:t>
            </a:r>
            <a:endParaRPr lang="en-US" dirty="0"/>
          </a:p>
        </p:txBody>
      </p:sp>
      <p:pic>
        <p:nvPicPr>
          <p:cNvPr id="4" name="Picture 3" descr="geneti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599" y="2238375"/>
            <a:ext cx="4260681" cy="4318000"/>
          </a:xfrm>
          <a:prstGeom prst="rect">
            <a:avLst/>
          </a:prstGeom>
        </p:spPr>
      </p:pic>
    </p:spTree>
    <p:extLst>
      <p:ext uri="{BB962C8B-B14F-4D97-AF65-F5344CB8AC3E}">
        <p14:creationId xmlns:p14="http://schemas.microsoft.com/office/powerpoint/2010/main" val="195858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09" y="339373"/>
            <a:ext cx="8913813" cy="914400"/>
          </a:xfrm>
        </p:spPr>
        <p:txBody>
          <a:bodyPr/>
          <a:lstStyle/>
          <a:p>
            <a:endParaRPr lang="en-US" dirty="0"/>
          </a:p>
        </p:txBody>
      </p:sp>
      <p:sp>
        <p:nvSpPr>
          <p:cNvPr id="3" name="Content Placeholder 2"/>
          <p:cNvSpPr>
            <a:spLocks noGrp="1"/>
          </p:cNvSpPr>
          <p:nvPr>
            <p:ph idx="1"/>
          </p:nvPr>
        </p:nvSpPr>
        <p:spPr>
          <a:xfrm>
            <a:off x="1114424" y="1397242"/>
            <a:ext cx="7610476" cy="3670767"/>
          </a:xfrm>
        </p:spPr>
        <p:txBody>
          <a:bodyPr>
            <a:normAutofit fontScale="92500" lnSpcReduction="10000"/>
          </a:bodyPr>
          <a:lstStyle/>
          <a:p>
            <a:r>
              <a:rPr lang="en-US" dirty="0" smtClean="0"/>
              <a:t>What genes are known to be involved. Gorgeous picture in article on desktop also supplementary slide</a:t>
            </a:r>
          </a:p>
          <a:p>
            <a:r>
              <a:rPr lang="en-US" dirty="0" err="1" smtClean="0"/>
              <a:t>Interactome</a:t>
            </a:r>
            <a:r>
              <a:rPr lang="en-US" dirty="0" smtClean="0"/>
              <a:t>?</a:t>
            </a:r>
          </a:p>
          <a:p>
            <a:r>
              <a:rPr lang="en-US" dirty="0" smtClean="0"/>
              <a:t>Although specific </a:t>
            </a:r>
            <a:r>
              <a:rPr lang="en-US" dirty="0"/>
              <a:t>CNVs may predispose to a variety of neurologic disorders</a:t>
            </a:r>
            <a:r>
              <a:rPr lang="en-US" dirty="0" smtClean="0"/>
              <a:t>, the </a:t>
            </a:r>
            <a:r>
              <a:rPr lang="en-US" dirty="0"/>
              <a:t>specifics of the final phenotype will </a:t>
            </a:r>
            <a:r>
              <a:rPr lang="en-US" dirty="0" smtClean="0"/>
              <a:t>depend </a:t>
            </a:r>
            <a:r>
              <a:rPr lang="en-US" dirty="0"/>
              <a:t>on </a:t>
            </a:r>
            <a:r>
              <a:rPr lang="en-US" dirty="0" smtClean="0"/>
              <a:t>the individual's </a:t>
            </a:r>
            <a:r>
              <a:rPr lang="en-US" dirty="0"/>
              <a:t>genetic background</a:t>
            </a:r>
            <a:r>
              <a:rPr lang="en-US" dirty="0" smtClean="0"/>
              <a:t>.</a:t>
            </a:r>
          </a:p>
          <a:p>
            <a:r>
              <a:rPr lang="en-US" dirty="0" smtClean="0"/>
              <a:t>Supports a second </a:t>
            </a:r>
            <a:r>
              <a:rPr lang="en-US" dirty="0" err="1" smtClean="0"/>
              <a:t>ht</a:t>
            </a:r>
            <a:r>
              <a:rPr lang="en-US" dirty="0" smtClean="0"/>
              <a:t> model</a:t>
            </a:r>
          </a:p>
          <a:p>
            <a:r>
              <a:rPr lang="en-US" dirty="0"/>
              <a:t>Autism or autistic features are commonly identified in a </a:t>
            </a:r>
            <a:r>
              <a:rPr lang="en-US" dirty="0" smtClean="0"/>
              <a:t>large number </a:t>
            </a:r>
            <a:r>
              <a:rPr lang="en-US" dirty="0"/>
              <a:t>of single-gene disorders.</a:t>
            </a:r>
          </a:p>
        </p:txBody>
      </p:sp>
    </p:spTree>
    <p:extLst>
      <p:ext uri="{BB962C8B-B14F-4D97-AF65-F5344CB8AC3E}">
        <p14:creationId xmlns:p14="http://schemas.microsoft.com/office/powerpoint/2010/main" val="3788438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_genetics_of_autism_spectrum_disorders_a_briefin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933" y="1540933"/>
            <a:ext cx="6405987" cy="3840171"/>
          </a:xfrm>
          <a:prstGeom prst="rect">
            <a:avLst/>
          </a:prstGeom>
        </p:spPr>
      </p:pic>
      <p:sp>
        <p:nvSpPr>
          <p:cNvPr id="3" name="TextBox 2"/>
          <p:cNvSpPr txBox="1"/>
          <p:nvPr/>
        </p:nvSpPr>
        <p:spPr>
          <a:xfrm>
            <a:off x="880533" y="5635085"/>
            <a:ext cx="7416800" cy="615553"/>
          </a:xfrm>
          <a:prstGeom prst="rect">
            <a:avLst/>
          </a:prstGeom>
          <a:noFill/>
        </p:spPr>
        <p:txBody>
          <a:bodyPr wrap="square" rtlCol="0">
            <a:spAutoFit/>
          </a:bodyPr>
          <a:lstStyle/>
          <a:p>
            <a:r>
              <a:rPr lang="en-US" sz="1000" i="1" dirty="0" smtClean="0"/>
              <a:t>Adapted </a:t>
            </a:r>
            <a:r>
              <a:rPr lang="en-US" sz="1000" i="1" dirty="0"/>
              <a:t>by permission from Macmillan Publishers Ltd: Nature Reviews Genetics (Abrahams and </a:t>
            </a:r>
            <a:r>
              <a:rPr lang="en-US" sz="1000" i="1" dirty="0" err="1"/>
              <a:t>Geschwind</a:t>
            </a:r>
            <a:r>
              <a:rPr lang="en-US" sz="1000" i="1" dirty="0"/>
              <a:t>, 2008: 9, 341-355), </a:t>
            </a:r>
            <a:r>
              <a:rPr lang="en-US" sz="1000" i="1" dirty="0" smtClean="0"/>
              <a:t>copyright 2008</a:t>
            </a:r>
          </a:p>
          <a:p>
            <a:endParaRPr lang="en-US" sz="1400" dirty="0"/>
          </a:p>
        </p:txBody>
      </p:sp>
      <p:sp>
        <p:nvSpPr>
          <p:cNvPr id="4" name="Title 1"/>
          <p:cNvSpPr>
            <a:spLocks noGrp="1"/>
          </p:cNvSpPr>
          <p:nvPr>
            <p:ph type="title"/>
          </p:nvPr>
        </p:nvSpPr>
        <p:spPr>
          <a:xfrm>
            <a:off x="74709" y="339373"/>
            <a:ext cx="8913813" cy="914400"/>
          </a:xfrm>
        </p:spPr>
        <p:txBody>
          <a:bodyPr>
            <a:normAutofit fontScale="90000"/>
          </a:bodyPr>
          <a:lstStyle/>
          <a:p>
            <a:r>
              <a:rPr lang="en-US" dirty="0" smtClean="0"/>
              <a:t>Ways of looking at Genetic Information</a:t>
            </a:r>
            <a:endParaRPr lang="en-US" dirty="0"/>
          </a:p>
        </p:txBody>
      </p:sp>
    </p:spTree>
    <p:extLst>
      <p:ext uri="{BB962C8B-B14F-4D97-AF65-F5344CB8AC3E}">
        <p14:creationId xmlns:p14="http://schemas.microsoft.com/office/powerpoint/2010/main" val="5800047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look for genetic causes</a:t>
            </a:r>
            <a:endParaRPr lang="en-US" dirty="0"/>
          </a:p>
        </p:txBody>
      </p:sp>
      <p:sp>
        <p:nvSpPr>
          <p:cNvPr id="3" name="Content Placeholder 2"/>
          <p:cNvSpPr>
            <a:spLocks noGrp="1"/>
          </p:cNvSpPr>
          <p:nvPr>
            <p:ph idx="1"/>
          </p:nvPr>
        </p:nvSpPr>
        <p:spPr/>
        <p:txBody>
          <a:bodyPr>
            <a:normAutofit lnSpcReduction="10000"/>
          </a:bodyPr>
          <a:lstStyle/>
          <a:p>
            <a:r>
              <a:rPr lang="en-US" dirty="0" smtClean="0"/>
              <a:t>An </a:t>
            </a:r>
            <a:r>
              <a:rPr lang="en-US" dirty="0"/>
              <a:t>hypothesis has been formulated </a:t>
            </a:r>
            <a:r>
              <a:rPr lang="en-US" dirty="0" smtClean="0"/>
              <a:t>that common </a:t>
            </a:r>
            <a:r>
              <a:rPr lang="en-US" dirty="0"/>
              <a:t>genetic variants of small to moderate </a:t>
            </a:r>
            <a:r>
              <a:rPr lang="en-US" dirty="0" smtClean="0"/>
              <a:t>effect underlie </a:t>
            </a:r>
            <a:r>
              <a:rPr lang="en-US" dirty="0"/>
              <a:t>the </a:t>
            </a:r>
            <a:r>
              <a:rPr lang="en-US" i="1" dirty="0">
                <a:solidFill>
                  <a:srgbClr val="FF0000"/>
                </a:solidFill>
              </a:rPr>
              <a:t>susceptibility</a:t>
            </a:r>
            <a:r>
              <a:rPr lang="en-US" dirty="0"/>
              <a:t> to common disorders: </a:t>
            </a:r>
            <a:r>
              <a:rPr lang="en-US" dirty="0" smtClean="0"/>
              <a:t>the common </a:t>
            </a:r>
            <a:r>
              <a:rPr lang="en-US" dirty="0"/>
              <a:t>disease/common variant (CDCV) hypothesis</a:t>
            </a:r>
            <a:r>
              <a:rPr lang="en-US" dirty="0" smtClean="0"/>
              <a:t>.</a:t>
            </a:r>
          </a:p>
          <a:p>
            <a:r>
              <a:rPr lang="en-US" dirty="0" smtClean="0"/>
              <a:t> </a:t>
            </a:r>
            <a:r>
              <a:rPr lang="en-US" dirty="0"/>
              <a:t>The success of the current wave of </a:t>
            </a:r>
            <a:r>
              <a:rPr lang="en-US" dirty="0" err="1" smtClean="0"/>
              <a:t>genomewide</a:t>
            </a:r>
            <a:r>
              <a:rPr lang="en-US" dirty="0"/>
              <a:t> </a:t>
            </a:r>
            <a:r>
              <a:rPr lang="en-US" dirty="0" smtClean="0"/>
              <a:t>association </a:t>
            </a:r>
            <a:r>
              <a:rPr lang="en-US" dirty="0"/>
              <a:t>studies (GWASs) crucially </a:t>
            </a:r>
            <a:r>
              <a:rPr lang="en-US" dirty="0" smtClean="0"/>
              <a:t>depends on </a:t>
            </a:r>
            <a:r>
              <a:rPr lang="en-US" dirty="0"/>
              <a:t>the CDCV hypothesis, as even very large </a:t>
            </a:r>
            <a:r>
              <a:rPr lang="en-US" dirty="0" smtClean="0"/>
              <a:t>samples would </a:t>
            </a:r>
            <a:r>
              <a:rPr lang="en-US" dirty="0"/>
              <a:t>not provide the power to detect individual </a:t>
            </a:r>
            <a:r>
              <a:rPr lang="en-US" dirty="0" smtClean="0"/>
              <a:t>rare variants </a:t>
            </a:r>
            <a:r>
              <a:rPr lang="en-US" dirty="0"/>
              <a:t>of small effects</a:t>
            </a:r>
            <a:r>
              <a:rPr lang="en-US" dirty="0" smtClean="0"/>
              <a:t>.</a:t>
            </a:r>
          </a:p>
          <a:p>
            <a:r>
              <a:rPr lang="en-US" dirty="0" smtClean="0"/>
              <a:t>The problem is, GWASs have not found the genetic causes for ASCs</a:t>
            </a:r>
            <a:endParaRPr lang="en-US" dirty="0"/>
          </a:p>
        </p:txBody>
      </p:sp>
    </p:spTree>
    <p:extLst>
      <p:ext uri="{BB962C8B-B14F-4D97-AF65-F5344CB8AC3E}">
        <p14:creationId xmlns:p14="http://schemas.microsoft.com/office/powerpoint/2010/main" val="382398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likely to be the case</a:t>
            </a:r>
            <a:endParaRPr lang="en-US" dirty="0"/>
          </a:p>
        </p:txBody>
      </p:sp>
      <p:sp>
        <p:nvSpPr>
          <p:cNvPr id="3" name="Content Placeholder 2"/>
          <p:cNvSpPr>
            <a:spLocks noGrp="1"/>
          </p:cNvSpPr>
          <p:nvPr>
            <p:ph idx="1"/>
          </p:nvPr>
        </p:nvSpPr>
        <p:spPr/>
        <p:txBody>
          <a:bodyPr>
            <a:normAutofit/>
          </a:bodyPr>
          <a:lstStyle/>
          <a:p>
            <a:r>
              <a:rPr lang="en-US" dirty="0"/>
              <a:t>interactions </a:t>
            </a:r>
            <a:r>
              <a:rPr lang="en-US" dirty="0" smtClean="0"/>
              <a:t>between common </a:t>
            </a:r>
            <a:r>
              <a:rPr lang="en-US" dirty="0"/>
              <a:t>genetic variants and environmental factors</a:t>
            </a:r>
            <a:r>
              <a:rPr lang="en-US" dirty="0" smtClean="0"/>
              <a:t>.</a:t>
            </a:r>
          </a:p>
          <a:p>
            <a:r>
              <a:rPr lang="en-US" dirty="0" smtClean="0"/>
              <a:t>Cumulative effect </a:t>
            </a:r>
            <a:r>
              <a:rPr lang="en-US" dirty="0"/>
              <a:t>of multiple mildly deleterious </a:t>
            </a:r>
            <a:r>
              <a:rPr lang="en-US" dirty="0" smtClean="0"/>
              <a:t>pleiotropic mutations </a:t>
            </a:r>
            <a:r>
              <a:rPr lang="en-US" dirty="0"/>
              <a:t>that are under negative selection but </a:t>
            </a:r>
            <a:r>
              <a:rPr lang="en-US" dirty="0" smtClean="0"/>
              <a:t>are still </a:t>
            </a:r>
            <a:r>
              <a:rPr lang="en-US" dirty="0"/>
              <a:t>present in the genetic pool as they are </a:t>
            </a:r>
            <a:r>
              <a:rPr lang="en-US" dirty="0" smtClean="0"/>
              <a:t>of relatively </a:t>
            </a:r>
            <a:r>
              <a:rPr lang="en-US" dirty="0"/>
              <a:t>recent </a:t>
            </a:r>
            <a:r>
              <a:rPr lang="en-US" dirty="0" smtClean="0"/>
              <a:t>origin – multiple hit model</a:t>
            </a:r>
            <a:endParaRPr lang="en-US" dirty="0" smtClean="0"/>
          </a:p>
          <a:p>
            <a:r>
              <a:rPr lang="en-US" dirty="0"/>
              <a:t>The hallmark of a contribution from </a:t>
            </a:r>
            <a:r>
              <a:rPr lang="en-US" dirty="0" smtClean="0"/>
              <a:t>rare mutations </a:t>
            </a:r>
            <a:r>
              <a:rPr lang="en-US" dirty="0"/>
              <a:t>of recent origin is association with </a:t>
            </a:r>
            <a:r>
              <a:rPr lang="en-US" dirty="0" smtClean="0"/>
              <a:t>increasing paternal </a:t>
            </a:r>
            <a:r>
              <a:rPr lang="en-US" dirty="0"/>
              <a:t>age</a:t>
            </a:r>
          </a:p>
        </p:txBody>
      </p:sp>
    </p:spTree>
    <p:extLst>
      <p:ext uri="{BB962C8B-B14F-4D97-AF65-F5344CB8AC3E}">
        <p14:creationId xmlns:p14="http://schemas.microsoft.com/office/powerpoint/2010/main" val="3023474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2669"/>
            <a:ext cx="8913813" cy="914400"/>
          </a:xfrm>
        </p:spPr>
        <p:txBody>
          <a:bodyPr/>
          <a:lstStyle/>
          <a:p>
            <a:r>
              <a:rPr lang="en-US" dirty="0" smtClean="0"/>
              <a:t>What can proteins tell us?</a:t>
            </a:r>
            <a:endParaRPr lang="en-US" dirty="0"/>
          </a:p>
        </p:txBody>
      </p:sp>
      <p:sp>
        <p:nvSpPr>
          <p:cNvPr id="3" name="Content Placeholder 2"/>
          <p:cNvSpPr>
            <a:spLocks noGrp="1"/>
          </p:cNvSpPr>
          <p:nvPr>
            <p:ph idx="1"/>
          </p:nvPr>
        </p:nvSpPr>
        <p:spPr>
          <a:xfrm>
            <a:off x="911224" y="4881556"/>
            <a:ext cx="7250643" cy="1739371"/>
          </a:xfrm>
        </p:spPr>
        <p:txBody>
          <a:bodyPr/>
          <a:lstStyle/>
          <a:p>
            <a:r>
              <a:rPr lang="en-US" dirty="0"/>
              <a:t>Pictured here is a portion of the network showing how proteins encoded by autism-associated genes (red circles) share many partner proteins (yellow). The turquoise lines are previously known interactions; the green lines are newly identified ones.</a:t>
            </a:r>
          </a:p>
          <a:p>
            <a:endParaRPr lang="en-US" dirty="0"/>
          </a:p>
        </p:txBody>
      </p:sp>
      <p:pic>
        <p:nvPicPr>
          <p:cNvPr id="4" name="Picture 3" descr="Interactom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7188" y="1448683"/>
            <a:ext cx="5113867" cy="3258028"/>
          </a:xfrm>
          <a:prstGeom prst="rect">
            <a:avLst/>
          </a:prstGeom>
        </p:spPr>
      </p:pic>
    </p:spTree>
    <p:extLst>
      <p:ext uri="{BB962C8B-B14F-4D97-AF65-F5344CB8AC3E}">
        <p14:creationId xmlns:p14="http://schemas.microsoft.com/office/powerpoint/2010/main" val="542215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evidence suggest?</a:t>
            </a:r>
            <a:endParaRPr lang="en-US" dirty="0"/>
          </a:p>
        </p:txBody>
      </p:sp>
      <p:pic>
        <p:nvPicPr>
          <p:cNvPr id="5" name="Picture 4" descr="neural connections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67" y="2166056"/>
            <a:ext cx="4652433" cy="4471809"/>
          </a:xfrm>
          <a:prstGeom prst="rect">
            <a:avLst/>
          </a:prstGeom>
        </p:spPr>
      </p:pic>
    </p:spTree>
    <p:extLst>
      <p:ext uri="{BB962C8B-B14F-4D97-AF65-F5344CB8AC3E}">
        <p14:creationId xmlns:p14="http://schemas.microsoft.com/office/powerpoint/2010/main" val="397008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4938"/>
            <a:ext cx="8913813" cy="914400"/>
          </a:xfrm>
        </p:spPr>
        <p:txBody>
          <a:bodyPr>
            <a:normAutofit fontScale="90000"/>
          </a:bodyPr>
          <a:lstStyle/>
          <a:p>
            <a:r>
              <a:rPr lang="en-US" dirty="0" smtClean="0"/>
              <a:t>Synapses – where nerves talk to each other.</a:t>
            </a:r>
            <a:endParaRPr lang="en-US" dirty="0"/>
          </a:p>
        </p:txBody>
      </p:sp>
      <p:pic>
        <p:nvPicPr>
          <p:cNvPr id="4" name="Picture 3" descr="synapses_neurotransmit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32" y="1367384"/>
            <a:ext cx="6777567" cy="5092236"/>
          </a:xfrm>
          <a:prstGeom prst="rect">
            <a:avLst/>
          </a:prstGeom>
        </p:spPr>
      </p:pic>
    </p:spTree>
    <p:extLst>
      <p:ext uri="{BB962C8B-B14F-4D97-AF65-F5344CB8AC3E}">
        <p14:creationId xmlns:p14="http://schemas.microsoft.com/office/powerpoint/2010/main" val="398597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Autism?</a:t>
            </a:r>
            <a:endParaRPr lang="en-US" dirty="0"/>
          </a:p>
        </p:txBody>
      </p:sp>
      <p:sp>
        <p:nvSpPr>
          <p:cNvPr id="3" name="Content Placeholder 2"/>
          <p:cNvSpPr>
            <a:spLocks noGrp="1"/>
          </p:cNvSpPr>
          <p:nvPr>
            <p:ph idx="1"/>
          </p:nvPr>
        </p:nvSpPr>
        <p:spPr>
          <a:xfrm>
            <a:off x="1114424" y="2595563"/>
            <a:ext cx="7251701" cy="833438"/>
          </a:xfrm>
        </p:spPr>
        <p:txBody>
          <a:bodyPr/>
          <a:lstStyle/>
          <a:p>
            <a:r>
              <a:rPr lang="en-US" dirty="0" smtClean="0"/>
              <a:t>Autism is a </a:t>
            </a:r>
            <a:r>
              <a:rPr lang="en-US" b="1" dirty="0" smtClean="0"/>
              <a:t>spectrum</a:t>
            </a:r>
            <a:r>
              <a:rPr lang="en-US" dirty="0" smtClean="0"/>
              <a:t> of neurodevelopmental conditions, </a:t>
            </a:r>
            <a:r>
              <a:rPr lang="en-US" dirty="0" err="1" smtClean="0"/>
              <a:t>characterised</a:t>
            </a:r>
            <a:r>
              <a:rPr lang="en-US" dirty="0" smtClean="0"/>
              <a:t> by a Triad of </a:t>
            </a:r>
            <a:r>
              <a:rPr lang="en-US" dirty="0" err="1" smtClean="0"/>
              <a:t>Impaiments</a:t>
            </a:r>
            <a:endParaRPr lang="en-US" dirty="0"/>
          </a:p>
        </p:txBody>
      </p:sp>
      <p:pic>
        <p:nvPicPr>
          <p:cNvPr id="4" name="Picture 3" descr="Triad 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550" y="3429001"/>
            <a:ext cx="4615384" cy="2940049"/>
          </a:xfrm>
          <a:prstGeom prst="rect">
            <a:avLst/>
          </a:prstGeom>
        </p:spPr>
      </p:pic>
    </p:spTree>
    <p:extLst>
      <p:ext uri="{BB962C8B-B14F-4D97-AF65-F5344CB8AC3E}">
        <p14:creationId xmlns:p14="http://schemas.microsoft.com/office/powerpoint/2010/main" val="60066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44" y="308408"/>
            <a:ext cx="8913813" cy="914400"/>
          </a:xfrm>
        </p:spPr>
        <p:txBody>
          <a:bodyPr>
            <a:normAutofit fontScale="90000"/>
          </a:bodyPr>
          <a:lstStyle/>
          <a:p>
            <a:r>
              <a:rPr lang="en-US" dirty="0" smtClean="0"/>
              <a:t>Examples of proteins involved in synaptic function</a:t>
            </a:r>
            <a:endParaRPr lang="en-US" dirty="0"/>
          </a:p>
        </p:txBody>
      </p:sp>
      <p:pic>
        <p:nvPicPr>
          <p:cNvPr id="4" name="Picture 3" descr="genome variation &amp; autism.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829" y="1683568"/>
            <a:ext cx="4984637" cy="4399092"/>
          </a:xfrm>
          <a:prstGeom prst="rect">
            <a:avLst/>
          </a:prstGeom>
        </p:spPr>
      </p:pic>
    </p:spTree>
    <p:extLst>
      <p:ext uri="{BB962C8B-B14F-4D97-AF65-F5344CB8AC3E}">
        <p14:creationId xmlns:p14="http://schemas.microsoft.com/office/powerpoint/2010/main" val="4228431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8933"/>
            <a:ext cx="8913813" cy="914400"/>
          </a:xfrm>
        </p:spPr>
        <p:txBody>
          <a:bodyPr>
            <a:normAutofit fontScale="90000"/>
          </a:bodyPr>
          <a:lstStyle/>
          <a:p>
            <a:r>
              <a:rPr lang="en-US" dirty="0" smtClean="0"/>
              <a:t>Environmental factors are probably also involved</a:t>
            </a:r>
            <a:endParaRPr lang="en-US" dirty="0"/>
          </a:p>
        </p:txBody>
      </p:sp>
      <p:pic>
        <p:nvPicPr>
          <p:cNvPr id="4" name="Picture 3" descr="pregnant 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126" y="2157851"/>
            <a:ext cx="5871996" cy="3907547"/>
          </a:xfrm>
          <a:prstGeom prst="rect">
            <a:avLst/>
          </a:prstGeom>
        </p:spPr>
      </p:pic>
      <p:pic>
        <p:nvPicPr>
          <p:cNvPr id="5" name="Picture 4" descr="valpro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875" y="4416425"/>
            <a:ext cx="1270000" cy="1028700"/>
          </a:xfrm>
          <a:prstGeom prst="rect">
            <a:avLst/>
          </a:prstGeom>
        </p:spPr>
      </p:pic>
      <p:pic>
        <p:nvPicPr>
          <p:cNvPr id="6" name="Picture 5" descr="valproate tab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0" y="3090653"/>
            <a:ext cx="809625" cy="605459"/>
          </a:xfrm>
          <a:prstGeom prst="rect">
            <a:avLst/>
          </a:prstGeom>
        </p:spPr>
      </p:pic>
    </p:spTree>
    <p:extLst>
      <p:ext uri="{BB962C8B-B14F-4D97-AF65-F5344CB8AC3E}">
        <p14:creationId xmlns:p14="http://schemas.microsoft.com/office/powerpoint/2010/main" val="34579697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Research</a:t>
            </a:r>
            <a:endParaRPr lang="en-US" dirty="0"/>
          </a:p>
        </p:txBody>
      </p:sp>
      <p:sp>
        <p:nvSpPr>
          <p:cNvPr id="3" name="Content Placeholder 2"/>
          <p:cNvSpPr>
            <a:spLocks noGrp="1"/>
          </p:cNvSpPr>
          <p:nvPr>
            <p:ph idx="1"/>
          </p:nvPr>
        </p:nvSpPr>
        <p:spPr>
          <a:xfrm>
            <a:off x="1114424" y="2341567"/>
            <a:ext cx="7610476" cy="3670767"/>
          </a:xfrm>
        </p:spPr>
        <p:txBody>
          <a:bodyPr/>
          <a:lstStyle/>
          <a:p>
            <a:endParaRPr lang="en-US" dirty="0"/>
          </a:p>
          <a:p>
            <a:r>
              <a:rPr lang="en-US" dirty="0"/>
              <a:t> disorders such as autism and schizophrenia </a:t>
            </a:r>
            <a:r>
              <a:rPr lang="en-US" dirty="0" smtClean="0"/>
              <a:t>may arise </a:t>
            </a:r>
            <a:r>
              <a:rPr lang="en-US" dirty="0"/>
              <a:t>from imbalances in the ratio of excitatory to inhibitory synaptic inputs (E/I balance) in discrete neuronal populations2,3 </a:t>
            </a:r>
            <a:endParaRPr lang="en-US" dirty="0" smtClean="0"/>
          </a:p>
          <a:p>
            <a:endParaRPr lang="en-US" dirty="0"/>
          </a:p>
          <a:p>
            <a:r>
              <a:rPr lang="en-US" dirty="0"/>
              <a:t> an increase in E/I balance may underlie some of the common symptoms of neuropsychiatric diseases </a:t>
            </a:r>
          </a:p>
        </p:txBody>
      </p:sp>
    </p:spTree>
    <p:extLst>
      <p:ext uri="{BB962C8B-B14F-4D97-AF65-F5344CB8AC3E}">
        <p14:creationId xmlns:p14="http://schemas.microsoft.com/office/powerpoint/2010/main" val="425469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known cure</a:t>
            </a:r>
            <a:endParaRPr lang="en-US" dirty="0"/>
          </a:p>
        </p:txBody>
      </p:sp>
      <p:pic>
        <p:nvPicPr>
          <p:cNvPr id="4" name="Picture 3" descr="risperid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3091656"/>
            <a:ext cx="2261569" cy="1696177"/>
          </a:xfrm>
          <a:prstGeom prst="rect">
            <a:avLst/>
          </a:prstGeom>
        </p:spPr>
      </p:pic>
      <p:pic>
        <p:nvPicPr>
          <p:cNvPr id="5" name="Picture 4" descr="behavioural thera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050" y="3107531"/>
            <a:ext cx="2314575" cy="1696177"/>
          </a:xfrm>
          <a:prstGeom prst="rect">
            <a:avLst/>
          </a:prstGeom>
        </p:spPr>
      </p:pic>
      <p:pic>
        <p:nvPicPr>
          <p:cNvPr id="6" name="Picture 5" descr="music thera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5974" y="3171031"/>
            <a:ext cx="2548900" cy="1696177"/>
          </a:xfrm>
          <a:prstGeom prst="rect">
            <a:avLst/>
          </a:prstGeom>
        </p:spPr>
      </p:pic>
      <p:pic>
        <p:nvPicPr>
          <p:cNvPr id="7" name="Picture 6" descr="diet.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4786" y="4949031"/>
            <a:ext cx="2493839" cy="1696177"/>
          </a:xfrm>
          <a:prstGeom prst="rect">
            <a:avLst/>
          </a:prstGeom>
        </p:spPr>
      </p:pic>
      <p:sp>
        <p:nvSpPr>
          <p:cNvPr id="8" name="TextBox 7"/>
          <p:cNvSpPr txBox="1"/>
          <p:nvPr/>
        </p:nvSpPr>
        <p:spPr>
          <a:xfrm>
            <a:off x="1016000" y="2365375"/>
            <a:ext cx="7508874" cy="646331"/>
          </a:xfrm>
          <a:prstGeom prst="rect">
            <a:avLst/>
          </a:prstGeom>
          <a:noFill/>
        </p:spPr>
        <p:txBody>
          <a:bodyPr wrap="square" rtlCol="0">
            <a:spAutoFit/>
          </a:bodyPr>
          <a:lstStyle/>
          <a:p>
            <a:r>
              <a:rPr lang="en-US" dirty="0" smtClean="0"/>
              <a:t>But some interventions help some people</a:t>
            </a:r>
          </a:p>
          <a:p>
            <a:endParaRPr lang="en-US" dirty="0"/>
          </a:p>
        </p:txBody>
      </p:sp>
    </p:spTree>
    <p:extLst>
      <p:ext uri="{BB962C8B-B14F-4D97-AF65-F5344CB8AC3E}">
        <p14:creationId xmlns:p14="http://schemas.microsoft.com/office/powerpoint/2010/main" val="4198445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Neuropeptides”</a:t>
            </a:r>
            <a:endParaRPr lang="en-US" dirty="0"/>
          </a:p>
        </p:txBody>
      </p:sp>
      <p:sp>
        <p:nvSpPr>
          <p:cNvPr id="3" name="Content Placeholder 2"/>
          <p:cNvSpPr>
            <a:spLocks noGrp="1"/>
          </p:cNvSpPr>
          <p:nvPr>
            <p:ph idx="1"/>
          </p:nvPr>
        </p:nvSpPr>
        <p:spPr>
          <a:xfrm>
            <a:off x="355600" y="2336800"/>
            <a:ext cx="8369300" cy="4182533"/>
          </a:xfrm>
        </p:spPr>
        <p:txBody>
          <a:bodyPr>
            <a:normAutofit fontScale="77500" lnSpcReduction="20000"/>
          </a:bodyPr>
          <a:lstStyle/>
          <a:p>
            <a:r>
              <a:rPr lang="en-US" dirty="0" smtClean="0"/>
              <a:t>Oxytocin &amp; </a:t>
            </a:r>
            <a:r>
              <a:rPr lang="en-US" dirty="0" err="1" smtClean="0"/>
              <a:t>Arg</a:t>
            </a:r>
            <a:r>
              <a:rPr lang="en-US" dirty="0" smtClean="0"/>
              <a:t> Vasopressin </a:t>
            </a:r>
            <a:r>
              <a:rPr lang="en-US" dirty="0" smtClean="0"/>
              <a:t>are neuropeptides involved in social </a:t>
            </a:r>
            <a:r>
              <a:rPr lang="en-US" dirty="0" smtClean="0"/>
              <a:t>cognition and </a:t>
            </a:r>
            <a:r>
              <a:rPr lang="en-US" dirty="0" err="1" smtClean="0"/>
              <a:t>behaviours</a:t>
            </a:r>
            <a:r>
              <a:rPr lang="en-US" dirty="0"/>
              <a:t>.</a:t>
            </a:r>
            <a:endParaRPr lang="en-US" dirty="0" smtClean="0"/>
          </a:p>
          <a:p>
            <a:r>
              <a:rPr lang="en-US" dirty="0" smtClean="0"/>
              <a:t>The Oxytocin gene is known to be associated with ASCs</a:t>
            </a:r>
            <a:endParaRPr lang="en-US" dirty="0"/>
          </a:p>
          <a:p>
            <a:r>
              <a:rPr lang="en-US" dirty="0" smtClean="0"/>
              <a:t>OXT </a:t>
            </a:r>
            <a:r>
              <a:rPr lang="en-US" dirty="0" smtClean="0"/>
              <a:t>genetically implicated</a:t>
            </a:r>
          </a:p>
          <a:p>
            <a:r>
              <a:rPr lang="en-US" dirty="0" smtClean="0"/>
              <a:t>Used in </a:t>
            </a:r>
            <a:r>
              <a:rPr lang="en-US" dirty="0" smtClean="0"/>
              <a:t>very limited </a:t>
            </a:r>
            <a:r>
              <a:rPr lang="en-US" dirty="0" smtClean="0"/>
              <a:t>trials in ASC with possibly promising results – improvement in emotional recognition, increased social interactions and feelings of trust </a:t>
            </a:r>
          </a:p>
          <a:p>
            <a:r>
              <a:rPr lang="en-US" dirty="0" smtClean="0"/>
              <a:t>increased patients’ gazing time on the eye region of pictures of faces. enhanced emotional understanding of speech intonation and decreased repetitive </a:t>
            </a:r>
            <a:r>
              <a:rPr lang="en-US" dirty="0" err="1" smtClean="0"/>
              <a:t>behaviours</a:t>
            </a:r>
            <a:r>
              <a:rPr lang="en-US" dirty="0" smtClean="0"/>
              <a:t> in individuals with ASD </a:t>
            </a:r>
            <a:endParaRPr lang="en-US" dirty="0" smtClean="0"/>
          </a:p>
          <a:p>
            <a:pPr marL="0" indent="0">
              <a:buNone/>
            </a:pPr>
            <a:endParaRPr lang="en-US" dirty="0" smtClean="0"/>
          </a:p>
          <a:p>
            <a:pPr marL="0" indent="0">
              <a:lnSpc>
                <a:spcPct val="70000"/>
              </a:lnSpc>
              <a:spcBef>
                <a:spcPts val="800"/>
              </a:spcBef>
              <a:buNone/>
            </a:pPr>
            <a:r>
              <a:rPr lang="en-US" sz="1300" u="sng" dirty="0" smtClean="0">
                <a:latin typeface="Adobe Hebrew"/>
                <a:cs typeface="Adobe Hebrew"/>
              </a:rPr>
              <a:t>Oxytocin </a:t>
            </a:r>
            <a:r>
              <a:rPr lang="en-US" sz="1300" u="sng" dirty="0">
                <a:latin typeface="Adobe Hebrew"/>
                <a:cs typeface="Adobe Hebrew"/>
              </a:rPr>
              <a:t>and vasopressin in the human brain: social neuropeptides for translational </a:t>
            </a:r>
            <a:r>
              <a:rPr lang="en-US" sz="1300" u="sng" dirty="0" smtClean="0">
                <a:latin typeface="Adobe Hebrew"/>
                <a:cs typeface="Adobe Hebrew"/>
              </a:rPr>
              <a:t>medicine.</a:t>
            </a:r>
          </a:p>
          <a:p>
            <a:pPr marL="0" indent="0">
              <a:lnSpc>
                <a:spcPct val="70000"/>
              </a:lnSpc>
              <a:spcBef>
                <a:spcPts val="800"/>
              </a:spcBef>
              <a:buNone/>
            </a:pPr>
            <a:r>
              <a:rPr lang="en-US" sz="1300" dirty="0" smtClean="0">
                <a:latin typeface="Adobe Hebrew"/>
                <a:cs typeface="Adobe Hebrew"/>
              </a:rPr>
              <a:t>Meyer</a:t>
            </a:r>
            <a:r>
              <a:rPr lang="en-US" sz="1300" dirty="0">
                <a:latin typeface="Adobe Hebrew"/>
                <a:cs typeface="Adobe Hebrew"/>
              </a:rPr>
              <a:t>-</a:t>
            </a:r>
            <a:r>
              <a:rPr lang="en-US" sz="1300" dirty="0" err="1">
                <a:latin typeface="Adobe Hebrew"/>
                <a:cs typeface="Adobe Hebrew"/>
              </a:rPr>
              <a:t>Lindenberg</a:t>
            </a:r>
            <a:r>
              <a:rPr lang="en-US" sz="1300" dirty="0">
                <a:latin typeface="Adobe Hebrew"/>
                <a:cs typeface="Adobe Hebrew"/>
              </a:rPr>
              <a:t> A, Domes G, Kirsch P, </a:t>
            </a:r>
            <a:r>
              <a:rPr lang="en-US" sz="1300" dirty="0" err="1">
                <a:latin typeface="Adobe Hebrew"/>
                <a:cs typeface="Adobe Hebrew"/>
              </a:rPr>
              <a:t>Heinrichs</a:t>
            </a:r>
            <a:r>
              <a:rPr lang="en-US" sz="1300" dirty="0">
                <a:latin typeface="Adobe Hebrew"/>
                <a:cs typeface="Adobe Hebrew"/>
              </a:rPr>
              <a:t> M.</a:t>
            </a:r>
          </a:p>
          <a:p>
            <a:pPr marL="0" indent="0">
              <a:lnSpc>
                <a:spcPct val="70000"/>
              </a:lnSpc>
              <a:spcBef>
                <a:spcPts val="800"/>
              </a:spcBef>
              <a:buNone/>
            </a:pPr>
            <a:r>
              <a:rPr lang="en-US" sz="1300" dirty="0">
                <a:latin typeface="Adobe Hebrew"/>
                <a:cs typeface="Adobe Hebrew"/>
              </a:rPr>
              <a:t>Nat Rev </a:t>
            </a:r>
            <a:r>
              <a:rPr lang="en-US" sz="1300" dirty="0" err="1">
                <a:latin typeface="Adobe Hebrew"/>
                <a:cs typeface="Adobe Hebrew"/>
              </a:rPr>
              <a:t>Neurosci</a:t>
            </a:r>
            <a:r>
              <a:rPr lang="en-US" sz="1300" dirty="0">
                <a:latin typeface="Adobe Hebrew"/>
                <a:cs typeface="Adobe Hebrew"/>
              </a:rPr>
              <a:t>. 2011 Aug 19;12(9):524-38. </a:t>
            </a:r>
            <a:r>
              <a:rPr lang="en-US" sz="1300" dirty="0" err="1">
                <a:latin typeface="Adobe Hebrew"/>
                <a:cs typeface="Adobe Hebrew"/>
              </a:rPr>
              <a:t>doi</a:t>
            </a:r>
            <a:r>
              <a:rPr lang="en-US" sz="1300" dirty="0">
                <a:latin typeface="Adobe Hebrew"/>
                <a:cs typeface="Adobe Hebrew"/>
              </a:rPr>
              <a:t>: 10.1038/nrn3044. Review.</a:t>
            </a:r>
          </a:p>
        </p:txBody>
      </p:sp>
    </p:spTree>
    <p:extLst>
      <p:ext uri="{BB962C8B-B14F-4D97-AF65-F5344CB8AC3E}">
        <p14:creationId xmlns:p14="http://schemas.microsoft.com/office/powerpoint/2010/main" val="354540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ASCs are very individual phenomena</a:t>
            </a:r>
            <a:endParaRPr lang="en-US" dirty="0"/>
          </a:p>
        </p:txBody>
      </p:sp>
      <p:sp>
        <p:nvSpPr>
          <p:cNvPr id="3" name="Content Placeholder 2"/>
          <p:cNvSpPr>
            <a:spLocks noGrp="1"/>
          </p:cNvSpPr>
          <p:nvPr>
            <p:ph idx="1"/>
          </p:nvPr>
        </p:nvSpPr>
        <p:spPr/>
        <p:txBody>
          <a:bodyPr/>
          <a:lstStyle/>
          <a:p>
            <a:endParaRPr lang="en-US" dirty="0" smtClean="0"/>
          </a:p>
          <a:p>
            <a:r>
              <a:rPr lang="en-US" dirty="0" smtClean="0"/>
              <a:t>Early intensive </a:t>
            </a:r>
            <a:r>
              <a:rPr lang="en-US" dirty="0" err="1" smtClean="0"/>
              <a:t>behavioural</a:t>
            </a:r>
            <a:r>
              <a:rPr lang="en-US" dirty="0" smtClean="0"/>
              <a:t> intervention has been shown in some trials to be partially effective – relies on very early diagnosis.– </a:t>
            </a:r>
            <a:r>
              <a:rPr lang="en-US" dirty="0" smtClean="0"/>
              <a:t>ASCs are individual – each person needs to have their own best approach.</a:t>
            </a:r>
          </a:p>
          <a:p>
            <a:r>
              <a:rPr lang="en-US" dirty="0"/>
              <a:t>D</a:t>
            </a:r>
            <a:r>
              <a:rPr lang="en-US" dirty="0" smtClean="0"/>
              <a:t>rug </a:t>
            </a:r>
            <a:r>
              <a:rPr lang="en-US" dirty="0" smtClean="0"/>
              <a:t>interventions </a:t>
            </a:r>
            <a:r>
              <a:rPr lang="en-US" dirty="0" smtClean="0"/>
              <a:t>are largely </a:t>
            </a:r>
            <a:r>
              <a:rPr lang="en-US" dirty="0" smtClean="0"/>
              <a:t>unsuccessful</a:t>
            </a:r>
            <a:endParaRPr lang="en-US" dirty="0"/>
          </a:p>
        </p:txBody>
      </p:sp>
    </p:spTree>
    <p:extLst>
      <p:ext uri="{BB962C8B-B14F-4D97-AF65-F5344CB8AC3E}">
        <p14:creationId xmlns:p14="http://schemas.microsoft.com/office/powerpoint/2010/main" val="3299061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Artist’s Response</a:t>
            </a:r>
            <a:endParaRPr lang="en-US" dirty="0"/>
          </a:p>
        </p:txBody>
      </p:sp>
      <p:sp>
        <p:nvSpPr>
          <p:cNvPr id="3" name="Content Placeholder 2"/>
          <p:cNvSpPr>
            <a:spLocks noGrp="1"/>
          </p:cNvSpPr>
          <p:nvPr>
            <p:ph idx="1"/>
          </p:nvPr>
        </p:nvSpPr>
        <p:spPr/>
        <p:txBody>
          <a:bodyPr/>
          <a:lstStyle/>
          <a:p>
            <a:r>
              <a:rPr lang="en-US" dirty="0"/>
              <a:t>What are the differences in ways of thinking? </a:t>
            </a:r>
            <a:endParaRPr lang="en-GB" dirty="0"/>
          </a:p>
          <a:p>
            <a:r>
              <a:rPr lang="en-US" dirty="0"/>
              <a:t>What is meant by a spectrum condition and how does this affect </a:t>
            </a:r>
            <a:r>
              <a:rPr lang="en-US" dirty="0" smtClean="0"/>
              <a:t>diagnosis?</a:t>
            </a:r>
            <a:endParaRPr lang="en-GB" dirty="0"/>
          </a:p>
          <a:p>
            <a:r>
              <a:rPr lang="en-US" dirty="0"/>
              <a:t>What are the factors influencing ASCs</a:t>
            </a:r>
            <a:r>
              <a:rPr lang="en-US" dirty="0" smtClean="0"/>
              <a:t>?</a:t>
            </a:r>
          </a:p>
          <a:p>
            <a:r>
              <a:rPr lang="en-GB" dirty="0"/>
              <a:t>Why wiring matters so much in a complex organism</a:t>
            </a:r>
          </a:p>
          <a:p>
            <a:endParaRPr lang="en-GB" dirty="0"/>
          </a:p>
        </p:txBody>
      </p:sp>
    </p:spTree>
    <p:extLst>
      <p:ext uri="{BB962C8B-B14F-4D97-AF65-F5344CB8AC3E}">
        <p14:creationId xmlns:p14="http://schemas.microsoft.com/office/powerpoint/2010/main" val="205667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Intensive </a:t>
            </a:r>
            <a:r>
              <a:rPr lang="en-US" dirty="0" err="1" smtClean="0"/>
              <a:t>Behavioural</a:t>
            </a:r>
            <a:r>
              <a:rPr lang="en-US" dirty="0" smtClean="0"/>
              <a:t> Intervention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 important new randomized controlled trial of </a:t>
            </a:r>
            <a:r>
              <a:rPr lang="en-US" dirty="0" smtClean="0"/>
              <a:t>early intensive </a:t>
            </a:r>
            <a:r>
              <a:rPr lang="en-US" dirty="0" err="1"/>
              <a:t>behavioural</a:t>
            </a:r>
            <a:r>
              <a:rPr lang="en-US" dirty="0"/>
              <a:t> intervention provides possibly </a:t>
            </a:r>
            <a:r>
              <a:rPr lang="en-US" dirty="0" smtClean="0"/>
              <a:t>the best </a:t>
            </a:r>
            <a:r>
              <a:rPr lang="en-US" dirty="0"/>
              <a:t>evidence to date (Dawson et al. 2009). Findings </a:t>
            </a:r>
            <a:r>
              <a:rPr lang="en-US" dirty="0" smtClean="0"/>
              <a:t>showed that </a:t>
            </a:r>
            <a:r>
              <a:rPr lang="en-US" dirty="0"/>
              <a:t>there was a significant increase in IQ (albeit of </a:t>
            </a:r>
            <a:r>
              <a:rPr lang="en-US" dirty="0" smtClean="0"/>
              <a:t>modest size</a:t>
            </a:r>
            <a:r>
              <a:rPr lang="en-US" dirty="0"/>
              <a:t>) in the treated group but not in controls. However, </a:t>
            </a:r>
            <a:r>
              <a:rPr lang="en-US" dirty="0" smtClean="0"/>
              <a:t>what this </a:t>
            </a:r>
            <a:r>
              <a:rPr lang="en-US" dirty="0"/>
              <a:t>means is uncertain because there was no increase </a:t>
            </a:r>
            <a:r>
              <a:rPr lang="en-US" dirty="0" smtClean="0"/>
              <a:t>in social </a:t>
            </a:r>
            <a:r>
              <a:rPr lang="en-US" dirty="0"/>
              <a:t>functioning as measured by the Vineland scale </a:t>
            </a:r>
            <a:r>
              <a:rPr lang="en-US" dirty="0" smtClean="0"/>
              <a:t>at 12 </a:t>
            </a:r>
            <a:r>
              <a:rPr lang="en-US" dirty="0"/>
              <a:t>months. Also, the results showed that there was no </a:t>
            </a:r>
            <a:r>
              <a:rPr lang="en-US" dirty="0" smtClean="0"/>
              <a:t>effect of </a:t>
            </a:r>
            <a:r>
              <a:rPr lang="en-US" dirty="0"/>
              <a:t>the treatment on core features of autism as assessed by </a:t>
            </a:r>
            <a:r>
              <a:rPr lang="en-US" dirty="0" smtClean="0"/>
              <a:t>the autism </a:t>
            </a:r>
            <a:r>
              <a:rPr lang="en-US" dirty="0"/>
              <a:t>diagnostic observation schedule. Accordingly, </a:t>
            </a:r>
            <a:r>
              <a:rPr lang="en-US" dirty="0" smtClean="0"/>
              <a:t>the study </a:t>
            </a:r>
            <a:r>
              <a:rPr lang="en-US" dirty="0"/>
              <a:t>certainly does not support the </a:t>
            </a:r>
            <a:r>
              <a:rPr lang="en-US" dirty="0" err="1"/>
              <a:t>Lovaas</a:t>
            </a:r>
            <a:r>
              <a:rPr lang="en-US" dirty="0"/>
              <a:t> claims (</a:t>
            </a:r>
            <a:r>
              <a:rPr lang="en-US" dirty="0" err="1" smtClean="0"/>
              <a:t>Lovaas</a:t>
            </a:r>
            <a:r>
              <a:rPr lang="en-US" dirty="0"/>
              <a:t> </a:t>
            </a:r>
            <a:r>
              <a:rPr lang="en-US" dirty="0" smtClean="0"/>
              <a:t>1987</a:t>
            </a:r>
            <a:r>
              <a:rPr lang="en-US" dirty="0"/>
              <a:t>; </a:t>
            </a:r>
            <a:r>
              <a:rPr lang="en-US" dirty="0" err="1"/>
              <a:t>McEachin</a:t>
            </a:r>
            <a:r>
              <a:rPr lang="en-US" dirty="0"/>
              <a:t> et al. 1993) about the huge benefits of </a:t>
            </a:r>
            <a:r>
              <a:rPr lang="en-US" dirty="0" smtClean="0"/>
              <a:t>early </a:t>
            </a:r>
            <a:r>
              <a:rPr lang="en-US" dirty="0"/>
              <a:t>treatment leading to recovery</a:t>
            </a:r>
          </a:p>
        </p:txBody>
      </p:sp>
    </p:spTree>
    <p:extLst>
      <p:ext uri="{BB962C8B-B14F-4D97-AF65-F5344CB8AC3E}">
        <p14:creationId xmlns:p14="http://schemas.microsoft.com/office/powerpoint/2010/main" val="2314437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Mind</a:t>
            </a:r>
            <a:endParaRPr lang="en-US" dirty="0"/>
          </a:p>
        </p:txBody>
      </p:sp>
      <p:sp>
        <p:nvSpPr>
          <p:cNvPr id="5" name="Rectangle 4"/>
          <p:cNvSpPr/>
          <p:nvPr/>
        </p:nvSpPr>
        <p:spPr>
          <a:xfrm>
            <a:off x="904874" y="2299736"/>
            <a:ext cx="6867525" cy="4154984"/>
          </a:xfrm>
          <a:prstGeom prst="rect">
            <a:avLst/>
          </a:prstGeom>
        </p:spPr>
        <p:txBody>
          <a:bodyPr wrap="square">
            <a:spAutoFit/>
          </a:bodyPr>
          <a:lstStyle/>
          <a:p>
            <a:pPr lvl="0"/>
            <a:r>
              <a:rPr lang="en-US" sz="1100" dirty="0">
                <a:solidFill>
                  <a:prstClr val="black"/>
                </a:solidFill>
              </a:rPr>
              <a:t>‘Theory of mind’ refers to the everyday ability to infer what others are thinking (believing, desiring) in order to explain and predict their </a:t>
            </a:r>
            <a:r>
              <a:rPr lang="en-US" sz="1100" dirty="0" err="1">
                <a:solidFill>
                  <a:prstClr val="black"/>
                </a:solidFill>
              </a:rPr>
              <a:t>behaviour</a:t>
            </a:r>
            <a:r>
              <a:rPr lang="en-US" sz="1100" dirty="0">
                <a:solidFill>
                  <a:prstClr val="black"/>
                </a:solidFill>
              </a:rPr>
              <a:t>. The ability to represent thoughts has been tested, classically, with ‘false belief’ tests. For example: when Sally leaves her ball in her basket and goes out, Ann moves it to her own box; now Sally returns and wants her ball – where will she look for it? The correct answer – in the basket – is based on our representation of her mistaken belief: that is where she thinks it is. Most normally developing four-year-olds pass such</a:t>
            </a:r>
            <a:endParaRPr lang="en-GB" sz="1100" dirty="0">
              <a:solidFill>
                <a:prstClr val="black"/>
              </a:solidFill>
            </a:endParaRPr>
          </a:p>
          <a:p>
            <a:pPr lvl="0"/>
            <a:r>
              <a:rPr lang="en-US" sz="1100" dirty="0">
                <a:solidFill>
                  <a:prstClr val="black"/>
                </a:solidFill>
              </a:rPr>
              <a:t>tests, but most people with autism, even quite bright adolescents with this diagnosis, answer that Sally will look in the box, where the ball really is. This failure to represent Sally’s belief has been taken as evidence of impaired theory of mind in autism (Ref. a).</a:t>
            </a:r>
            <a:endParaRPr lang="en-GB" sz="1100" dirty="0">
              <a:solidFill>
                <a:prstClr val="black"/>
              </a:solidFill>
            </a:endParaRPr>
          </a:p>
          <a:p>
            <a:pPr lvl="0"/>
            <a:r>
              <a:rPr lang="en-US" sz="1100" dirty="0">
                <a:solidFill>
                  <a:prstClr val="black"/>
                </a:solidFill>
              </a:rPr>
              <a:t>Reference a Baron-Cohen, S., </a:t>
            </a:r>
            <a:r>
              <a:rPr lang="en-US" sz="1100" dirty="0" err="1">
                <a:solidFill>
                  <a:prstClr val="black"/>
                </a:solidFill>
              </a:rPr>
              <a:t>Tager-Flusberg</a:t>
            </a:r>
            <a:r>
              <a:rPr lang="en-US" sz="1100" dirty="0">
                <a:solidFill>
                  <a:prstClr val="black"/>
                </a:solidFill>
              </a:rPr>
              <a:t>, H., and Cohen, D.J., </a:t>
            </a:r>
            <a:r>
              <a:rPr lang="en-US" sz="1100" dirty="0" err="1">
                <a:solidFill>
                  <a:prstClr val="black"/>
                </a:solidFill>
              </a:rPr>
              <a:t>eds</a:t>
            </a:r>
            <a:r>
              <a:rPr lang="en-US" sz="1100" dirty="0">
                <a:solidFill>
                  <a:prstClr val="black"/>
                </a:solidFill>
              </a:rPr>
              <a:t> (1993)</a:t>
            </a:r>
            <a:endParaRPr lang="en-GB" sz="1100" dirty="0">
              <a:solidFill>
                <a:prstClr val="black"/>
              </a:solidFill>
            </a:endParaRPr>
          </a:p>
          <a:p>
            <a:pPr lvl="0"/>
            <a:r>
              <a:rPr lang="en-US" sz="1100" dirty="0">
                <a:solidFill>
                  <a:prstClr val="black"/>
                </a:solidFill>
              </a:rPr>
              <a:t>Understanding Other Minds: Perspectives from Autism, Oxford University Press</a:t>
            </a:r>
            <a:endParaRPr lang="en-GB" sz="1100" dirty="0">
              <a:solidFill>
                <a:prstClr val="black"/>
              </a:solidFill>
            </a:endParaRPr>
          </a:p>
          <a:p>
            <a:pPr lvl="0"/>
            <a:r>
              <a:rPr lang="en-US" sz="1100" dirty="0">
                <a:solidFill>
                  <a:prstClr val="black"/>
                </a:solidFill>
              </a:rPr>
              <a:t>One current account of autism proposes that a differ- </a:t>
            </a:r>
            <a:r>
              <a:rPr lang="en-US" sz="1100" dirty="0" err="1">
                <a:solidFill>
                  <a:prstClr val="black"/>
                </a:solidFill>
              </a:rPr>
              <a:t>ent</a:t>
            </a:r>
            <a:r>
              <a:rPr lang="en-US" sz="1100" dirty="0">
                <a:solidFill>
                  <a:prstClr val="black"/>
                </a:solidFill>
              </a:rPr>
              <a:t>, rather than merely deficient, mind lies at the </a:t>
            </a:r>
            <a:r>
              <a:rPr lang="en-US" sz="1100" dirty="0" err="1">
                <a:solidFill>
                  <a:prstClr val="black"/>
                </a:solidFill>
              </a:rPr>
              <a:t>centre</a:t>
            </a:r>
            <a:r>
              <a:rPr lang="en-US" sz="1100" dirty="0">
                <a:solidFill>
                  <a:prstClr val="black"/>
                </a:solidFill>
              </a:rPr>
              <a:t> of autism. </a:t>
            </a:r>
            <a:r>
              <a:rPr lang="en-US" sz="1100" dirty="0" err="1">
                <a:solidFill>
                  <a:prstClr val="black"/>
                </a:solidFill>
              </a:rPr>
              <a:t>Frith</a:t>
            </a:r>
            <a:r>
              <a:rPr lang="en-US" sz="1100" dirty="0">
                <a:solidFill>
                  <a:prstClr val="black"/>
                </a:solidFill>
              </a:rPr>
              <a:t>, prompted by a strong belief that assets and deficits in autism might have one and the same origin, pro- posed that autism is characterized by weak ‘central </a:t>
            </a:r>
            <a:r>
              <a:rPr lang="en-US" sz="1100" dirty="0" err="1">
                <a:solidFill>
                  <a:prstClr val="black"/>
                </a:solidFill>
              </a:rPr>
              <a:t>coher</a:t>
            </a:r>
            <a:r>
              <a:rPr lang="en-US" sz="1100" dirty="0">
                <a:solidFill>
                  <a:prstClr val="black"/>
                </a:solidFill>
              </a:rPr>
              <a:t>- ence’5. Central coherence (CC) is the term she coined for the everyday tendency to process incoming information in its context – that is, pulling information together for higher-level meaning – often at the expense of memory for detail. For example, as Bartlett’s classic work showed, the gist of a story is easily recalled, while the detail is effortful to retain and quickly lost6. Similarly, global processing pre- dominates over local processing in at least some aspects of perception7,8. This preference for integration and global processing also characterizes young children and individuals with (non-autistic) mental handicap who, unlike those with autism, show an advantage in recalling organized versus jumbled material9. Indeed, recent research suggests that global processing might predominate even in infants as young as three </a:t>
            </a:r>
            <a:r>
              <a:rPr lang="en-US" sz="1100" dirty="0" smtClean="0">
                <a:solidFill>
                  <a:prstClr val="black"/>
                </a:solidFill>
              </a:rPr>
              <a:t>months.</a:t>
            </a:r>
            <a:endParaRPr lang="en-GB" sz="1100" dirty="0">
              <a:solidFill>
                <a:prstClr val="black"/>
              </a:solidFill>
            </a:endParaRPr>
          </a:p>
          <a:p>
            <a:pPr lvl="0"/>
            <a:r>
              <a:rPr lang="en-US" sz="1100" dirty="0">
                <a:solidFill>
                  <a:prstClr val="black"/>
                </a:solidFill>
              </a:rPr>
              <a:t> </a:t>
            </a:r>
            <a:endParaRPr lang="en-GB" sz="1100" dirty="0">
              <a:solidFill>
                <a:prstClr val="black"/>
              </a:solidFill>
            </a:endParaRPr>
          </a:p>
        </p:txBody>
      </p:sp>
    </p:spTree>
    <p:extLst>
      <p:ext uri="{BB962C8B-B14F-4D97-AF65-F5344CB8AC3E}">
        <p14:creationId xmlns:p14="http://schemas.microsoft.com/office/powerpoint/2010/main" val="2585570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456"/>
            <a:ext cx="8913813" cy="914400"/>
          </a:xfrm>
        </p:spPr>
        <p:txBody>
          <a:bodyPr/>
          <a:lstStyle/>
          <a:p>
            <a:r>
              <a:rPr lang="en-US" dirty="0" smtClean="0"/>
              <a:t>Executive Function</a:t>
            </a:r>
            <a:endParaRPr lang="en-US" dirty="0"/>
          </a:p>
        </p:txBody>
      </p:sp>
      <p:sp>
        <p:nvSpPr>
          <p:cNvPr id="5" name="Rectangle 4"/>
          <p:cNvSpPr/>
          <p:nvPr/>
        </p:nvSpPr>
        <p:spPr>
          <a:xfrm>
            <a:off x="193146" y="1927199"/>
            <a:ext cx="8720667" cy="4524316"/>
          </a:xfrm>
          <a:prstGeom prst="rect">
            <a:avLst/>
          </a:prstGeom>
        </p:spPr>
        <p:txBody>
          <a:bodyPr wrap="square">
            <a:spAutoFit/>
          </a:bodyPr>
          <a:lstStyle/>
          <a:p>
            <a:r>
              <a:rPr lang="en-US" dirty="0"/>
              <a:t>A currently influential deficit account of autism proposes that executive dysfunction underlies many of the social and non- social impairments. ‘Executive function’ is an umbrella term covering a range of higher-level capacities necessary for the con- </a:t>
            </a:r>
            <a:r>
              <a:rPr lang="en-US" dirty="0" err="1"/>
              <a:t>trol</a:t>
            </a:r>
            <a:r>
              <a:rPr lang="en-US" dirty="0"/>
              <a:t> of action, especially action in novel contexts. Planning and monitoring of </a:t>
            </a:r>
            <a:r>
              <a:rPr lang="en-US" dirty="0" err="1"/>
              <a:t>behaviour</a:t>
            </a:r>
            <a:r>
              <a:rPr lang="en-US" dirty="0"/>
              <a:t>, set-shifting, inhibiting automatic ac- </a:t>
            </a:r>
            <a:r>
              <a:rPr lang="en-US" dirty="0" err="1"/>
              <a:t>tions</a:t>
            </a:r>
            <a:r>
              <a:rPr lang="en-US" dirty="0"/>
              <a:t>, and holding information on-line in working memory, are all included among executive functions. Executive impairment, presumed to reflect frontal-system abnormalities, is proposed to explain the repetitive and restricted </a:t>
            </a:r>
            <a:r>
              <a:rPr lang="en-US" dirty="0" err="1"/>
              <a:t>behaviour</a:t>
            </a:r>
            <a:r>
              <a:rPr lang="en-US" dirty="0"/>
              <a:t> in autism. While</a:t>
            </a:r>
            <a:endParaRPr lang="en-GB" dirty="0"/>
          </a:p>
          <a:p>
            <a:r>
              <a:rPr lang="en-US" dirty="0"/>
              <a:t>executive impairments are widespread in a number of develop- mental disorders, deficits in set-shifting and in planning appear to be characteristic of autism. There is debate concerning the possible causal relationship between such impairments and social handicaps, and whether problems in executive control or in theory of mind are primary (Ref. a).</a:t>
            </a:r>
            <a:endParaRPr lang="en-GB" dirty="0"/>
          </a:p>
          <a:p>
            <a:r>
              <a:rPr lang="en-US" dirty="0"/>
              <a:t>Reference a Russell, J., ed. (1998) Autism as an Executive Disorder, Oxford</a:t>
            </a:r>
            <a:endParaRPr lang="en-GB" dirty="0"/>
          </a:p>
          <a:p>
            <a:r>
              <a:rPr lang="en-US" dirty="0"/>
              <a:t>University Press</a:t>
            </a:r>
            <a:endParaRPr lang="en-GB" dirty="0"/>
          </a:p>
        </p:txBody>
      </p:sp>
    </p:spTree>
    <p:extLst>
      <p:ext uri="{BB962C8B-B14F-4D97-AF65-F5344CB8AC3E}">
        <p14:creationId xmlns:p14="http://schemas.microsoft.com/office/powerpoint/2010/main" val="16513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765" y="3516760"/>
            <a:ext cx="5814805" cy="369332"/>
          </a:xfrm>
          <a:prstGeom prst="rect">
            <a:avLst/>
          </a:prstGeom>
          <a:noFill/>
        </p:spPr>
        <p:txBody>
          <a:bodyPr wrap="square" rtlCol="0">
            <a:spAutoFit/>
          </a:bodyPr>
          <a:lstStyle/>
          <a:p>
            <a:r>
              <a:rPr lang="en-US" dirty="0" smtClean="0"/>
              <a:t>Autism is a </a:t>
            </a:r>
            <a:r>
              <a:rPr lang="en-US" b="1" i="1" dirty="0" smtClean="0"/>
              <a:t>spectrum</a:t>
            </a:r>
            <a:r>
              <a:rPr lang="en-US" dirty="0" smtClean="0"/>
              <a:t> condition.</a:t>
            </a:r>
            <a:endParaRPr lang="en-US" dirty="0"/>
          </a:p>
        </p:txBody>
      </p:sp>
      <p:sp>
        <p:nvSpPr>
          <p:cNvPr id="5" name="TextBox 4"/>
          <p:cNvSpPr txBox="1"/>
          <p:nvPr/>
        </p:nvSpPr>
        <p:spPr>
          <a:xfrm>
            <a:off x="572765" y="4232156"/>
            <a:ext cx="8155669" cy="2308324"/>
          </a:xfrm>
          <a:prstGeom prst="rect">
            <a:avLst/>
          </a:prstGeom>
          <a:noFill/>
        </p:spPr>
        <p:txBody>
          <a:bodyPr wrap="square" rtlCol="0">
            <a:spAutoFit/>
          </a:bodyPr>
          <a:lstStyle/>
          <a:p>
            <a:r>
              <a:rPr lang="en-US" dirty="0" smtClean="0"/>
              <a:t>This means that the symptoms experienced can vary from very mild, which may never be diagnosed, to extremely severe, which is </a:t>
            </a:r>
            <a:r>
              <a:rPr lang="en-US" dirty="0"/>
              <a:t>marked by a complete inability to communicate or interact with other people</a:t>
            </a:r>
            <a:r>
              <a:rPr lang="en-US" dirty="0" smtClean="0"/>
              <a:t>.</a:t>
            </a:r>
          </a:p>
          <a:p>
            <a:r>
              <a:rPr lang="en-US" dirty="0"/>
              <a:t>The threshold for diagnostic purposes is set at the level where</a:t>
            </a:r>
            <a:r>
              <a:rPr lang="en-GB" dirty="0"/>
              <a:t> </a:t>
            </a:r>
            <a:r>
              <a:rPr lang="en-US" dirty="0"/>
              <a:t>autistic traits are significantly interfering in daily </a:t>
            </a:r>
            <a:r>
              <a:rPr lang="en-US" dirty="0" smtClean="0"/>
              <a:t>life, determined </a:t>
            </a:r>
            <a:r>
              <a:rPr lang="en-US" dirty="0"/>
              <a:t>by </a:t>
            </a:r>
            <a:r>
              <a:rPr lang="en-US" dirty="0" smtClean="0"/>
              <a:t>clinical </a:t>
            </a:r>
            <a:r>
              <a:rPr lang="en-US" dirty="0" err="1" smtClean="0"/>
              <a:t>judgement</a:t>
            </a:r>
            <a:r>
              <a:rPr lang="en-US" dirty="0"/>
              <a:t>. </a:t>
            </a:r>
            <a:endParaRPr lang="en-GB" dirty="0"/>
          </a:p>
          <a:p>
            <a:endParaRPr lang="en-US" dirty="0"/>
          </a:p>
          <a:p>
            <a:endParaRPr lang="en-US" dirty="0"/>
          </a:p>
        </p:txBody>
      </p:sp>
      <p:sp>
        <p:nvSpPr>
          <p:cNvPr id="7" name="Title 1"/>
          <p:cNvSpPr>
            <a:spLocks noGrp="1"/>
          </p:cNvSpPr>
          <p:nvPr>
            <p:ph type="title"/>
          </p:nvPr>
        </p:nvSpPr>
        <p:spPr>
          <a:xfrm>
            <a:off x="124510" y="227312"/>
            <a:ext cx="8913813" cy="914400"/>
          </a:xfrm>
        </p:spPr>
        <p:txBody>
          <a:bodyPr/>
          <a:lstStyle/>
          <a:p>
            <a:r>
              <a:rPr lang="en-US" dirty="0" smtClean="0"/>
              <a:t>What is Autism?</a:t>
            </a:r>
            <a:endParaRPr lang="en-US" dirty="0"/>
          </a:p>
        </p:txBody>
      </p:sp>
      <p:sp>
        <p:nvSpPr>
          <p:cNvPr id="8" name="TextBox 7"/>
          <p:cNvSpPr txBox="1"/>
          <p:nvPr/>
        </p:nvSpPr>
        <p:spPr>
          <a:xfrm>
            <a:off x="572765" y="1417447"/>
            <a:ext cx="5615583" cy="1200329"/>
          </a:xfrm>
          <a:prstGeom prst="rect">
            <a:avLst/>
          </a:prstGeom>
          <a:noFill/>
        </p:spPr>
        <p:txBody>
          <a:bodyPr wrap="square" rtlCol="0">
            <a:spAutoFit/>
          </a:bodyPr>
          <a:lstStyle/>
          <a:p>
            <a:r>
              <a:rPr lang="en-US" dirty="0"/>
              <a:t>Autism is a lifelong developmental </a:t>
            </a:r>
            <a:r>
              <a:rPr lang="en-US" dirty="0" smtClean="0"/>
              <a:t>condition </a:t>
            </a:r>
            <a:r>
              <a:rPr lang="en-US" dirty="0"/>
              <a:t>that affects how a person communicates with, and relates to, other people. It also affects how they make sense of the world around </a:t>
            </a:r>
            <a:r>
              <a:rPr lang="en-US" dirty="0" smtClean="0"/>
              <a:t>them</a:t>
            </a:r>
            <a:endParaRPr lang="en-US" dirty="0"/>
          </a:p>
        </p:txBody>
      </p:sp>
    </p:spTree>
    <p:extLst>
      <p:ext uri="{BB962C8B-B14F-4D97-AF65-F5344CB8AC3E}">
        <p14:creationId xmlns:p14="http://schemas.microsoft.com/office/powerpoint/2010/main" val="36129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5723"/>
            <a:ext cx="8913813" cy="914400"/>
          </a:xfrm>
        </p:spPr>
        <p:txBody>
          <a:bodyPr>
            <a:normAutofit fontScale="90000"/>
          </a:bodyPr>
          <a:lstStyle/>
          <a:p>
            <a:r>
              <a:rPr lang="en-US" dirty="0" smtClean="0"/>
              <a:t>Integrating Information in the Brain</a:t>
            </a:r>
            <a:endParaRPr lang="en-US" dirty="0"/>
          </a:p>
        </p:txBody>
      </p:sp>
      <p:sp>
        <p:nvSpPr>
          <p:cNvPr id="5" name="Rectangle 4"/>
          <p:cNvSpPr/>
          <p:nvPr/>
        </p:nvSpPr>
        <p:spPr>
          <a:xfrm>
            <a:off x="982132" y="1865416"/>
            <a:ext cx="7145867" cy="4555093"/>
          </a:xfrm>
          <a:prstGeom prst="rect">
            <a:avLst/>
          </a:prstGeom>
        </p:spPr>
        <p:txBody>
          <a:bodyPr wrap="square">
            <a:spAutoFit/>
          </a:bodyPr>
          <a:lstStyle/>
          <a:p>
            <a:r>
              <a:rPr lang="en-US" sz="1000" dirty="0"/>
              <a:t>The right hemisphere has long been implicated in global, </a:t>
            </a:r>
            <a:r>
              <a:rPr lang="en-US" sz="1000" dirty="0" err="1"/>
              <a:t>integra</a:t>
            </a:r>
            <a:r>
              <a:rPr lang="en-US" sz="1000" dirty="0"/>
              <a:t>- </a:t>
            </a:r>
            <a:r>
              <a:rPr lang="en-US" sz="1000" dirty="0" err="1"/>
              <a:t>tive</a:t>
            </a:r>
            <a:r>
              <a:rPr lang="en-US" sz="1000" dirty="0"/>
              <a:t> and context-sensitive processing. Individuals with acquired right-hemisphere damage show deficits on </a:t>
            </a:r>
            <a:r>
              <a:rPr lang="en-US" sz="1000" dirty="0" err="1"/>
              <a:t>visuospatial</a:t>
            </a:r>
            <a:r>
              <a:rPr lang="en-US" sz="1000" dirty="0"/>
              <a:t>–</a:t>
            </a:r>
            <a:r>
              <a:rPr lang="en-US" sz="1000" dirty="0" err="1"/>
              <a:t>construc</a:t>
            </a:r>
            <a:r>
              <a:rPr lang="en-US" sz="1000" dirty="0"/>
              <a:t>- </a:t>
            </a:r>
            <a:r>
              <a:rPr lang="en-US" sz="1000" dirty="0" err="1"/>
              <a:t>tional</a:t>
            </a:r>
            <a:r>
              <a:rPr lang="en-US" sz="1000" dirty="0"/>
              <a:t> tasks, maintaining details but missing global configuration (Ref. a). Discourse also becomes piecemeal in such patients, with difficulties in integrating verbal information and extracting gist (Ref. b). Functional imaging work, too, suggests a role for right- hemisphere regions in </a:t>
            </a:r>
            <a:r>
              <a:rPr lang="en-US" sz="1000" dirty="0" err="1"/>
              <a:t>configural</a:t>
            </a:r>
            <a:r>
              <a:rPr lang="en-US" sz="1000" dirty="0"/>
              <a:t> processing. Fink et al., using fMRI, found right lingual </a:t>
            </a:r>
            <a:r>
              <a:rPr lang="en-US" sz="1000" dirty="0" err="1"/>
              <a:t>gyrus</a:t>
            </a:r>
            <a:r>
              <a:rPr lang="en-US" sz="1000" dirty="0"/>
              <a:t> activation during attention to global aspects of a hierarchical figure (e.g. an H made up of </a:t>
            </a:r>
            <a:r>
              <a:rPr lang="en-US" sz="1000" dirty="0" err="1"/>
              <a:t>Ss</a:t>
            </a:r>
            <a:r>
              <a:rPr lang="en-US" sz="1000" dirty="0"/>
              <a:t>), and left inferior occipital activation during local focus (Ref. c). Electrophysiological (ERP) studies, too, suggest increased right- hemisphere activity during global (versus local) tasks (Ref. d).</a:t>
            </a:r>
            <a:endParaRPr lang="en-GB" sz="1000" dirty="0"/>
          </a:p>
          <a:p>
            <a:r>
              <a:rPr lang="en-US" sz="1000" dirty="0"/>
              <a:t>Because people with autism show piecemeal processing, as well as repetitive stereotyped </a:t>
            </a:r>
            <a:r>
              <a:rPr lang="en-US" sz="1000" dirty="0" err="1"/>
              <a:t>behaviour</a:t>
            </a:r>
            <a:r>
              <a:rPr lang="en-US" sz="1000" dirty="0"/>
              <a:t> (normally suppressed by activity in regions in the right hemisphere; Ref. e), it is tempting to look for the origins of autism in right-hemisphere anomalies. To date, however, there is relatively little conclusive evidence of localized and specific structural damage. At least one brain imaging study to date has found right-hemisphere </a:t>
            </a:r>
            <a:r>
              <a:rPr lang="en-US" sz="1000" dirty="0" err="1"/>
              <a:t>abnor</a:t>
            </a:r>
            <a:r>
              <a:rPr lang="en-US" sz="1000" dirty="0"/>
              <a:t>- </a:t>
            </a:r>
            <a:r>
              <a:rPr lang="en-US" sz="1000" dirty="0" err="1"/>
              <a:t>malities</a:t>
            </a:r>
            <a:r>
              <a:rPr lang="en-US" sz="1000" dirty="0"/>
              <a:t> in (three) individuals with a high-functioning form of autism, Asperger syndrome (Ref. f). However, evidence of</a:t>
            </a:r>
            <a:endParaRPr lang="en-GB" sz="1000" dirty="0"/>
          </a:p>
          <a:p>
            <a:r>
              <a:rPr lang="en-US" sz="1000" dirty="0"/>
              <a:t>damage in limbic, frontal and cerebellar regions has also been reported – and it is by no means clear which anomalies are specific and universal to autism (Ref. g).</a:t>
            </a:r>
            <a:endParaRPr lang="en-GB" sz="1000" dirty="0"/>
          </a:p>
          <a:p>
            <a:r>
              <a:rPr lang="en-US" sz="1000" dirty="0"/>
              <a:t>References </a:t>
            </a:r>
            <a:r>
              <a:rPr lang="en-US" sz="1000" dirty="0" err="1"/>
              <a:t>aRobertson</a:t>
            </a:r>
            <a:r>
              <a:rPr lang="en-US" sz="1000" dirty="0"/>
              <a:t>, L.C. and Lamb, M.R. (1991) Neuropsychological</a:t>
            </a:r>
            <a:endParaRPr lang="en-GB" sz="1000" dirty="0"/>
          </a:p>
          <a:p>
            <a:r>
              <a:rPr lang="en-US" sz="1000" dirty="0"/>
              <a:t>contribution to theories of part/whole organization </a:t>
            </a:r>
            <a:r>
              <a:rPr lang="en-US" sz="1000" dirty="0" err="1"/>
              <a:t>Cognit</a:t>
            </a:r>
            <a:r>
              <a:rPr lang="en-US" sz="1000" dirty="0"/>
              <a:t>.</a:t>
            </a:r>
            <a:endParaRPr lang="en-GB" sz="1000" dirty="0"/>
          </a:p>
          <a:p>
            <a:r>
              <a:rPr lang="en-US" sz="1000" dirty="0"/>
              <a:t>Psychol. 23, 299–330 b </a:t>
            </a:r>
            <a:r>
              <a:rPr lang="en-US" sz="1000" dirty="0" err="1"/>
              <a:t>Benowitz</a:t>
            </a:r>
            <a:r>
              <a:rPr lang="en-US" sz="1000" dirty="0"/>
              <a:t>, L.I., </a:t>
            </a:r>
            <a:r>
              <a:rPr lang="en-US" sz="1000" dirty="0" err="1"/>
              <a:t>Moya</a:t>
            </a:r>
            <a:r>
              <a:rPr lang="en-US" sz="1000" dirty="0"/>
              <a:t>, K.L. and Levine, D.N. (1990) Impaired verbal</a:t>
            </a:r>
            <a:endParaRPr lang="en-GB" sz="1000" dirty="0"/>
          </a:p>
          <a:p>
            <a:r>
              <a:rPr lang="en-US" sz="1000" dirty="0"/>
              <a:t>reasoning and constructional apraxia in subjects with right</a:t>
            </a:r>
            <a:endParaRPr lang="en-GB" sz="1000" dirty="0"/>
          </a:p>
          <a:p>
            <a:r>
              <a:rPr lang="en-US" sz="1000" dirty="0"/>
              <a:t>hemisphere damage </a:t>
            </a:r>
            <a:r>
              <a:rPr lang="en-US" sz="1000" dirty="0" err="1"/>
              <a:t>Neuropsychologia</a:t>
            </a:r>
            <a:r>
              <a:rPr lang="en-US" sz="1000" dirty="0"/>
              <a:t> 23, 231–241 c Fink, G.R. et al. (1997) Neural mechanisms involved in the processing of global and local aspects of hierarchically organized</a:t>
            </a:r>
            <a:endParaRPr lang="en-GB" sz="1000" dirty="0"/>
          </a:p>
          <a:p>
            <a:r>
              <a:rPr lang="en-US" sz="1000" dirty="0"/>
              <a:t>visual stimuli Brain 120, 1779–1791 d </a:t>
            </a:r>
            <a:r>
              <a:rPr lang="en-US" sz="1000" dirty="0" err="1"/>
              <a:t>Heinze</a:t>
            </a:r>
            <a:r>
              <a:rPr lang="en-US" sz="1000" dirty="0"/>
              <a:t>, H.J. et al. (1998) Neural mechanisms of global and local</a:t>
            </a:r>
            <a:endParaRPr lang="en-GB" sz="1000" dirty="0"/>
          </a:p>
          <a:p>
            <a:r>
              <a:rPr lang="en-US" sz="1000" dirty="0"/>
              <a:t>processing: a combined PET and ERP study J. </a:t>
            </a:r>
            <a:r>
              <a:rPr lang="en-US" sz="1000" dirty="0" err="1"/>
              <a:t>Cogn</a:t>
            </a:r>
            <a:r>
              <a:rPr lang="en-US" sz="1000" dirty="0"/>
              <a:t>. </a:t>
            </a:r>
            <a:r>
              <a:rPr lang="en-US" sz="1000" dirty="0" err="1"/>
              <a:t>Neurosci</a:t>
            </a:r>
            <a:r>
              <a:rPr lang="en-US" sz="1000" dirty="0"/>
              <a:t>. 10,</a:t>
            </a:r>
            <a:endParaRPr lang="en-GB" sz="1000" dirty="0"/>
          </a:p>
          <a:p>
            <a:r>
              <a:rPr lang="en-US" sz="1000" dirty="0"/>
              <a:t>485–498 e </a:t>
            </a:r>
            <a:r>
              <a:rPr lang="en-US" sz="1000" dirty="0" err="1"/>
              <a:t>Brugger</a:t>
            </a:r>
            <a:r>
              <a:rPr lang="en-US" sz="1000" dirty="0"/>
              <a:t>, P., </a:t>
            </a:r>
            <a:r>
              <a:rPr lang="en-US" sz="1000" dirty="0" err="1"/>
              <a:t>Monsch</a:t>
            </a:r>
            <a:r>
              <a:rPr lang="en-US" sz="1000" dirty="0"/>
              <a:t>, A.U. and Johnson, S.A. (1996) Repetitive</a:t>
            </a:r>
            <a:endParaRPr lang="en-GB" sz="1000" dirty="0"/>
          </a:p>
          <a:p>
            <a:r>
              <a:rPr lang="en-US" sz="1000" dirty="0"/>
              <a:t>behavior and repetition avoidance: the role of the right</a:t>
            </a:r>
            <a:endParaRPr lang="en-GB" sz="1000" dirty="0"/>
          </a:p>
          <a:p>
            <a:r>
              <a:rPr lang="en-US" sz="1000" dirty="0"/>
              <a:t>hemisphere J. Psychiatry </a:t>
            </a:r>
            <a:r>
              <a:rPr lang="en-US" sz="1000" dirty="0" err="1"/>
              <a:t>Neurosci</a:t>
            </a:r>
            <a:r>
              <a:rPr lang="en-US" sz="1000" dirty="0"/>
              <a:t>. 21, 53–56 f </a:t>
            </a:r>
            <a:r>
              <a:rPr lang="en-US" sz="1000" dirty="0" err="1"/>
              <a:t>McKelvey</a:t>
            </a:r>
            <a:r>
              <a:rPr lang="en-US" sz="1000" dirty="0"/>
              <a:t>, J.R. et al. (1995) Right-hemisphere dysfunction in</a:t>
            </a:r>
            <a:endParaRPr lang="en-GB" sz="1000" dirty="0"/>
          </a:p>
          <a:p>
            <a:r>
              <a:rPr lang="en-US" sz="1000" dirty="0"/>
              <a:t>Asperger’s syndrome J. Child Neurol. 10, 310–314 g </a:t>
            </a:r>
            <a:r>
              <a:rPr lang="en-US" sz="1000" dirty="0" err="1"/>
              <a:t>Frith</a:t>
            </a:r>
            <a:r>
              <a:rPr lang="en-US" sz="1000" dirty="0"/>
              <a:t>, U. (1997) The neurocognitive basis of autism Trends </a:t>
            </a:r>
            <a:r>
              <a:rPr lang="en-US" sz="1000" dirty="0" err="1"/>
              <a:t>Cognit</a:t>
            </a:r>
            <a:r>
              <a:rPr lang="en-US" sz="1000" dirty="0"/>
              <a:t>.</a:t>
            </a:r>
            <a:endParaRPr lang="en-GB" sz="1000" dirty="0"/>
          </a:p>
          <a:p>
            <a:r>
              <a:rPr lang="en-US" sz="1000" dirty="0"/>
              <a:t>Sci. 1, 73–77</a:t>
            </a:r>
            <a:endParaRPr lang="en-GB" sz="1000" dirty="0"/>
          </a:p>
        </p:txBody>
      </p:sp>
    </p:spTree>
    <p:extLst>
      <p:ext uri="{BB962C8B-B14F-4D97-AF65-F5344CB8AC3E}">
        <p14:creationId xmlns:p14="http://schemas.microsoft.com/office/powerpoint/2010/main" val="2067281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3" name="Content Placeholder 2"/>
          <p:cNvSpPr>
            <a:spLocks noGrp="1"/>
          </p:cNvSpPr>
          <p:nvPr>
            <p:ph idx="1"/>
          </p:nvPr>
        </p:nvSpPr>
        <p:spPr/>
        <p:txBody>
          <a:bodyPr>
            <a:normAutofit/>
          </a:bodyPr>
          <a:lstStyle/>
          <a:p>
            <a:r>
              <a:rPr lang="en-US" dirty="0" smtClean="0"/>
              <a:t>Theories about autism old bad stuff refrigerator mothers</a:t>
            </a:r>
          </a:p>
          <a:p>
            <a:r>
              <a:rPr lang="en-US" dirty="0" smtClean="0"/>
              <a:t>MMR</a:t>
            </a:r>
            <a:r>
              <a:rPr lang="en-US" dirty="0" smtClean="0"/>
              <a:t>, </a:t>
            </a:r>
            <a:r>
              <a:rPr lang="en-US" dirty="0" err="1" smtClean="0"/>
              <a:t>Thimerosal</a:t>
            </a:r>
            <a:endParaRPr lang="en-US" dirty="0" smtClean="0"/>
          </a:p>
          <a:p>
            <a:r>
              <a:rPr lang="en-US" dirty="0" smtClean="0"/>
              <a:t>Extreme male brain</a:t>
            </a:r>
          </a:p>
          <a:p>
            <a:r>
              <a:rPr lang="en-US" dirty="0" smtClean="0"/>
              <a:t>Associative mating</a:t>
            </a:r>
          </a:p>
          <a:p>
            <a:r>
              <a:rPr lang="en-US" dirty="0" smtClean="0"/>
              <a:t>Testosterone</a:t>
            </a:r>
          </a:p>
          <a:p>
            <a:r>
              <a:rPr lang="en-US" dirty="0" smtClean="0"/>
              <a:t>Mirror neurons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9586092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 triad of impairments.ashx.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24" y="1322968"/>
            <a:ext cx="4479147" cy="5027843"/>
          </a:xfrm>
          <a:prstGeom prst="rect">
            <a:avLst/>
          </a:prstGeom>
        </p:spPr>
      </p:pic>
      <p:sp>
        <p:nvSpPr>
          <p:cNvPr id="10" name="TextBox 9"/>
          <p:cNvSpPr txBox="1"/>
          <p:nvPr/>
        </p:nvSpPr>
        <p:spPr>
          <a:xfrm>
            <a:off x="6014028" y="2440610"/>
            <a:ext cx="2938531" cy="1754327"/>
          </a:xfrm>
          <a:prstGeom prst="rect">
            <a:avLst/>
          </a:prstGeom>
          <a:noFill/>
        </p:spPr>
        <p:txBody>
          <a:bodyPr wrap="square" rtlCol="0">
            <a:spAutoFit/>
          </a:bodyPr>
          <a:lstStyle/>
          <a:p>
            <a:r>
              <a:rPr lang="en-US" dirty="0"/>
              <a:t>People with autism may also experience </a:t>
            </a:r>
            <a:r>
              <a:rPr lang="en-US" dirty="0" smtClean="0"/>
              <a:t>over or under-sensitivity to </a:t>
            </a:r>
            <a:r>
              <a:rPr lang="en-US" dirty="0"/>
              <a:t>sounds, touch, tastes, smells, light </a:t>
            </a:r>
            <a:r>
              <a:rPr lang="en-US" dirty="0" smtClean="0"/>
              <a:t>or </a:t>
            </a:r>
            <a:r>
              <a:rPr lang="en-US" dirty="0" err="1"/>
              <a:t>colours</a:t>
            </a:r>
            <a:r>
              <a:rPr lang="en-US" dirty="0"/>
              <a:t>.</a:t>
            </a:r>
            <a:endParaRPr lang="en-GB" dirty="0"/>
          </a:p>
          <a:p>
            <a:endParaRPr lang="en-US" dirty="0"/>
          </a:p>
        </p:txBody>
      </p:sp>
      <p:sp>
        <p:nvSpPr>
          <p:cNvPr id="11" name="Title 1"/>
          <p:cNvSpPr>
            <a:spLocks noGrp="1"/>
          </p:cNvSpPr>
          <p:nvPr>
            <p:ph type="title"/>
          </p:nvPr>
        </p:nvSpPr>
        <p:spPr>
          <a:xfrm>
            <a:off x="124510" y="214860"/>
            <a:ext cx="8913813" cy="914400"/>
          </a:xfrm>
        </p:spPr>
        <p:txBody>
          <a:bodyPr>
            <a:normAutofit fontScale="90000"/>
          </a:bodyPr>
          <a:lstStyle/>
          <a:p>
            <a:pPr algn="ctr"/>
            <a:r>
              <a:rPr lang="en-US" dirty="0" smtClean="0"/>
              <a:t>What sort of challenges are experienced?</a:t>
            </a:r>
            <a:endParaRPr lang="en-US" dirty="0"/>
          </a:p>
        </p:txBody>
      </p:sp>
    </p:spTree>
    <p:extLst>
      <p:ext uri="{BB962C8B-B14F-4D97-AF65-F5344CB8AC3E}">
        <p14:creationId xmlns:p14="http://schemas.microsoft.com/office/powerpoint/2010/main" val="140252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5144"/>
            <a:ext cx="8913813" cy="914400"/>
          </a:xfrm>
        </p:spPr>
        <p:txBody>
          <a:bodyPr>
            <a:normAutofit fontScale="90000"/>
          </a:bodyPr>
          <a:lstStyle/>
          <a:p>
            <a:r>
              <a:rPr lang="en-US" dirty="0" smtClean="0"/>
              <a:t>What is the Difference between Autism and Asperger’s Syndrome?</a:t>
            </a:r>
            <a:endParaRPr lang="en-US" dirty="0"/>
          </a:p>
        </p:txBody>
      </p:sp>
      <p:sp>
        <p:nvSpPr>
          <p:cNvPr id="3" name="Content Placeholder 2"/>
          <p:cNvSpPr>
            <a:spLocks noGrp="1"/>
          </p:cNvSpPr>
          <p:nvPr>
            <p:ph idx="1"/>
          </p:nvPr>
        </p:nvSpPr>
        <p:spPr>
          <a:xfrm>
            <a:off x="954008" y="1659802"/>
            <a:ext cx="7610476" cy="3670767"/>
          </a:xfrm>
        </p:spPr>
        <p:txBody>
          <a:bodyPr>
            <a:normAutofit fontScale="85000" lnSpcReduction="10000"/>
          </a:bodyPr>
          <a:lstStyle/>
          <a:p>
            <a:pPr marL="0" indent="0">
              <a:buNone/>
            </a:pPr>
            <a:endParaRPr lang="en-GB" dirty="0">
              <a:solidFill>
                <a:schemeClr val="accent1">
                  <a:lumMod val="75000"/>
                </a:schemeClr>
              </a:solidFill>
            </a:endParaRPr>
          </a:p>
          <a:p>
            <a:r>
              <a:rPr lang="en-US" dirty="0" smtClean="0"/>
              <a:t>Classic </a:t>
            </a:r>
            <a:r>
              <a:rPr lang="en-US" dirty="0">
                <a:solidFill>
                  <a:srgbClr val="7A9610"/>
                </a:solidFill>
              </a:rPr>
              <a:t>autism </a:t>
            </a:r>
            <a:r>
              <a:rPr lang="en-US" dirty="0" smtClean="0"/>
              <a:t>typically </a:t>
            </a:r>
            <a:r>
              <a:rPr lang="en-US" dirty="0"/>
              <a:t>involves associated learning difficulties (below average IQ) and language delay. </a:t>
            </a:r>
            <a:endParaRPr lang="en-US" dirty="0" smtClean="0"/>
          </a:p>
          <a:p>
            <a:r>
              <a:rPr lang="en-US" dirty="0" smtClean="0">
                <a:hlinkClick r:id="rId3"/>
              </a:rPr>
              <a:t>Asperger </a:t>
            </a:r>
            <a:r>
              <a:rPr lang="en-US" dirty="0">
                <a:hlinkClick r:id="rId3"/>
              </a:rPr>
              <a:t>syndrome</a:t>
            </a:r>
            <a:r>
              <a:rPr lang="en-US" dirty="0"/>
              <a:t> is a form of autism. People with Asperger syndrome are often of average or above average intelligence. They have fewer problems with speech but may still have difficulties with understanding and processing language</a:t>
            </a:r>
            <a:r>
              <a:rPr lang="en-US" dirty="0" smtClean="0"/>
              <a:t>.</a:t>
            </a:r>
            <a:r>
              <a:rPr lang="en-US" dirty="0"/>
              <a:t> They do not usually have the accompanying </a:t>
            </a:r>
            <a:r>
              <a:rPr lang="en-US" dirty="0">
                <a:hlinkClick r:id="rId4"/>
              </a:rPr>
              <a:t>learning disabilities</a:t>
            </a:r>
            <a:r>
              <a:rPr lang="en-US" dirty="0"/>
              <a:t> associated with autism, but they may have specific learning difficulties. These may include </a:t>
            </a:r>
            <a:r>
              <a:rPr lang="en-US" dirty="0">
                <a:hlinkClick r:id="rId5"/>
              </a:rPr>
              <a:t>dyslexia</a:t>
            </a:r>
            <a:r>
              <a:rPr lang="en-US" dirty="0"/>
              <a:t> and </a:t>
            </a:r>
            <a:r>
              <a:rPr lang="en-US" dirty="0">
                <a:hlinkClick r:id="rId6"/>
              </a:rPr>
              <a:t>dyspraxia</a:t>
            </a:r>
            <a:r>
              <a:rPr lang="en-US" dirty="0"/>
              <a:t> or other conditions such as </a:t>
            </a:r>
            <a:r>
              <a:rPr lang="en-US" dirty="0">
                <a:hlinkClick r:id="rId7"/>
              </a:rPr>
              <a:t>attention deficit hyperactivity disorder</a:t>
            </a:r>
            <a:r>
              <a:rPr lang="en-US" dirty="0"/>
              <a:t> (ADHD) and </a:t>
            </a:r>
            <a:r>
              <a:rPr lang="en-US" dirty="0">
                <a:hlinkClick r:id="rId8"/>
              </a:rPr>
              <a:t>epilepsy</a:t>
            </a:r>
            <a:r>
              <a:rPr lang="en-US" dirty="0"/>
              <a:t>.</a:t>
            </a:r>
            <a:endParaRPr lang="en-GB" dirty="0"/>
          </a:p>
          <a:p>
            <a:r>
              <a:rPr lang="en-US" dirty="0" smtClean="0"/>
              <a:t>Many people with ASCs also have significant cognitive strengths.</a:t>
            </a:r>
            <a:r>
              <a:rPr lang="en-GB" dirty="0" smtClean="0"/>
              <a:t> </a:t>
            </a:r>
            <a:endParaRPr lang="en-GB" dirty="0" smtClean="0"/>
          </a:p>
        </p:txBody>
      </p:sp>
    </p:spTree>
    <p:extLst>
      <p:ext uri="{BB962C8B-B14F-4D97-AF65-F5344CB8AC3E}">
        <p14:creationId xmlns:p14="http://schemas.microsoft.com/office/powerpoint/2010/main" val="303123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9" y="289572"/>
            <a:ext cx="8913813" cy="914400"/>
          </a:xfrm>
        </p:spPr>
        <p:txBody>
          <a:bodyPr>
            <a:normAutofit fontScale="90000"/>
          </a:bodyPr>
          <a:lstStyle/>
          <a:p>
            <a:r>
              <a:rPr lang="en-US" dirty="0" smtClean="0"/>
              <a:t>Symptoms and Associated Conditions</a:t>
            </a:r>
            <a:endParaRPr lang="en-US" dirty="0"/>
          </a:p>
        </p:txBody>
      </p:sp>
      <p:sp>
        <p:nvSpPr>
          <p:cNvPr id="4" name="TextBox 3"/>
          <p:cNvSpPr txBox="1"/>
          <p:nvPr/>
        </p:nvSpPr>
        <p:spPr>
          <a:xfrm>
            <a:off x="267544" y="2234335"/>
            <a:ext cx="8876456" cy="646331"/>
          </a:xfrm>
          <a:prstGeom prst="rect">
            <a:avLst/>
          </a:prstGeom>
          <a:noFill/>
        </p:spPr>
        <p:txBody>
          <a:bodyPr wrap="square" rtlCol="0">
            <a:spAutoFit/>
          </a:bodyPr>
          <a:lstStyle/>
          <a:p>
            <a:r>
              <a:rPr lang="en-US" dirty="0"/>
              <a:t>S</a:t>
            </a:r>
            <a:r>
              <a:rPr lang="en-US" dirty="0" smtClean="0"/>
              <a:t>ymptoms generally start to be apparent by the age of two, although a diagnosis is rarely given below the age of five.</a:t>
            </a:r>
            <a:endParaRPr lang="en-US" dirty="0"/>
          </a:p>
        </p:txBody>
      </p:sp>
      <p:sp>
        <p:nvSpPr>
          <p:cNvPr id="7" name="TextBox 6"/>
          <p:cNvSpPr txBox="1"/>
          <p:nvPr/>
        </p:nvSpPr>
        <p:spPr>
          <a:xfrm>
            <a:off x="270940" y="3591866"/>
            <a:ext cx="7196912" cy="369332"/>
          </a:xfrm>
          <a:prstGeom prst="rect">
            <a:avLst/>
          </a:prstGeom>
          <a:noFill/>
        </p:spPr>
        <p:txBody>
          <a:bodyPr wrap="square" rtlCol="0">
            <a:spAutoFit/>
          </a:bodyPr>
          <a:lstStyle/>
          <a:p>
            <a:r>
              <a:rPr lang="en-US" dirty="0" smtClean="0"/>
              <a:t>Regression common, but not inherited</a:t>
            </a:r>
            <a:endParaRPr lang="en-US" dirty="0"/>
          </a:p>
        </p:txBody>
      </p:sp>
      <p:sp>
        <p:nvSpPr>
          <p:cNvPr id="9" name="TextBox 8"/>
          <p:cNvSpPr txBox="1"/>
          <p:nvPr/>
        </p:nvSpPr>
        <p:spPr>
          <a:xfrm>
            <a:off x="270940" y="4571320"/>
            <a:ext cx="5130800" cy="646331"/>
          </a:xfrm>
          <a:prstGeom prst="rect">
            <a:avLst/>
          </a:prstGeom>
          <a:noFill/>
        </p:spPr>
        <p:txBody>
          <a:bodyPr wrap="square" rtlCol="0">
            <a:spAutoFit/>
          </a:bodyPr>
          <a:lstStyle/>
          <a:p>
            <a:r>
              <a:rPr lang="en-US" dirty="0"/>
              <a:t>80% ASC some learning impairment, 50% with IQ below 50 </a:t>
            </a:r>
            <a:r>
              <a:rPr lang="en-US" sz="1000" i="1" dirty="0" err="1"/>
              <a:t>Fombonne</a:t>
            </a:r>
            <a:r>
              <a:rPr lang="en-US" sz="1000" i="1" dirty="0"/>
              <a:t> 1999</a:t>
            </a:r>
          </a:p>
        </p:txBody>
      </p:sp>
    </p:spTree>
    <p:extLst>
      <p:ext uri="{BB962C8B-B14F-4D97-AF65-F5344CB8AC3E}">
        <p14:creationId xmlns:p14="http://schemas.microsoft.com/office/powerpoint/2010/main" val="25472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1" y="344938"/>
            <a:ext cx="8913813" cy="914400"/>
          </a:xfrm>
        </p:spPr>
        <p:txBody>
          <a:bodyPr>
            <a:normAutofit fontScale="90000"/>
          </a:bodyPr>
          <a:lstStyle/>
          <a:p>
            <a:r>
              <a:rPr lang="en-US" dirty="0" smtClean="0"/>
              <a:t>About 1/3 of people with ASC have extraordinary talents.</a:t>
            </a:r>
            <a:endParaRPr lang="en-US" dirty="0"/>
          </a:p>
        </p:txBody>
      </p:sp>
      <p:pic>
        <p:nvPicPr>
          <p:cNvPr id="5" name="Picture 4" descr="Steven Wiltshi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147" y="1310137"/>
            <a:ext cx="6731985" cy="4520750"/>
          </a:xfrm>
          <a:prstGeom prst="rect">
            <a:avLst/>
          </a:prstGeom>
        </p:spPr>
      </p:pic>
      <p:sp>
        <p:nvSpPr>
          <p:cNvPr id="6" name="TextBox 5"/>
          <p:cNvSpPr txBox="1"/>
          <p:nvPr/>
        </p:nvSpPr>
        <p:spPr>
          <a:xfrm>
            <a:off x="1108147" y="6096000"/>
            <a:ext cx="6731985" cy="369332"/>
          </a:xfrm>
          <a:prstGeom prst="rect">
            <a:avLst/>
          </a:prstGeom>
          <a:noFill/>
        </p:spPr>
        <p:txBody>
          <a:bodyPr wrap="square" rtlCol="0">
            <a:spAutoFit/>
          </a:bodyPr>
          <a:lstStyle/>
          <a:p>
            <a:r>
              <a:rPr lang="en-US" dirty="0" smtClean="0"/>
              <a:t>Steven Wiltshire, drawing the </a:t>
            </a:r>
            <a:r>
              <a:rPr lang="en-US" dirty="0"/>
              <a:t>L</a:t>
            </a:r>
            <a:r>
              <a:rPr lang="en-US" dirty="0" smtClean="0"/>
              <a:t>ondon skyline from memory.</a:t>
            </a:r>
            <a:endParaRPr lang="en-US" dirty="0"/>
          </a:p>
        </p:txBody>
      </p:sp>
    </p:spTree>
    <p:extLst>
      <p:ext uri="{BB962C8B-B14F-4D97-AF65-F5344CB8AC3E}">
        <p14:creationId xmlns:p14="http://schemas.microsoft.com/office/powerpoint/2010/main" val="281181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536"/>
            <a:ext cx="8913813" cy="914400"/>
          </a:xfrm>
        </p:spPr>
        <p:txBody>
          <a:bodyPr/>
          <a:lstStyle/>
          <a:p>
            <a:r>
              <a:rPr lang="en-US" dirty="0" smtClean="0"/>
              <a:t>Other Associated Effects</a:t>
            </a:r>
            <a:endParaRPr lang="en-US" dirty="0"/>
          </a:p>
        </p:txBody>
      </p:sp>
      <p:sp>
        <p:nvSpPr>
          <p:cNvPr id="4" name="TextBox 3"/>
          <p:cNvSpPr txBox="1"/>
          <p:nvPr/>
        </p:nvSpPr>
        <p:spPr>
          <a:xfrm>
            <a:off x="261481" y="1625646"/>
            <a:ext cx="7815719" cy="923330"/>
          </a:xfrm>
          <a:prstGeom prst="rect">
            <a:avLst/>
          </a:prstGeom>
          <a:noFill/>
        </p:spPr>
        <p:txBody>
          <a:bodyPr wrap="square" rtlCol="0">
            <a:spAutoFit/>
          </a:bodyPr>
          <a:lstStyle/>
          <a:p>
            <a:r>
              <a:rPr lang="en-US" dirty="0"/>
              <a:t>¼ </a:t>
            </a:r>
            <a:r>
              <a:rPr lang="en-US" dirty="0" smtClean="0"/>
              <a:t>people with ASC </a:t>
            </a:r>
            <a:r>
              <a:rPr lang="en-US" dirty="0"/>
              <a:t>develop epilepsy, usually in </a:t>
            </a:r>
            <a:r>
              <a:rPr lang="en-US" dirty="0" smtClean="0"/>
              <a:t>adolescence. However</a:t>
            </a:r>
            <a:r>
              <a:rPr lang="en-US" dirty="0"/>
              <a:t>, epilepsy is not related to the severity of autism, nor associated with family history.</a:t>
            </a:r>
            <a:endParaRPr lang="en-GB" dirty="0"/>
          </a:p>
        </p:txBody>
      </p:sp>
      <p:sp>
        <p:nvSpPr>
          <p:cNvPr id="5" name="TextBox 4"/>
          <p:cNvSpPr txBox="1"/>
          <p:nvPr/>
        </p:nvSpPr>
        <p:spPr>
          <a:xfrm>
            <a:off x="261481" y="2859841"/>
            <a:ext cx="6807200" cy="923330"/>
          </a:xfrm>
          <a:prstGeom prst="rect">
            <a:avLst/>
          </a:prstGeom>
          <a:noFill/>
        </p:spPr>
        <p:txBody>
          <a:bodyPr wrap="square" rtlCol="0">
            <a:spAutoFit/>
          </a:bodyPr>
          <a:lstStyle/>
          <a:p>
            <a:r>
              <a:rPr lang="en-US" dirty="0"/>
              <a:t>Brain size is increased in a substantial minority </a:t>
            </a:r>
            <a:r>
              <a:rPr lang="en-US" dirty="0" smtClean="0"/>
              <a:t>of people with ASC. Is this because there are more </a:t>
            </a:r>
            <a:r>
              <a:rPr lang="en-US" dirty="0"/>
              <a:t>neurons or less pruning?</a:t>
            </a:r>
          </a:p>
        </p:txBody>
      </p:sp>
      <p:sp>
        <p:nvSpPr>
          <p:cNvPr id="6" name="Rectangle 5"/>
          <p:cNvSpPr/>
          <p:nvPr/>
        </p:nvSpPr>
        <p:spPr>
          <a:xfrm>
            <a:off x="395952" y="4061737"/>
            <a:ext cx="6546715" cy="1384995"/>
          </a:xfrm>
          <a:prstGeom prst="rect">
            <a:avLst/>
          </a:prstGeom>
        </p:spPr>
        <p:txBody>
          <a:bodyPr wrap="square">
            <a:spAutoFit/>
          </a:bodyPr>
          <a:lstStyle/>
          <a:p>
            <a:r>
              <a:rPr lang="en-US" dirty="0" smtClean="0"/>
              <a:t>Insomnia </a:t>
            </a:r>
            <a:r>
              <a:rPr lang="en-US" dirty="0" smtClean="0"/>
              <a:t>&amp; sleep disorders (60%)</a:t>
            </a:r>
          </a:p>
          <a:p>
            <a:r>
              <a:rPr lang="en-US" dirty="0" smtClean="0"/>
              <a:t>Clumsiness</a:t>
            </a:r>
          </a:p>
          <a:p>
            <a:endParaRPr lang="en-US" dirty="0"/>
          </a:p>
          <a:p>
            <a:r>
              <a:rPr lang="en-US" sz="1000" i="1" u="sng" dirty="0"/>
              <a:t>J Autism </a:t>
            </a:r>
            <a:r>
              <a:rPr lang="en-US" sz="1000" i="1" u="sng" dirty="0" err="1"/>
              <a:t>Dev</a:t>
            </a:r>
            <a:r>
              <a:rPr lang="en-US" sz="1000" i="1" u="sng" dirty="0"/>
              <a:t> </a:t>
            </a:r>
            <a:r>
              <a:rPr lang="en-US" sz="1000" i="1" u="sng" dirty="0" err="1"/>
              <a:t>Disord</a:t>
            </a:r>
            <a:r>
              <a:rPr lang="en-US" sz="1000" i="1" u="sng" dirty="0"/>
              <a:t>. 2011 Apr;41(4):395-404.</a:t>
            </a:r>
          </a:p>
          <a:p>
            <a:r>
              <a:rPr lang="en-US" sz="1000" b="1" i="1" u="sng" dirty="0"/>
              <a:t>Progress in understanding autism: 2007-2010.</a:t>
            </a:r>
          </a:p>
          <a:p>
            <a:r>
              <a:rPr lang="en-US" sz="1000" i="1" u="sng" dirty="0">
                <a:hlinkClick r:id="rId3"/>
              </a:rPr>
              <a:t>Rutter ML.</a:t>
            </a:r>
            <a:endParaRPr lang="en-GB" sz="1000" i="1" dirty="0"/>
          </a:p>
        </p:txBody>
      </p:sp>
    </p:spTree>
    <p:extLst>
      <p:ext uri="{BB962C8B-B14F-4D97-AF65-F5344CB8AC3E}">
        <p14:creationId xmlns:p14="http://schemas.microsoft.com/office/powerpoint/2010/main" val="3326470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08" y="356495"/>
            <a:ext cx="8913813" cy="914400"/>
          </a:xfrm>
        </p:spPr>
        <p:txBody>
          <a:bodyPr>
            <a:normAutofit fontScale="90000"/>
          </a:bodyPr>
          <a:lstStyle/>
          <a:p>
            <a:r>
              <a:rPr lang="en-US" dirty="0" smtClean="0"/>
              <a:t>It is now estimated to affect approximately 1% of people.</a:t>
            </a:r>
            <a:endParaRPr lang="en-US" dirty="0"/>
          </a:p>
        </p:txBody>
      </p:sp>
      <p:sp>
        <p:nvSpPr>
          <p:cNvPr id="3" name="TextBox 2"/>
          <p:cNvSpPr txBox="1"/>
          <p:nvPr/>
        </p:nvSpPr>
        <p:spPr>
          <a:xfrm>
            <a:off x="3047256" y="4931037"/>
            <a:ext cx="1805454" cy="369332"/>
          </a:xfrm>
          <a:prstGeom prst="rect">
            <a:avLst/>
          </a:prstGeom>
          <a:noFill/>
        </p:spPr>
        <p:txBody>
          <a:bodyPr wrap="square" rtlCol="0">
            <a:spAutoFit/>
          </a:bodyPr>
          <a:lstStyle/>
          <a:p>
            <a:r>
              <a:rPr lang="en-US" dirty="0" smtClean="0"/>
              <a:t>1978</a:t>
            </a:r>
            <a:endParaRPr lang="en-US" dirty="0"/>
          </a:p>
        </p:txBody>
      </p:sp>
      <p:sp>
        <p:nvSpPr>
          <p:cNvPr id="4" name="Oval 3"/>
          <p:cNvSpPr/>
          <p:nvPr/>
        </p:nvSpPr>
        <p:spPr>
          <a:xfrm>
            <a:off x="3813016" y="4134100"/>
            <a:ext cx="1656037" cy="164367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0.04%</a:t>
            </a:r>
            <a:endParaRPr lang="en-US" dirty="0"/>
          </a:p>
        </p:txBody>
      </p:sp>
      <p:sp>
        <p:nvSpPr>
          <p:cNvPr id="6" name="Oval 5"/>
          <p:cNvSpPr/>
          <p:nvPr/>
        </p:nvSpPr>
        <p:spPr>
          <a:xfrm>
            <a:off x="3813016" y="1796093"/>
            <a:ext cx="1656037" cy="164367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8" name="TextBox 7"/>
          <p:cNvSpPr txBox="1"/>
          <p:nvPr/>
        </p:nvSpPr>
        <p:spPr>
          <a:xfrm>
            <a:off x="3013241" y="2403259"/>
            <a:ext cx="1307398" cy="369332"/>
          </a:xfrm>
          <a:prstGeom prst="rect">
            <a:avLst/>
          </a:prstGeom>
          <a:noFill/>
        </p:spPr>
        <p:txBody>
          <a:bodyPr wrap="square" rtlCol="0">
            <a:spAutoFit/>
          </a:bodyPr>
          <a:lstStyle/>
          <a:p>
            <a:r>
              <a:rPr lang="en-US" dirty="0" smtClean="0"/>
              <a:t>2011</a:t>
            </a:r>
            <a:endParaRPr lang="en-US" dirty="0"/>
          </a:p>
        </p:txBody>
      </p:sp>
      <p:sp>
        <p:nvSpPr>
          <p:cNvPr id="7" name="TextBox 6"/>
          <p:cNvSpPr txBox="1"/>
          <p:nvPr/>
        </p:nvSpPr>
        <p:spPr>
          <a:xfrm>
            <a:off x="485604" y="3611701"/>
            <a:ext cx="3327411" cy="646331"/>
          </a:xfrm>
          <a:prstGeom prst="rect">
            <a:avLst/>
          </a:prstGeom>
          <a:noFill/>
        </p:spPr>
        <p:txBody>
          <a:bodyPr wrap="square" rtlCol="0">
            <a:spAutoFit/>
          </a:bodyPr>
          <a:lstStyle/>
          <a:p>
            <a:r>
              <a:rPr lang="en-US" dirty="0" smtClean="0"/>
              <a:t>However, the prevalence was much lower.</a:t>
            </a:r>
            <a:endParaRPr lang="en-US" dirty="0"/>
          </a:p>
        </p:txBody>
      </p:sp>
      <p:sp>
        <p:nvSpPr>
          <p:cNvPr id="17" name="TextBox 16"/>
          <p:cNvSpPr txBox="1"/>
          <p:nvPr/>
        </p:nvSpPr>
        <p:spPr>
          <a:xfrm>
            <a:off x="6374338" y="2403259"/>
            <a:ext cx="1928767" cy="646331"/>
          </a:xfrm>
          <a:prstGeom prst="rect">
            <a:avLst/>
          </a:prstGeom>
          <a:noFill/>
        </p:spPr>
        <p:txBody>
          <a:bodyPr wrap="square" rtlCol="0">
            <a:spAutoFit/>
          </a:bodyPr>
          <a:lstStyle/>
          <a:p>
            <a:r>
              <a:rPr lang="en-US" dirty="0" smtClean="0"/>
              <a:t>National autistic society</a:t>
            </a:r>
          </a:p>
        </p:txBody>
      </p:sp>
    </p:spTree>
    <p:extLst>
      <p:ext uri="{BB962C8B-B14F-4D97-AF65-F5344CB8AC3E}">
        <p14:creationId xmlns:p14="http://schemas.microsoft.com/office/powerpoint/2010/main" val="3042288892"/>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44029</TotalTime>
  <Words>3648</Words>
  <Application>Microsoft Macintosh PowerPoint</Application>
  <PresentationFormat>On-screen Show (4:3)</PresentationFormat>
  <Paragraphs>223</Paragraphs>
  <Slides>31</Slides>
  <Notes>18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Perception</vt:lpstr>
      <vt:lpstr>Autism</vt:lpstr>
      <vt:lpstr>What is Autism?</vt:lpstr>
      <vt:lpstr>What is Autism?</vt:lpstr>
      <vt:lpstr>What sort of challenges are experienced?</vt:lpstr>
      <vt:lpstr>What is the Difference between Autism and Asperger’s Syndrome?</vt:lpstr>
      <vt:lpstr>Symptoms and Associated Conditions</vt:lpstr>
      <vt:lpstr>About 1/3 of people with ASC have extraordinary talents.</vt:lpstr>
      <vt:lpstr>Other Associated Effects</vt:lpstr>
      <vt:lpstr>It is now estimated to affect approximately 1% of people.</vt:lpstr>
      <vt:lpstr>So, are more people being affected or is diagnosis more common? </vt:lpstr>
      <vt:lpstr>It affects 4 times as many boys as girls  Chakrabarti S, Fombonne E (2001) Pervasive developmental disorders in pre- school children. JAMA-J Am Med Assoc 285: 3093–3099</vt:lpstr>
      <vt:lpstr>There is a strong genetic component.</vt:lpstr>
      <vt:lpstr>PowerPoint Presentation</vt:lpstr>
      <vt:lpstr>Ways of looking at Genetic Information</vt:lpstr>
      <vt:lpstr>How to look for genetic causes</vt:lpstr>
      <vt:lpstr>What is likely to be the case</vt:lpstr>
      <vt:lpstr>What can proteins tell us?</vt:lpstr>
      <vt:lpstr>What does the evidence suggest?</vt:lpstr>
      <vt:lpstr>Synapses – where nerves talk to each other.</vt:lpstr>
      <vt:lpstr>Examples of proteins involved in synaptic function</vt:lpstr>
      <vt:lpstr>Environmental factors are probably also involved</vt:lpstr>
      <vt:lpstr>Other Research</vt:lpstr>
      <vt:lpstr>There is no known cure</vt:lpstr>
      <vt:lpstr>“Social Neuropeptides”</vt:lpstr>
      <vt:lpstr>ASCs are very individual phenomena</vt:lpstr>
      <vt:lpstr>Artist’s Response</vt:lpstr>
      <vt:lpstr>Early Intensive Behavioural Intervention</vt:lpstr>
      <vt:lpstr>Theory of Mind</vt:lpstr>
      <vt:lpstr>Executive Function</vt:lpstr>
      <vt:lpstr>Integrating Information in the Brain</vt:lpstr>
      <vt:lpstr>Discussion Topics</vt:lpstr>
    </vt:vector>
  </TitlesOfParts>
  <Company>MRC-Cambridge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dc:title>
  <dc:creator>Yvonne Vallis</dc:creator>
  <cp:lastModifiedBy>Yvonne Vallis</cp:lastModifiedBy>
  <cp:revision>68</cp:revision>
  <dcterms:created xsi:type="dcterms:W3CDTF">2011-09-02T12:54:29Z</dcterms:created>
  <dcterms:modified xsi:type="dcterms:W3CDTF">2012-02-21T14:40:26Z</dcterms:modified>
</cp:coreProperties>
</file>