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3" r:id="rId5"/>
    <p:sldId id="259" r:id="rId6"/>
    <p:sldId id="260" r:id="rId7"/>
    <p:sldId id="261" r:id="rId8"/>
    <p:sldId id="265" r:id="rId9"/>
    <p:sldId id="264" r:id="rId10"/>
    <p:sldId id="275" r:id="rId11"/>
    <p:sldId id="280" r:id="rId12"/>
    <p:sldId id="278" r:id="rId13"/>
    <p:sldId id="276" r:id="rId14"/>
    <p:sldId id="277" r:id="rId15"/>
    <p:sldId id="279" r:id="rId16"/>
    <p:sldId id="281" r:id="rId17"/>
    <p:sldId id="266" r:id="rId18"/>
    <p:sldId id="272" r:id="rId19"/>
    <p:sldId id="273" r:id="rId20"/>
    <p:sldId id="274" r:id="rId21"/>
    <p:sldId id="267" r:id="rId22"/>
    <p:sldId id="268" r:id="rId23"/>
    <p:sldId id="269" r:id="rId24"/>
    <p:sldId id="270"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3" d="100"/>
          <a:sy n="123" d="100"/>
        </p:scale>
        <p:origin x="-9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4107F-773C-B14C-A776-EC7A85E52545}" type="datetimeFigureOut">
              <a:rPr lang="en-US" smtClean="0"/>
              <a:t>21/02/2012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F9EBB9-3DBE-6148-997F-AE24918B099D}" type="slidenum">
              <a:rPr lang="en-US" smtClean="0"/>
              <a:t>‹#›</a:t>
            </a:fld>
            <a:endParaRPr lang="en-US"/>
          </a:p>
        </p:txBody>
      </p:sp>
    </p:spTree>
    <p:extLst>
      <p:ext uri="{BB962C8B-B14F-4D97-AF65-F5344CB8AC3E}">
        <p14:creationId xmlns:p14="http://schemas.microsoft.com/office/powerpoint/2010/main" val="3280067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Purkinje neuron.</a:t>
            </a:r>
            <a:r>
              <a:rPr lang="en-US" baseline="0" dirty="0" smtClean="0"/>
              <a:t> </a:t>
            </a:r>
            <a:r>
              <a:rPr lang="en-US" dirty="0" smtClean="0"/>
              <a:t>Facebook analogy</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4</a:t>
            </a:fld>
            <a:endParaRPr lang="en-US"/>
          </a:p>
        </p:txBody>
      </p:sp>
    </p:spTree>
    <p:extLst>
      <p:ext uri="{BB962C8B-B14F-4D97-AF65-F5344CB8AC3E}">
        <p14:creationId xmlns:p14="http://schemas.microsoft.com/office/powerpoint/2010/main" val="40190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single cerebellar module, input from as many as a billion parallel fibers converges onto a group of less than 50 deep nuclear cells, and the influence of each parallel fiber on those nuclear cells is adjustable. This arrangement gives tremendous flexibility for fine-tuning the relationship between cerebellar inputs and outputs.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15</a:t>
            </a:fld>
            <a:endParaRPr lang="en-US"/>
          </a:p>
        </p:txBody>
      </p:sp>
    </p:spTree>
    <p:extLst>
      <p:ext uri="{BB962C8B-B14F-4D97-AF65-F5344CB8AC3E}">
        <p14:creationId xmlns:p14="http://schemas.microsoft.com/office/powerpoint/2010/main" val="10935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how are the endocrine and nervous system linked? The brain structure known as the hypothalamus connects these two important communication systems. The hypothalamus is a tiny collection of nuclei that is responsible for controlling an astonishing amount of behavior. Located at the base of the forebrain, the hypothalamus regulates basic needs such as sleep, hunger, thirst and sex in addition to emotional and stress responses. The hypothalamus also controls the pituitary glands, which then controls the release of hormones from other glands in the endocrine system.</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18</a:t>
            </a:fld>
            <a:endParaRPr lang="en-US"/>
          </a:p>
        </p:txBody>
      </p:sp>
    </p:spTree>
    <p:extLst>
      <p:ext uri="{BB962C8B-B14F-4D97-AF65-F5344CB8AC3E}">
        <p14:creationId xmlns:p14="http://schemas.microsoft.com/office/powerpoint/2010/main" val="3178031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best characterized pathways are the </a:t>
            </a:r>
            <a:r>
              <a:rPr lang="en-US" sz="1200" dirty="0" err="1" smtClean="0"/>
              <a:t>orexigenic</a:t>
            </a:r>
            <a:r>
              <a:rPr lang="en-US" sz="1200" dirty="0" smtClean="0"/>
              <a:t> neuropeptide Y/Agouti-related protein and the </a:t>
            </a:r>
            <a:r>
              <a:rPr lang="en-US" sz="1200" dirty="0" err="1" smtClean="0"/>
              <a:t>anorexigenic</a:t>
            </a:r>
            <a:r>
              <a:rPr lang="en-US" sz="1200" dirty="0" smtClean="0"/>
              <a:t> pro-</a:t>
            </a:r>
            <a:r>
              <a:rPr lang="en-US" sz="1200" dirty="0" err="1" smtClean="0"/>
              <a:t>opiomelanocortin</a:t>
            </a:r>
            <a:r>
              <a:rPr lang="en-US" sz="1200" dirty="0" smtClean="0"/>
              <a:t>/cocaine- and amphetamine-related transcript neurons in the </a:t>
            </a:r>
            <a:r>
              <a:rPr lang="en-US" sz="1200" dirty="0" err="1" smtClean="0"/>
              <a:t>arcuate</a:t>
            </a:r>
            <a:r>
              <a:rPr lang="en-US" sz="1200" dirty="0" smtClean="0"/>
              <a:t> nucleus of the hypothalamus. These project from the </a:t>
            </a:r>
            <a:r>
              <a:rPr lang="en-US" sz="1200" dirty="0" err="1" smtClean="0"/>
              <a:t>arcuate</a:t>
            </a:r>
            <a:r>
              <a:rPr lang="en-US" sz="1200" dirty="0" smtClean="0"/>
              <a:t> nucleus to other key hypothalamic nuclei, such as the </a:t>
            </a:r>
            <a:r>
              <a:rPr lang="en-US" sz="1200" dirty="0" err="1" smtClean="0"/>
              <a:t>paraventricular</a:t>
            </a:r>
            <a:r>
              <a:rPr lang="en-US" sz="1200" dirty="0" smtClean="0"/>
              <a:t>, </a:t>
            </a:r>
            <a:r>
              <a:rPr lang="en-US" sz="1200" dirty="0" err="1" smtClean="0"/>
              <a:t>dorsomedial</a:t>
            </a:r>
            <a:r>
              <a:rPr lang="en-US" sz="1200" dirty="0" smtClean="0"/>
              <a:t>, ventromedial and lateral hypothalamic nuclei. There are also projections to and from the brainstem, cortical areas and reward pathways, all of which influence food intake.</a:t>
            </a:r>
          </a:p>
          <a:p>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20</a:t>
            </a:fld>
            <a:endParaRPr lang="en-US"/>
          </a:p>
        </p:txBody>
      </p:sp>
    </p:spTree>
    <p:extLst>
      <p:ext uri="{BB962C8B-B14F-4D97-AF65-F5344CB8AC3E}">
        <p14:creationId xmlns:p14="http://schemas.microsoft.com/office/powerpoint/2010/main" val="118845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Ways of controlling sepsis:</a:t>
            </a:r>
          </a:p>
          <a:p>
            <a:r>
              <a:rPr lang="en-US" sz="1200" b="1" i="0" u="none" strike="noStrike" kern="1200" baseline="0" dirty="0" smtClean="0">
                <a:solidFill>
                  <a:schemeClr val="tx1"/>
                </a:solidFill>
                <a:latin typeface="+mn-lt"/>
                <a:ea typeface="+mn-ea"/>
                <a:cs typeface="+mn-cs"/>
              </a:rPr>
              <a:t>The inflammatory response to microorganisms, and ways of controlling it. Clockwise</a:t>
            </a:r>
          </a:p>
          <a:p>
            <a:r>
              <a:rPr lang="en-US" sz="1200" b="1" i="0" u="none" strike="noStrike" kern="1200" baseline="0" dirty="0" smtClean="0">
                <a:solidFill>
                  <a:schemeClr val="tx1"/>
                </a:solidFill>
                <a:latin typeface="+mn-lt"/>
                <a:ea typeface="+mn-ea"/>
                <a:cs typeface="+mn-cs"/>
              </a:rPr>
              <a:t>from lower right: many bacteria contain lipopolysaccharide in their cell walls, which</a:t>
            </a:r>
          </a:p>
          <a:p>
            <a:r>
              <a:rPr lang="en-US" sz="1200" b="1" i="0" u="none" strike="noStrike" kern="1200" baseline="0" dirty="0" smtClean="0">
                <a:solidFill>
                  <a:schemeClr val="tx1"/>
                </a:solidFill>
                <a:latin typeface="+mn-lt"/>
                <a:ea typeface="+mn-ea"/>
                <a:cs typeface="+mn-cs"/>
              </a:rPr>
              <a:t>stimulates macrophages. These immune cells then make and release various cytokine (‘alarm’)</a:t>
            </a:r>
          </a:p>
          <a:p>
            <a:r>
              <a:rPr lang="en-US" sz="1200" b="1" i="0" u="none" strike="noStrike" kern="1200" baseline="0" dirty="0" smtClean="0">
                <a:solidFill>
                  <a:schemeClr val="tx1"/>
                </a:solidFill>
                <a:latin typeface="+mn-lt"/>
                <a:ea typeface="+mn-ea"/>
                <a:cs typeface="+mn-cs"/>
              </a:rPr>
              <a:t>molecules, including </a:t>
            </a:r>
            <a:r>
              <a:rPr lang="en-US" sz="1200" b="1" i="0" u="none" strike="noStrike" kern="1200" baseline="0" dirty="0" err="1" smtClean="0">
                <a:solidFill>
                  <a:schemeClr val="tx1"/>
                </a:solidFill>
                <a:latin typeface="+mn-lt"/>
                <a:ea typeface="+mn-ea"/>
                <a:cs typeface="+mn-cs"/>
              </a:rPr>
              <a:t>tumour</a:t>
            </a:r>
            <a:r>
              <a:rPr lang="en-US" sz="1200" b="1" i="0" u="none" strike="noStrike" kern="1200" baseline="0" dirty="0" smtClean="0">
                <a:solidFill>
                  <a:schemeClr val="tx1"/>
                </a:solidFill>
                <a:latin typeface="+mn-lt"/>
                <a:ea typeface="+mn-ea"/>
                <a:cs typeface="+mn-cs"/>
              </a:rPr>
              <a:t>-necrosis factor (TNF) and interleukin-1. But too much TNF in</a:t>
            </a:r>
          </a:p>
          <a:p>
            <a:r>
              <a:rPr lang="en-US" sz="1200" b="1" i="0" u="none" strike="noStrike" kern="1200" baseline="0" dirty="0" smtClean="0">
                <a:solidFill>
                  <a:schemeClr val="tx1"/>
                </a:solidFill>
                <a:latin typeface="+mn-lt"/>
                <a:ea typeface="+mn-ea"/>
                <a:cs typeface="+mn-cs"/>
              </a:rPr>
              <a:t>the blood can be harmful, leading to excessive inflammation and septic shock. Several drugs</a:t>
            </a:r>
          </a:p>
          <a:p>
            <a:r>
              <a:rPr lang="en-US" sz="1200" b="1" i="0" u="none" strike="noStrike" kern="1200" baseline="0" dirty="0" smtClean="0">
                <a:solidFill>
                  <a:schemeClr val="tx1"/>
                </a:solidFill>
                <a:latin typeface="+mn-lt"/>
                <a:ea typeface="+mn-ea"/>
                <a:cs typeface="+mn-cs"/>
              </a:rPr>
              <a:t>(orange boxes) inhibit steps in TNF synthesis. In addition, Tracey and colleagues have found</a:t>
            </a:r>
          </a:p>
          <a:p>
            <a:r>
              <a:rPr lang="en-US" sz="1200" b="1" i="0" u="none" strike="noStrike" kern="1200" baseline="0" dirty="0" smtClean="0">
                <a:solidFill>
                  <a:schemeClr val="tx1"/>
                </a:solidFill>
                <a:latin typeface="+mn-lt"/>
                <a:ea typeface="+mn-ea"/>
                <a:cs typeface="+mn-cs"/>
              </a:rPr>
              <a:t>that when the </a:t>
            </a:r>
            <a:r>
              <a:rPr lang="en-US" sz="1200" b="1" i="0" u="none" strike="noStrike" kern="1200" baseline="0" dirty="0" err="1" smtClean="0">
                <a:solidFill>
                  <a:schemeClr val="tx1"/>
                </a:solidFill>
                <a:latin typeface="+mn-lt"/>
                <a:ea typeface="+mn-ea"/>
                <a:cs typeface="+mn-cs"/>
              </a:rPr>
              <a:t>vagus</a:t>
            </a:r>
            <a:r>
              <a:rPr lang="en-US" sz="1200" b="1" i="0" u="none" strike="noStrike" kern="1200" baseline="0" dirty="0" smtClean="0">
                <a:solidFill>
                  <a:schemeClr val="tx1"/>
                </a:solidFill>
                <a:latin typeface="+mn-lt"/>
                <a:ea typeface="+mn-ea"/>
                <a:cs typeface="+mn-cs"/>
              </a:rPr>
              <a:t> nerve detects interleukin-1 (left), it releases acetylcholine (right), which binds</a:t>
            </a:r>
          </a:p>
          <a:p>
            <a:r>
              <a:rPr lang="en-US" sz="1200" b="1" i="0" u="none" strike="noStrike" kern="1200" baseline="0" dirty="0" smtClean="0">
                <a:solidFill>
                  <a:schemeClr val="tx1"/>
                </a:solidFill>
                <a:latin typeface="+mn-lt"/>
                <a:ea typeface="+mn-ea"/>
                <a:cs typeface="+mn-cs"/>
              </a:rPr>
              <a:t>to the </a:t>
            </a:r>
            <a:r>
              <a:rPr lang="en-US" sz="1200" b="0" i="0" u="none" strike="noStrike" kern="1200" baseline="0" dirty="0" smtClean="0">
                <a:solidFill>
                  <a:schemeClr val="tx1"/>
                </a:solidFill>
                <a:latin typeface="+mn-lt"/>
                <a:ea typeface="+mn-ea"/>
                <a:cs typeface="+mn-cs"/>
              </a:rPr>
              <a:t>a</a:t>
            </a:r>
            <a:r>
              <a:rPr lang="en-US" sz="1200" b="1" i="0" u="none" strike="noStrike" kern="1200" baseline="0" dirty="0" smtClean="0">
                <a:solidFill>
                  <a:schemeClr val="tx1"/>
                </a:solidFill>
                <a:latin typeface="+mn-lt"/>
                <a:ea typeface="+mn-ea"/>
                <a:cs typeface="+mn-cs"/>
              </a:rPr>
              <a:t>7 receptor2 on macrophages and inhibits cytokine production. This suggests possible</a:t>
            </a:r>
          </a:p>
          <a:p>
            <a:r>
              <a:rPr lang="en-US" sz="1200" b="1" i="0" u="none" strike="noStrike" kern="1200" baseline="0" dirty="0" smtClean="0">
                <a:solidFill>
                  <a:schemeClr val="tx1"/>
                </a:solidFill>
                <a:latin typeface="+mn-lt"/>
                <a:ea typeface="+mn-ea"/>
                <a:cs typeface="+mn-cs"/>
              </a:rPr>
              <a:t>new ways of controlling inflammation: through electrically stimulating the </a:t>
            </a:r>
            <a:r>
              <a:rPr lang="en-US" sz="1200" b="1" i="0" u="none" strike="noStrike" kern="1200" baseline="0" dirty="0" err="1" smtClean="0">
                <a:solidFill>
                  <a:schemeClr val="tx1"/>
                </a:solidFill>
                <a:latin typeface="+mn-lt"/>
                <a:ea typeface="+mn-ea"/>
                <a:cs typeface="+mn-cs"/>
              </a:rPr>
              <a:t>vagus</a:t>
            </a:r>
            <a:r>
              <a:rPr lang="en-US" sz="1200" b="1" i="0" u="none" strike="noStrike" kern="1200" baseline="0" dirty="0" smtClean="0">
                <a:solidFill>
                  <a:schemeClr val="tx1"/>
                </a:solidFill>
                <a:latin typeface="+mn-lt"/>
                <a:ea typeface="+mn-ea"/>
                <a:cs typeface="+mn-cs"/>
              </a:rPr>
              <a:t> nerve, by</a:t>
            </a:r>
          </a:p>
          <a:p>
            <a:r>
              <a:rPr lang="en-US" sz="1200" b="1" i="0" u="none" strike="noStrike" kern="1200" baseline="0" dirty="0" smtClean="0">
                <a:solidFill>
                  <a:schemeClr val="tx1"/>
                </a:solidFill>
                <a:latin typeface="+mn-lt"/>
                <a:ea typeface="+mn-ea"/>
                <a:cs typeface="+mn-cs"/>
              </a:rPr>
              <a:t>acupuncture, or with the use of nicotine (which mimics acetylcholine).</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21</a:t>
            </a:fld>
            <a:endParaRPr lang="en-US"/>
          </a:p>
        </p:txBody>
      </p:sp>
    </p:spTree>
    <p:extLst>
      <p:ext uri="{BB962C8B-B14F-4D97-AF65-F5344CB8AC3E}">
        <p14:creationId xmlns:p14="http://schemas.microsoft.com/office/powerpoint/2010/main" val="181029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 </a:t>
            </a:r>
            <a:r>
              <a:rPr lang="en-US" sz="1200" b="0" i="1" u="none" strike="noStrike" kern="1200" baseline="0" dirty="0" err="1" smtClean="0">
                <a:solidFill>
                  <a:schemeClr val="tx1"/>
                </a:solidFill>
                <a:latin typeface="+mn-lt"/>
                <a:ea typeface="+mn-ea"/>
                <a:cs typeface="+mn-cs"/>
              </a:rPr>
              <a:t>difficile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toxin A causes injury to and necrosis of enterocytes. The necrotic enterocytes release noxious substances that stimulate primary splanchnic afferent neurons. Neural impulses are</a:t>
            </a:r>
          </a:p>
          <a:p>
            <a:r>
              <a:rPr lang="en-US" sz="1200" b="0" i="0" u="none" strike="noStrike" kern="1200" baseline="0" dirty="0" smtClean="0">
                <a:solidFill>
                  <a:schemeClr val="tx1"/>
                </a:solidFill>
                <a:latin typeface="+mn-lt"/>
                <a:ea typeface="+mn-ea"/>
                <a:cs typeface="+mn-cs"/>
              </a:rPr>
              <a:t>transmitted up and then back down a separate branch of the bifurcated axon in the axon reflex (red arrows), which stimulates the release of substance P around adjacent mast cells and </a:t>
            </a:r>
            <a:r>
              <a:rPr lang="en-US" sz="1200" b="0" i="0" u="none" strike="noStrike" kern="1200" baseline="0" dirty="0" err="1" smtClean="0">
                <a:solidFill>
                  <a:schemeClr val="tx1"/>
                </a:solidFill>
                <a:latin typeface="+mn-lt"/>
                <a:ea typeface="+mn-ea"/>
                <a:cs typeface="+mn-cs"/>
              </a:rPr>
              <a:t>submucosal</a:t>
            </a:r>
            <a:r>
              <a:rPr lang="en-US" sz="1200" b="0" i="0" u="none" strike="noStrike" kern="1200" baseline="0" dirty="0" smtClean="0">
                <a:solidFill>
                  <a:schemeClr val="tx1"/>
                </a:solidFill>
                <a:latin typeface="+mn-lt"/>
                <a:ea typeface="+mn-ea"/>
                <a:cs typeface="+mn-cs"/>
              </a:rPr>
              <a:t> arterioles. Substance P stimulates the release of a wide variety of chemical mediators from mast cells. The mediators recruit neutrophils (and </a:t>
            </a:r>
            <a:r>
              <a:rPr lang="en-US" sz="1200" b="0" i="0" u="none" strike="noStrike" kern="1200" baseline="0" dirty="0" err="1" smtClean="0">
                <a:solidFill>
                  <a:schemeClr val="tx1"/>
                </a:solidFill>
                <a:latin typeface="+mn-lt"/>
                <a:ea typeface="+mn-ea"/>
                <a:cs typeface="+mn-cs"/>
              </a:rPr>
              <a:t>eosinophils</a:t>
            </a:r>
            <a:r>
              <a:rPr lang="en-US" sz="1200" b="0" i="0" u="none" strike="noStrike" kern="1200" baseline="0" dirty="0" smtClean="0">
                <a:solidFill>
                  <a:schemeClr val="tx1"/>
                </a:solidFill>
                <a:latin typeface="+mn-lt"/>
                <a:ea typeface="+mn-ea"/>
                <a:cs typeface="+mn-cs"/>
              </a:rPr>
              <a:t>, not shown), which augment the inflammatory process by releasing additional inflammatory mediators. These mediators cause intestinal secretion through direct effects on enterocytes and indirect effects </a:t>
            </a:r>
            <a:r>
              <a:rPr lang="en-US" sz="1200" b="0" i="0" u="none" strike="noStrike" kern="1200" baseline="0" dirty="0" err="1" smtClean="0">
                <a:solidFill>
                  <a:schemeClr val="tx1"/>
                </a:solidFill>
                <a:latin typeface="+mn-lt"/>
                <a:ea typeface="+mn-ea"/>
                <a:cs typeface="+mn-cs"/>
              </a:rPr>
              <a:t>throughthe</a:t>
            </a:r>
            <a:r>
              <a:rPr lang="en-US" sz="1200" b="0" i="0" u="none" strike="noStrike" kern="1200" baseline="0" dirty="0" smtClean="0">
                <a:solidFill>
                  <a:schemeClr val="tx1"/>
                </a:solidFill>
                <a:latin typeface="+mn-lt"/>
                <a:ea typeface="+mn-ea"/>
                <a:cs typeface="+mn-cs"/>
              </a:rPr>
              <a:t> enteric nervous system. </a:t>
            </a:r>
            <a:r>
              <a:rPr lang="en-US" sz="1200" b="0" i="1" u="none" strike="noStrike" kern="1200" baseline="0" dirty="0" smtClean="0">
                <a:solidFill>
                  <a:schemeClr val="tx1"/>
                </a:solidFill>
                <a:latin typeface="+mn-lt"/>
                <a:ea typeface="+mn-ea"/>
                <a:cs typeface="+mn-cs"/>
              </a:rPr>
              <a:t>C. </a:t>
            </a:r>
            <a:r>
              <a:rPr lang="en-US" sz="1200" b="0" i="1" u="none" strike="noStrike" kern="1200" baseline="0" dirty="0" err="1" smtClean="0">
                <a:solidFill>
                  <a:schemeClr val="tx1"/>
                </a:solidFill>
                <a:latin typeface="+mn-lt"/>
                <a:ea typeface="+mn-ea"/>
                <a:cs typeface="+mn-cs"/>
              </a:rPr>
              <a:t>difficile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toxin A also stimulates motility by inducing repetitive bursts of action potentials. The symbol </a:t>
            </a:r>
            <a:r>
              <a:rPr lang="en-US" sz="1200" b="0" i="0" u="none" strike="noStrike" kern="1200" baseline="0" dirty="0" err="1" smtClean="0">
                <a:solidFill>
                  <a:schemeClr val="tx1"/>
                </a:solidFill>
                <a:latin typeface="+mn-lt"/>
                <a:ea typeface="+mn-ea"/>
                <a:cs typeface="+mn-cs"/>
              </a:rPr>
              <a:t>Ψ</a:t>
            </a:r>
            <a:r>
              <a:rPr lang="en-US" sz="1200" b="0" i="0" u="none" strike="noStrike" kern="1200" baseline="0" dirty="0" smtClean="0">
                <a:solidFill>
                  <a:schemeClr val="tx1"/>
                </a:solidFill>
                <a:latin typeface="+mn-lt"/>
                <a:ea typeface="+mn-ea"/>
                <a:cs typeface="+mn-cs"/>
              </a:rPr>
              <a:t> represents afferent-nerve endings, and efferent- Y nerve endings.</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22</a:t>
            </a:fld>
            <a:endParaRPr lang="en-US"/>
          </a:p>
        </p:txBody>
      </p:sp>
    </p:spTree>
    <p:extLst>
      <p:ext uri="{BB962C8B-B14F-4D97-AF65-F5344CB8AC3E}">
        <p14:creationId xmlns:p14="http://schemas.microsoft.com/office/powerpoint/2010/main" val="423004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Recent data show the RHI induces a small but robust drop in skin temperature of the real hand. That is, blood flow to the ‘disowned’ hand seems to be selectively reduced.</a:t>
            </a:r>
          </a:p>
          <a:p>
            <a:r>
              <a:rPr lang="en-US" sz="1200" b="0" i="0" u="none" strike="noStrike" kern="1200" baseline="0" dirty="0" smtClean="0">
                <a:solidFill>
                  <a:schemeClr val="tx1"/>
                </a:solidFill>
                <a:latin typeface="+mn-lt"/>
                <a:ea typeface="+mn-ea"/>
                <a:cs typeface="+mn-cs"/>
              </a:rPr>
              <a:t>Predicted that the innate immune system may be </a:t>
            </a:r>
            <a:r>
              <a:rPr lang="en-US" sz="1200" b="0" i="0" u="none" strike="noStrike" kern="1200" baseline="0" dirty="0" err="1" smtClean="0">
                <a:solidFill>
                  <a:schemeClr val="tx1"/>
                </a:solidFill>
                <a:latin typeface="+mn-lt"/>
                <a:ea typeface="+mn-ea"/>
                <a:cs typeface="+mn-cs"/>
              </a:rPr>
              <a:t>upregulated</a:t>
            </a:r>
            <a:r>
              <a:rPr lang="en-US" sz="1200" b="0" i="0" u="none" strike="noStrike" kern="1200" baseline="0" dirty="0" smtClean="0">
                <a:solidFill>
                  <a:schemeClr val="tx1"/>
                </a:solidFill>
                <a:latin typeface="+mn-lt"/>
                <a:ea typeface="+mn-ea"/>
                <a:cs typeface="+mn-cs"/>
              </a:rPr>
              <a:t> in a manner consistent with rejection of the replaced hand. Consistent with this prediction, the RHI increases</a:t>
            </a:r>
          </a:p>
          <a:p>
            <a:r>
              <a:rPr lang="en-US" sz="1200" b="0" i="0" u="none" strike="noStrike" kern="1200" baseline="0" dirty="0" smtClean="0">
                <a:solidFill>
                  <a:schemeClr val="tx1"/>
                </a:solidFill>
                <a:latin typeface="+mn-lt"/>
                <a:ea typeface="+mn-ea"/>
                <a:cs typeface="+mn-cs"/>
              </a:rPr>
              <a:t>histamine reactivity, which is a key final pathway of the innate immune response and has been implicated in autoimmune disorders, including multiple sclerosis</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23</a:t>
            </a:fld>
            <a:endParaRPr lang="en-US"/>
          </a:p>
        </p:txBody>
      </p:sp>
    </p:spTree>
    <p:extLst>
      <p:ext uri="{BB962C8B-B14F-4D97-AF65-F5344CB8AC3E}">
        <p14:creationId xmlns:p14="http://schemas.microsoft.com/office/powerpoint/2010/main" val="270005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Constant crosstalk between motor (shown in green) and sensory (shown in red) nerves ensures that the two different types of neurons join up after they emerge from the spinal cord but sort into separate fascicles containing either sensory or motor axons, but never both. Bottom: Without communication between motor and sensory axons, the sorting between the fascicles breaks down and instead of reaching for muscles, some motor neurons leave their lane, make a U-turn and head back toward the spinal cord. Constant crosstalk between motor (shown in green) and sensory (shown in red) nerves ensures that the two different types of neurons join up after they emerge from the spinal cord but sort into separate fascicles containing either sensory or motor axons, but never both. Bottom: Without communication between motor and sensory axons, the sorting between the fascicles breaks down and instead of reaching for muscles, some motor neurons leave their lane, make a U-turn and head back toward the spinal cord. Images: Provided by the Pfaff laboratory, Salk Institute for Biological Studies</a:t>
            </a:r>
          </a:p>
          <a:p>
            <a:r>
              <a:rPr lang="en-US" sz="1200" kern="1200" dirty="0" smtClean="0">
                <a:solidFill>
                  <a:schemeClr val="tx1"/>
                </a:solidFill>
                <a:latin typeface="+mn-lt"/>
                <a:ea typeface="+mn-ea"/>
                <a:cs typeface="+mn-cs"/>
              </a:rPr>
              <a:t>There are many examples of extensive neuronal reorganization following spinal cord injuries and one often underappreciated byproduct is severe pain.</a:t>
            </a:r>
          </a:p>
          <a:p>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24</a:t>
            </a:fld>
            <a:endParaRPr lang="en-US"/>
          </a:p>
        </p:txBody>
      </p:sp>
    </p:spTree>
    <p:extLst>
      <p:ext uri="{BB962C8B-B14F-4D97-AF65-F5344CB8AC3E}">
        <p14:creationId xmlns:p14="http://schemas.microsoft.com/office/powerpoint/2010/main" val="240748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 analogy. Pitch, rhythm,</a:t>
            </a:r>
            <a:r>
              <a:rPr lang="en-US" baseline="0" dirty="0" smtClean="0"/>
              <a:t> texture, timbre, dynamics</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5</a:t>
            </a:fld>
            <a:endParaRPr lang="en-US"/>
          </a:p>
        </p:txBody>
      </p:sp>
    </p:spTree>
    <p:extLst>
      <p:ext uri="{BB962C8B-B14F-4D97-AF65-F5344CB8AC3E}">
        <p14:creationId xmlns:p14="http://schemas.microsoft.com/office/powerpoint/2010/main" val="57836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areas within the brain &amp; spinal cord.</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6</a:t>
            </a:fld>
            <a:endParaRPr lang="en-US"/>
          </a:p>
        </p:txBody>
      </p:sp>
    </p:spTree>
    <p:extLst>
      <p:ext uri="{BB962C8B-B14F-4D97-AF65-F5344CB8AC3E}">
        <p14:creationId xmlns:p14="http://schemas.microsoft.com/office/powerpoint/2010/main" val="412926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Unipolar</a:t>
            </a:r>
            <a:r>
              <a:rPr lang="en-US" dirty="0" smtClean="0"/>
              <a:t> neurons have one process from the cell body that splits into longer processes. </a:t>
            </a:r>
            <a:r>
              <a:rPr lang="en-US" b="1" dirty="0" smtClean="0"/>
              <a:t>Sensory</a:t>
            </a:r>
          </a:p>
          <a:p>
            <a:r>
              <a:rPr lang="en-US" sz="1200" b="1" kern="1200" dirty="0" smtClean="0">
                <a:solidFill>
                  <a:schemeClr val="tx1"/>
                </a:solidFill>
                <a:latin typeface="+mn-lt"/>
                <a:ea typeface="+mn-ea"/>
                <a:cs typeface="+mn-cs"/>
              </a:rPr>
              <a:t>Bipolar neurons</a:t>
            </a:r>
            <a:r>
              <a:rPr lang="en-US" sz="1200" b="0" kern="1200" dirty="0" smtClean="0">
                <a:solidFill>
                  <a:schemeClr val="tx1"/>
                </a:solidFill>
                <a:latin typeface="+mn-lt"/>
                <a:ea typeface="+mn-ea"/>
                <a:cs typeface="+mn-cs"/>
              </a:rPr>
              <a:t> have two processes - one axon &amp; one dendrite. These neurons are also </a:t>
            </a:r>
            <a:r>
              <a:rPr lang="en-US" sz="1200" b="1" kern="1200" dirty="0" smtClean="0">
                <a:solidFill>
                  <a:schemeClr val="tx1"/>
                </a:solidFill>
                <a:latin typeface="+mn-lt"/>
                <a:ea typeface="+mn-ea"/>
                <a:cs typeface="+mn-cs"/>
              </a:rPr>
              <a:t>sensory</a:t>
            </a:r>
            <a:r>
              <a:rPr lang="en-US" sz="1200" b="0" kern="1200" dirty="0" smtClean="0">
                <a:solidFill>
                  <a:schemeClr val="tx1"/>
                </a:solidFill>
                <a:latin typeface="+mn-lt"/>
                <a:ea typeface="+mn-ea"/>
                <a:cs typeface="+mn-cs"/>
              </a:rPr>
              <a:t>. For example, </a:t>
            </a:r>
            <a:r>
              <a:rPr lang="en-US" sz="1200" b="0" kern="1200" dirty="0" err="1" smtClean="0">
                <a:solidFill>
                  <a:schemeClr val="tx1"/>
                </a:solidFill>
                <a:latin typeface="+mn-lt"/>
                <a:ea typeface="+mn-ea"/>
                <a:cs typeface="+mn-cs"/>
              </a:rPr>
              <a:t>biopolar</a:t>
            </a:r>
            <a:r>
              <a:rPr lang="en-US" sz="1200" b="0" kern="1200" dirty="0" smtClean="0">
                <a:solidFill>
                  <a:schemeClr val="tx1"/>
                </a:solidFill>
                <a:latin typeface="+mn-lt"/>
                <a:ea typeface="+mn-ea"/>
                <a:cs typeface="+mn-cs"/>
              </a:rPr>
              <a:t> neurons can be found in the retina of the eye.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Multipolar neurons </a:t>
            </a:r>
            <a:r>
              <a:rPr lang="en-US" sz="1200" b="0" kern="1200" dirty="0" smtClean="0">
                <a:solidFill>
                  <a:schemeClr val="tx1"/>
                </a:solidFill>
                <a:latin typeface="+mn-lt"/>
                <a:ea typeface="+mn-ea"/>
                <a:cs typeface="+mn-cs"/>
              </a:rPr>
              <a:t>are so-named because they have many (multi-) processes that extend from the cell body: lots of dendrites plus a single axon. Functionally, these neurons are either motor (conducting impulses that will cause activity such as the contraction of muscles) or association (conducting impulses and permitting 'communication' between neurons within the central nervous system).</a:t>
            </a:r>
          </a:p>
          <a:p>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7</a:t>
            </a:fld>
            <a:endParaRPr lang="en-US"/>
          </a:p>
        </p:txBody>
      </p:sp>
    </p:spTree>
    <p:extLst>
      <p:ext uri="{BB962C8B-B14F-4D97-AF65-F5344CB8AC3E}">
        <p14:creationId xmlns:p14="http://schemas.microsoft.com/office/powerpoint/2010/main" val="421964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under voluntary control.</a:t>
            </a:r>
          </a:p>
          <a:p>
            <a:r>
              <a:rPr lang="en-US" dirty="0" smtClean="0"/>
              <a:t>Sympathetic – emergency responses; parasympathetic, slowing.</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9</a:t>
            </a:fld>
            <a:endParaRPr lang="en-US"/>
          </a:p>
        </p:txBody>
      </p:sp>
    </p:spTree>
    <p:extLst>
      <p:ext uri="{BB962C8B-B14F-4D97-AF65-F5344CB8AC3E}">
        <p14:creationId xmlns:p14="http://schemas.microsoft.com/office/powerpoint/2010/main" val="124379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Cerebellum composed of repeating subunits. </a:t>
            </a:r>
            <a:r>
              <a:rPr lang="en-US" sz="1200" kern="1200" dirty="0" smtClean="0">
                <a:solidFill>
                  <a:schemeClr val="tx1"/>
                </a:solidFill>
                <a:latin typeface="+mn-lt"/>
                <a:ea typeface="+mn-ea"/>
                <a:cs typeface="+mn-cs"/>
              </a:rPr>
              <a:t>Differences in function from one area to another are based entirely on difference in inputs and output from the cortex.</a:t>
            </a:r>
          </a:p>
          <a:p>
            <a:r>
              <a:rPr lang="en-US" sz="1200" kern="1200" dirty="0" smtClean="0">
                <a:solidFill>
                  <a:schemeClr val="tx1"/>
                </a:solidFill>
                <a:latin typeface="+mn-lt"/>
                <a:ea typeface="+mn-ea"/>
                <a:cs typeface="+mn-cs"/>
              </a:rPr>
              <a:t>More neurons in the cerebellar cortex than the rest of the brain combined. Only five different types of neurons in the cortex. </a:t>
            </a:r>
          </a:p>
          <a:p>
            <a:r>
              <a:rPr lang="en-US" sz="1200" kern="1200" dirty="0" smtClean="0">
                <a:solidFill>
                  <a:schemeClr val="tx1"/>
                </a:solidFill>
                <a:latin typeface="+mn-lt"/>
                <a:ea typeface="+mn-ea"/>
                <a:cs typeface="+mn-cs"/>
              </a:rPr>
              <a:t>3 layers, the granule cell layer is deepest, the Purkinje cell layer is in the middle and a superficial layer is termed the molecular layer.</a:t>
            </a:r>
          </a:p>
          <a:p>
            <a:r>
              <a:rPr lang="en-US" sz="1200" kern="1200" dirty="0" smtClean="0">
                <a:solidFill>
                  <a:schemeClr val="tx1"/>
                </a:solidFill>
                <a:latin typeface="+mn-lt"/>
                <a:ea typeface="+mn-ea"/>
                <a:cs typeface="+mn-cs"/>
              </a:rPr>
              <a:t>granule cells (the most numerous cell type in the human brain) are in the granule cell layer along with Golgi cells. The Purkinje cells appear in a single layer, the Purkinje cell layer. Finally, the molecular layer contains basket and stellate cells. All of these cell types, with the exception of the granule cells, use the inhibitory neurotransmitter, GABA. It is also important to note that the Purkinje cell is the only neuronal type that has an axon that leaves the cerebellar cortex. The remaining cell types make connections only within this thin layer of the cerebellar cortex.</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F9EBB9-3DBE-6148-997F-AE24918B099D}" type="slidenum">
              <a:rPr lang="en-US" smtClean="0"/>
              <a:t>10</a:t>
            </a:fld>
            <a:endParaRPr lang="en-US"/>
          </a:p>
        </p:txBody>
      </p:sp>
    </p:spTree>
    <p:extLst>
      <p:ext uri="{BB962C8B-B14F-4D97-AF65-F5344CB8AC3E}">
        <p14:creationId xmlns:p14="http://schemas.microsoft.com/office/powerpoint/2010/main" val="206774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Two types of axons that enter the cerebellum, mossy fibers and climbing fibers, release excitatory neurotransmitter .</a:t>
            </a:r>
          </a:p>
          <a:p>
            <a:r>
              <a:rPr lang="en-US" sz="1200" kern="1200" dirty="0" smtClean="0">
                <a:solidFill>
                  <a:schemeClr val="tx1"/>
                </a:solidFill>
                <a:latin typeface="+mn-lt"/>
                <a:ea typeface="+mn-ea"/>
                <a:cs typeface="+mn-cs"/>
              </a:rPr>
              <a:t>Mossy fibers branch extensively as they enter the cortex, exciting the granule cell.</a:t>
            </a:r>
          </a:p>
          <a:p>
            <a:r>
              <a:rPr lang="en-US" sz="1200" kern="1200" dirty="0" smtClean="0">
                <a:solidFill>
                  <a:schemeClr val="tx1"/>
                </a:solidFill>
                <a:latin typeface="+mn-lt"/>
                <a:ea typeface="+mn-ea"/>
                <a:cs typeface="+mn-cs"/>
              </a:rPr>
              <a:t>They crossing the dendritic arbors of many Purkinje cells, with which they make excitatory "en-passant" synapses.</a:t>
            </a:r>
          </a:p>
          <a:p>
            <a:r>
              <a:rPr lang="en-US" sz="1200" kern="1200" dirty="0" smtClean="0">
                <a:solidFill>
                  <a:schemeClr val="tx1"/>
                </a:solidFill>
                <a:latin typeface="+mn-lt"/>
                <a:ea typeface="+mn-ea"/>
                <a:cs typeface="+mn-cs"/>
              </a:rPr>
              <a:t>Each parallel fiber input makes a minute input, but they can summate to activate the Purkinje cell.</a:t>
            </a:r>
          </a:p>
          <a:p>
            <a:r>
              <a:rPr lang="en-US" sz="1200" kern="1200" dirty="0" smtClean="0">
                <a:solidFill>
                  <a:schemeClr val="tx1"/>
                </a:solidFill>
                <a:latin typeface="+mn-lt"/>
                <a:ea typeface="+mn-ea"/>
                <a:cs typeface="+mn-cs"/>
              </a:rPr>
              <a:t>The Purkinje cell axons are the only nerve fibers to actually leave the cerebellar cortex and they synapse on deep cerebellar nucleus neurons,</a:t>
            </a:r>
            <a:r>
              <a:rPr lang="en-US" sz="1200" kern="1200" baseline="0" dirty="0" smtClean="0">
                <a:solidFill>
                  <a:schemeClr val="tx1"/>
                </a:solidFill>
                <a:latin typeface="+mn-lt"/>
                <a:ea typeface="+mn-ea"/>
                <a:cs typeface="+mn-cs"/>
              </a:rPr>
              <a:t> powerfully inhibiting them.</a:t>
            </a:r>
          </a:p>
          <a:p>
            <a:r>
              <a:rPr lang="en-US" sz="1200" kern="1200" dirty="0" smtClean="0">
                <a:solidFill>
                  <a:schemeClr val="tx1"/>
                </a:solidFill>
                <a:latin typeface="+mn-lt"/>
                <a:ea typeface="+mn-ea"/>
                <a:cs typeface="+mn-cs"/>
              </a:rPr>
              <a:t>This is a process akin to sculpture, where the unwanted parts of the stone are removed to create a pattern.</a:t>
            </a:r>
          </a:p>
          <a:p>
            <a:r>
              <a:rPr lang="en-US" sz="1200" kern="1200" dirty="0" smtClean="0">
                <a:solidFill>
                  <a:schemeClr val="tx1"/>
                </a:solidFill>
                <a:latin typeface="+mn-lt"/>
                <a:ea typeface="+mn-ea"/>
                <a:cs typeface="+mn-cs"/>
              </a:rPr>
              <a:t>Climbing </a:t>
            </a:r>
            <a:r>
              <a:rPr lang="en-US" sz="1200" kern="1200" dirty="0" err="1" smtClean="0">
                <a:solidFill>
                  <a:schemeClr val="tx1"/>
                </a:solidFill>
                <a:latin typeface="+mn-lt"/>
                <a:ea typeface="+mn-ea"/>
                <a:cs typeface="+mn-cs"/>
              </a:rPr>
              <a:t>fibres</a:t>
            </a:r>
            <a:r>
              <a:rPr lang="en-US" sz="1200" kern="1200" dirty="0" smtClean="0">
                <a:solidFill>
                  <a:schemeClr val="tx1"/>
                </a:solidFill>
                <a:latin typeface="+mn-lt"/>
                <a:ea typeface="+mn-ea"/>
                <a:cs typeface="+mn-cs"/>
              </a:rPr>
              <a:t> powerfully excite the Purkinje cells 1 </a:t>
            </a:r>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per PC, may supply 2 or 3 PCs. Error detection &amp; correction system.</a:t>
            </a:r>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11</a:t>
            </a:fld>
            <a:endParaRPr lang="en-US"/>
          </a:p>
        </p:txBody>
      </p:sp>
    </p:spTree>
    <p:extLst>
      <p:ext uri="{BB962C8B-B14F-4D97-AF65-F5344CB8AC3E}">
        <p14:creationId xmlns:p14="http://schemas.microsoft.com/office/powerpoint/2010/main" val="253871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That is, signals move </a:t>
            </a:r>
            <a:r>
              <a:rPr lang="en-US" sz="1200" dirty="0" err="1" smtClean="0"/>
              <a:t>unidirectionally</a:t>
            </a:r>
            <a:r>
              <a:rPr lang="en-US" sz="1200" dirty="0" smtClean="0"/>
              <a:t> through the system from input to output, with very little recurrent internal transmission</a:t>
            </a:r>
            <a:r>
              <a:rPr lang="en-GB" sz="1200" dirty="0" smtClean="0"/>
              <a:t>. What there is is excitatory, not inhibitory.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12</a:t>
            </a:fld>
            <a:endParaRPr lang="en-US"/>
          </a:p>
        </p:txBody>
      </p:sp>
    </p:spTree>
    <p:extLst>
      <p:ext uri="{BB962C8B-B14F-4D97-AF65-F5344CB8AC3E}">
        <p14:creationId xmlns:p14="http://schemas.microsoft.com/office/powerpoint/2010/main" val="145836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information from 200 million mossy </a:t>
            </a:r>
            <a:r>
              <a:rPr lang="en-US" sz="1200" dirty="0" err="1" smtClean="0">
                <a:solidFill>
                  <a:srgbClr val="000000"/>
                </a:solidFill>
              </a:rPr>
              <a:t>fibre</a:t>
            </a:r>
            <a:r>
              <a:rPr lang="en-US" sz="1200" dirty="0" smtClean="0">
                <a:solidFill>
                  <a:srgbClr val="000000"/>
                </a:solidFill>
              </a:rPr>
              <a:t> inputs is expanded to 40 billion granule cells, whose parallel </a:t>
            </a:r>
            <a:r>
              <a:rPr lang="en-US" sz="1200" dirty="0" err="1" smtClean="0">
                <a:solidFill>
                  <a:srgbClr val="000000"/>
                </a:solidFill>
              </a:rPr>
              <a:t>fibre</a:t>
            </a:r>
            <a:r>
              <a:rPr lang="en-US" sz="1200" dirty="0" smtClean="0">
                <a:solidFill>
                  <a:srgbClr val="000000"/>
                </a:solidFill>
              </a:rPr>
              <a:t> outputs then converge onto 15 million </a:t>
            </a:r>
            <a:r>
              <a:rPr lang="en-GB" sz="1200" dirty="0" smtClean="0">
                <a:solidFill>
                  <a:srgbClr val="000000"/>
                </a:solidFill>
              </a:rPr>
              <a:t>Purkinje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of the way that they are lined up longitudinally, the 1000 or so Purkinje cells belonging to a </a:t>
            </a:r>
            <a:r>
              <a:rPr lang="en-US" sz="1200" kern="1200" dirty="0" err="1" smtClean="0">
                <a:solidFill>
                  <a:schemeClr val="tx1"/>
                </a:solidFill>
                <a:effectLst/>
                <a:latin typeface="+mn-lt"/>
                <a:ea typeface="+mn-ea"/>
                <a:cs typeface="+mn-cs"/>
              </a:rPr>
              <a:t>microzone</a:t>
            </a:r>
            <a:r>
              <a:rPr lang="en-US" sz="1200" kern="1200" dirty="0" smtClean="0">
                <a:solidFill>
                  <a:schemeClr val="tx1"/>
                </a:solidFill>
                <a:effectLst/>
                <a:latin typeface="+mn-lt"/>
                <a:ea typeface="+mn-ea"/>
                <a:cs typeface="+mn-cs"/>
              </a:rPr>
              <a:t> may receive input from as many as 100 million parallel fibers, and focus their own output down to a group of less than 50 </a:t>
            </a:r>
            <a:r>
              <a:rPr lang="en-US" sz="1200" u="none" strike="noStrike" kern="1200" dirty="0" smtClean="0">
                <a:solidFill>
                  <a:schemeClr val="tx1"/>
                </a:solidFill>
                <a:effectLst/>
                <a:latin typeface="+mn-lt"/>
                <a:ea typeface="+mn-ea"/>
                <a:cs typeface="+mn-cs"/>
              </a:rPr>
              <a:t>deep nuclear </a:t>
            </a:r>
            <a:r>
              <a:rPr lang="en-US" sz="1200" kern="1200" dirty="0" smtClean="0">
                <a:solidFill>
                  <a:schemeClr val="tx1"/>
                </a:solidFill>
                <a:effectLst/>
                <a:latin typeface="+mn-lt"/>
                <a:ea typeface="+mn-ea"/>
                <a:cs typeface="+mn-cs"/>
              </a:rPr>
              <a:t>cells.</a:t>
            </a:r>
            <a:endParaRPr 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9F9EBB9-3DBE-6148-997F-AE24918B099D}" type="slidenum">
              <a:rPr lang="en-US" smtClean="0"/>
              <a:t>13</a:t>
            </a:fld>
            <a:endParaRPr lang="en-US"/>
          </a:p>
        </p:txBody>
      </p:sp>
    </p:spTree>
    <p:extLst>
      <p:ext uri="{BB962C8B-B14F-4D97-AF65-F5344CB8AC3E}">
        <p14:creationId xmlns:p14="http://schemas.microsoft.com/office/powerpoint/2010/main" val="103749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21/02/2012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21/02/2012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21/02/2012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21/02/2012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e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on your Nerves</a:t>
            </a:r>
            <a:endParaRPr lang="en-US" dirty="0"/>
          </a:p>
        </p:txBody>
      </p:sp>
    </p:spTree>
    <p:extLst>
      <p:ext uri="{BB962C8B-B14F-4D97-AF65-F5344CB8AC3E}">
        <p14:creationId xmlns:p14="http://schemas.microsoft.com/office/powerpoint/2010/main" val="6440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Cerebellum </a:t>
            </a:r>
            <a:endParaRPr lang="en-US" dirty="0"/>
          </a:p>
        </p:txBody>
      </p:sp>
      <p:pic>
        <p:nvPicPr>
          <p:cNvPr id="5" name="Picture 4" descr="Structural organisation of the cerebell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077" y="2519160"/>
            <a:ext cx="7657773" cy="4250063"/>
          </a:xfrm>
          <a:prstGeom prst="rect">
            <a:avLst/>
          </a:prstGeom>
        </p:spPr>
      </p:pic>
      <p:pic>
        <p:nvPicPr>
          <p:cNvPr id="6" name="Picture 5" descr="Cerebellum_NI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18" y="1351612"/>
            <a:ext cx="2504760" cy="1822909"/>
          </a:xfrm>
          <a:prstGeom prst="rect">
            <a:avLst/>
          </a:prstGeom>
        </p:spPr>
      </p:pic>
    </p:spTree>
    <p:extLst>
      <p:ext uri="{BB962C8B-B14F-4D97-AF65-F5344CB8AC3E}">
        <p14:creationId xmlns:p14="http://schemas.microsoft.com/office/powerpoint/2010/main" val="259193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Cerebellar Circuitry</a:t>
            </a:r>
            <a:endParaRPr lang="en-US" dirty="0"/>
          </a:p>
        </p:txBody>
      </p:sp>
      <p:pic>
        <p:nvPicPr>
          <p:cNvPr id="4" name="Picture 3" descr="wiring of the cerebellar cort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589" y="2457220"/>
            <a:ext cx="2709683" cy="3764459"/>
          </a:xfrm>
          <a:prstGeom prst="rect">
            <a:avLst/>
          </a:prstGeom>
        </p:spPr>
      </p:pic>
      <p:pic>
        <p:nvPicPr>
          <p:cNvPr id="5" name="Picture 4" descr="Cerebellar Granule Cel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00" y="61944"/>
            <a:ext cx="1840102" cy="1470633"/>
          </a:xfrm>
          <a:prstGeom prst="rect">
            <a:avLst/>
          </a:prstGeom>
        </p:spPr>
      </p:pic>
      <p:sp>
        <p:nvSpPr>
          <p:cNvPr id="6" name="TextBox 5"/>
          <p:cNvSpPr txBox="1"/>
          <p:nvPr/>
        </p:nvSpPr>
        <p:spPr>
          <a:xfrm>
            <a:off x="309748" y="2890846"/>
            <a:ext cx="1734585" cy="369332"/>
          </a:xfrm>
          <a:prstGeom prst="rect">
            <a:avLst/>
          </a:prstGeom>
          <a:noFill/>
        </p:spPr>
        <p:txBody>
          <a:bodyPr wrap="square" rtlCol="0">
            <a:spAutoFit/>
          </a:bodyPr>
          <a:lstStyle/>
          <a:p>
            <a:r>
              <a:rPr lang="en-US" dirty="0" smtClean="0"/>
              <a:t>Granule cell</a:t>
            </a:r>
            <a:endParaRPr lang="en-US" dirty="0"/>
          </a:p>
        </p:txBody>
      </p:sp>
      <p:pic>
        <p:nvPicPr>
          <p:cNvPr id="7" name="Picture 6" descr="climbing fibre on purkinje c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0276" y="582306"/>
            <a:ext cx="1814996" cy="1724452"/>
          </a:xfrm>
          <a:prstGeom prst="rect">
            <a:avLst/>
          </a:prstGeom>
        </p:spPr>
      </p:pic>
      <p:pic>
        <p:nvPicPr>
          <p:cNvPr id="9" name="Picture 8" descr="Cerebellar cell typ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56" y="1693705"/>
            <a:ext cx="6096000" cy="4800600"/>
          </a:xfrm>
          <a:prstGeom prst="rect">
            <a:avLst/>
          </a:prstGeom>
        </p:spPr>
      </p:pic>
    </p:spTree>
    <p:extLst>
      <p:ext uri="{BB962C8B-B14F-4D97-AF65-F5344CB8AC3E}">
        <p14:creationId xmlns:p14="http://schemas.microsoft.com/office/powerpoint/2010/main" val="29427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Feedforward</a:t>
            </a:r>
            <a:r>
              <a:rPr lang="en-US" b="1" dirty="0"/>
              <a:t> processing</a:t>
            </a:r>
            <a:r>
              <a:rPr lang="en-GB" dirty="0"/>
              <a:t> </a:t>
            </a:r>
            <a:endParaRPr lang="en-US" dirty="0"/>
          </a:p>
        </p:txBody>
      </p:sp>
      <p:sp>
        <p:nvSpPr>
          <p:cNvPr id="3" name="Content Placeholder 2"/>
          <p:cNvSpPr>
            <a:spLocks noGrp="1"/>
          </p:cNvSpPr>
          <p:nvPr>
            <p:ph idx="1"/>
          </p:nvPr>
        </p:nvSpPr>
        <p:spPr>
          <a:xfrm>
            <a:off x="549275" y="2003401"/>
            <a:ext cx="8042276" cy="4343400"/>
          </a:xfrm>
        </p:spPr>
        <p:txBody>
          <a:bodyPr>
            <a:normAutofit/>
          </a:bodyPr>
          <a:lstStyle/>
          <a:p>
            <a:r>
              <a:rPr lang="en-US" sz="1600" dirty="0"/>
              <a:t>signal processing is almost entirely </a:t>
            </a:r>
            <a:r>
              <a:rPr lang="en-US" sz="1600" dirty="0" err="1" smtClean="0"/>
              <a:t>feedforward</a:t>
            </a:r>
            <a:endParaRPr lang="en-US" sz="1600" dirty="0" smtClean="0"/>
          </a:p>
          <a:p>
            <a:r>
              <a:rPr lang="en-US" sz="1600" dirty="0"/>
              <a:t>the cerebellum, in contrast to the cerebral cortex, cannot generate self-sustaining patterns of neural </a:t>
            </a:r>
            <a:r>
              <a:rPr lang="en-US" sz="1600" dirty="0" smtClean="0"/>
              <a:t>activity.</a:t>
            </a:r>
            <a:r>
              <a:rPr lang="en-GB" sz="1600" dirty="0" smtClean="0"/>
              <a:t> </a:t>
            </a:r>
          </a:p>
          <a:p>
            <a:r>
              <a:rPr lang="en-GB" sz="1600" dirty="0" smtClean="0"/>
              <a:t>Ensures a quick and unambiguous response to an input.</a:t>
            </a:r>
            <a:endParaRPr lang="en-US" sz="1600" dirty="0"/>
          </a:p>
        </p:txBody>
      </p:sp>
      <p:pic>
        <p:nvPicPr>
          <p:cNvPr id="6" name="Picture 5" descr="Feedforward process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415" y="3737223"/>
            <a:ext cx="3360650" cy="2745014"/>
          </a:xfrm>
          <a:prstGeom prst="rect">
            <a:avLst/>
          </a:prstGeom>
        </p:spPr>
      </p:pic>
    </p:spTree>
    <p:extLst>
      <p:ext uri="{BB962C8B-B14F-4D97-AF65-F5344CB8AC3E}">
        <p14:creationId xmlns:p14="http://schemas.microsoft.com/office/powerpoint/2010/main" val="299636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Divergence and convergence</a:t>
            </a:r>
            <a:r>
              <a:rPr lang="en-GB" dirty="0"/>
              <a:t> </a:t>
            </a:r>
            <a:endParaRPr lang="en-US" dirty="0"/>
          </a:p>
        </p:txBody>
      </p:sp>
      <p:sp>
        <p:nvSpPr>
          <p:cNvPr id="3" name="Content Placeholder 2"/>
          <p:cNvSpPr>
            <a:spLocks noGrp="1"/>
          </p:cNvSpPr>
          <p:nvPr>
            <p:ph idx="1"/>
          </p:nvPr>
        </p:nvSpPr>
        <p:spPr/>
        <p:txBody>
          <a:bodyPr>
            <a:normAutofit/>
          </a:bodyPr>
          <a:lstStyle/>
          <a:p>
            <a:r>
              <a:rPr lang="en-US" sz="1600" dirty="0"/>
              <a:t>the cerebellar network receives a modest number of inputs, processes them very extensively through its rigorously structured internal network, and sends out the results via a very limited number of output cells</a:t>
            </a:r>
            <a:r>
              <a:rPr lang="en-US" sz="1600" dirty="0" smtClean="0"/>
              <a:t>.</a:t>
            </a:r>
            <a:endParaRPr lang="en-GB" sz="1600" dirty="0"/>
          </a:p>
        </p:txBody>
      </p:sp>
      <p:pic>
        <p:nvPicPr>
          <p:cNvPr id="5" name="Picture 4" descr="cerebellar circui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406" y="2464176"/>
            <a:ext cx="4222888" cy="4186898"/>
          </a:xfrm>
          <a:prstGeom prst="rect">
            <a:avLst/>
          </a:prstGeom>
        </p:spPr>
      </p:pic>
      <p:cxnSp>
        <p:nvCxnSpPr>
          <p:cNvPr id="9" name="Straight Arrow Connector 8"/>
          <p:cNvCxnSpPr/>
          <p:nvPr/>
        </p:nvCxnSpPr>
        <p:spPr>
          <a:xfrm flipV="1">
            <a:off x="4955958" y="6019140"/>
            <a:ext cx="0" cy="4439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625560" y="5719732"/>
            <a:ext cx="41300" cy="2238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975091" y="5943601"/>
            <a:ext cx="20650" cy="5194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83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Modularity</a:t>
            </a:r>
            <a:r>
              <a:rPr lang="en-GB" dirty="0"/>
              <a:t> </a:t>
            </a:r>
            <a:endParaRPr lang="en-US" dirty="0"/>
          </a:p>
        </p:txBody>
      </p:sp>
      <p:sp>
        <p:nvSpPr>
          <p:cNvPr id="3" name="Content Placeholder 2"/>
          <p:cNvSpPr>
            <a:spLocks noGrp="1"/>
          </p:cNvSpPr>
          <p:nvPr>
            <p:ph idx="1"/>
          </p:nvPr>
        </p:nvSpPr>
        <p:spPr/>
        <p:txBody>
          <a:bodyPr>
            <a:normAutofit/>
          </a:bodyPr>
          <a:lstStyle/>
          <a:p>
            <a:r>
              <a:rPr lang="en-US" sz="1600" dirty="0"/>
              <a:t>The cerebellar system is functionally divided into more or less independent modules</a:t>
            </a:r>
            <a:r>
              <a:rPr lang="en-GB" sz="1600" dirty="0"/>
              <a:t> </a:t>
            </a:r>
            <a:endParaRPr lang="en-US" sz="1600" dirty="0"/>
          </a:p>
        </p:txBody>
      </p:sp>
      <p:pic>
        <p:nvPicPr>
          <p:cNvPr id="5" name="Picture 4" descr="Feedforw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29" y="2250506"/>
            <a:ext cx="4847430" cy="4037069"/>
          </a:xfrm>
          <a:prstGeom prst="rect">
            <a:avLst/>
          </a:prstGeom>
        </p:spPr>
      </p:pic>
    </p:spTree>
    <p:extLst>
      <p:ext uri="{BB962C8B-B14F-4D97-AF65-F5344CB8AC3E}">
        <p14:creationId xmlns:p14="http://schemas.microsoft.com/office/powerpoint/2010/main" val="195366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Plasticity</a:t>
            </a:r>
            <a:r>
              <a:rPr lang="en-GB" dirty="0"/>
              <a:t> </a:t>
            </a:r>
            <a:endParaRPr lang="en-US" dirty="0"/>
          </a:p>
        </p:txBody>
      </p:sp>
      <p:sp>
        <p:nvSpPr>
          <p:cNvPr id="3" name="Content Placeholder 2"/>
          <p:cNvSpPr>
            <a:spLocks noGrp="1"/>
          </p:cNvSpPr>
          <p:nvPr>
            <p:ph idx="1"/>
          </p:nvPr>
        </p:nvSpPr>
        <p:spPr/>
        <p:txBody>
          <a:bodyPr>
            <a:normAutofit fontScale="92500" lnSpcReduction="10000"/>
          </a:bodyPr>
          <a:lstStyle/>
          <a:p>
            <a:r>
              <a:rPr lang="en-US" sz="1600" dirty="0"/>
              <a:t>The synapses between parallel fibers and Purkinje cells, and the synapses between mossy fibers and deep nuclear cells, are both susceptible to modification of their strength. </a:t>
            </a:r>
            <a:endParaRPr lang="en-US" sz="1600" dirty="0" smtClean="0"/>
          </a:p>
          <a:p>
            <a:r>
              <a:rPr lang="en-US" sz="1600" dirty="0" smtClean="0"/>
              <a:t>Each synapse </a:t>
            </a:r>
            <a:r>
              <a:rPr lang="en-US" sz="1600" dirty="0"/>
              <a:t>between the parallel fiber and the Purkinje </a:t>
            </a:r>
            <a:r>
              <a:rPr lang="en-US" sz="1600" dirty="0" smtClean="0"/>
              <a:t>cell can be adjusted so that </a:t>
            </a:r>
            <a:r>
              <a:rPr lang="en-US" sz="1600" dirty="0"/>
              <a:t>the next time the movement is performed, it is performed more accurately from the </a:t>
            </a:r>
            <a:r>
              <a:rPr lang="en-US" sz="1600" dirty="0" smtClean="0"/>
              <a:t>beginning</a:t>
            </a:r>
          </a:p>
          <a:p>
            <a:r>
              <a:rPr lang="en-US" sz="1600" dirty="0"/>
              <a:t>S</a:t>
            </a:r>
            <a:r>
              <a:rPr lang="en-US" sz="1600" dirty="0" smtClean="0"/>
              <a:t>ynapses </a:t>
            </a:r>
            <a:r>
              <a:rPr lang="en-US" sz="1600" dirty="0"/>
              <a:t>that were active around the time of climbing fiber input will be weakened, so that the next time the specific parallel fiber is active, it will have less of an excitatory effect on the Purkinje cell. </a:t>
            </a:r>
            <a:endParaRPr lang="en-US" sz="1600" dirty="0" smtClean="0"/>
          </a:p>
          <a:p>
            <a:r>
              <a:rPr lang="en-US" sz="1600" dirty="0"/>
              <a:t>C</a:t>
            </a:r>
            <a:r>
              <a:rPr lang="en-US" sz="1600" dirty="0" smtClean="0"/>
              <a:t>limbing fibers convey error signals, so the </a:t>
            </a:r>
            <a:r>
              <a:rPr lang="en-US" sz="1600" dirty="0"/>
              <a:t>granule cell to Purkinje cell synapses that were active at the time of the error will be </a:t>
            </a:r>
            <a:r>
              <a:rPr lang="en-US" sz="1600" dirty="0" smtClean="0"/>
              <a:t>inhibited.</a:t>
            </a:r>
          </a:p>
          <a:p>
            <a:r>
              <a:rPr lang="en-US" sz="1600" dirty="0"/>
              <a:t>Therefore, each synapse can be adjusted during a process of learning to produce the correct </a:t>
            </a:r>
            <a:r>
              <a:rPr lang="en-US" sz="1600" dirty="0" smtClean="0"/>
              <a:t>output</a:t>
            </a:r>
            <a:r>
              <a:rPr lang="en-US" sz="1600" dirty="0"/>
              <a:t>. </a:t>
            </a:r>
            <a:r>
              <a:rPr lang="en-US" sz="1600" dirty="0" smtClean="0"/>
              <a:t>This allows </a:t>
            </a:r>
            <a:r>
              <a:rPr lang="en-US" sz="1600" dirty="0"/>
              <a:t>for procedural learning, where each time an action is performed, it becomes somewhat more accurate since the "right synapses" are contributing to the response.</a:t>
            </a:r>
            <a:endParaRPr lang="en-US" sz="1600" dirty="0"/>
          </a:p>
        </p:txBody>
      </p:sp>
    </p:spTree>
    <p:extLst>
      <p:ext uri="{BB962C8B-B14F-4D97-AF65-F5344CB8AC3E}">
        <p14:creationId xmlns:p14="http://schemas.microsoft.com/office/powerpoint/2010/main" val="329960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 Fly</a:t>
            </a:r>
            <a:endParaRPr lang="en-US" dirty="0"/>
          </a:p>
        </p:txBody>
      </p:sp>
      <p:pic>
        <p:nvPicPr>
          <p:cNvPr id="4" name="Picture 3" descr="Bird in fl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4" y="1444532"/>
            <a:ext cx="3165078" cy="3165078"/>
          </a:xfrm>
          <a:prstGeom prst="rect">
            <a:avLst/>
          </a:prstGeom>
        </p:spPr>
      </p:pic>
      <p:pic>
        <p:nvPicPr>
          <p:cNvPr id="5" name="Picture 4" descr="learningtor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453" y="3284177"/>
            <a:ext cx="2382548" cy="3573823"/>
          </a:xfrm>
          <a:prstGeom prst="rect">
            <a:avLst/>
          </a:prstGeom>
        </p:spPr>
      </p:pic>
      <p:pic>
        <p:nvPicPr>
          <p:cNvPr id="6" name="Picture 5" descr="Learning viol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502" y="1618932"/>
            <a:ext cx="3289300" cy="2463800"/>
          </a:xfrm>
          <a:prstGeom prst="rect">
            <a:avLst/>
          </a:prstGeom>
        </p:spPr>
      </p:pic>
    </p:spTree>
    <p:extLst>
      <p:ext uri="{BB962C8B-B14F-4D97-AF65-F5344CB8AC3E}">
        <p14:creationId xmlns:p14="http://schemas.microsoft.com/office/powerpoint/2010/main" val="333197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Enteric Nervous System</a:t>
            </a:r>
            <a:endParaRPr lang="en-US" dirty="0"/>
          </a:p>
        </p:txBody>
      </p:sp>
      <p:pic>
        <p:nvPicPr>
          <p:cNvPr id="4" name="Picture 3" descr="enteric-nervous-system-cross-sec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446" y="1444532"/>
            <a:ext cx="5557921" cy="5088586"/>
          </a:xfrm>
          <a:prstGeom prst="rect">
            <a:avLst/>
          </a:prstGeom>
        </p:spPr>
      </p:pic>
    </p:spTree>
    <p:extLst>
      <p:ext uri="{BB962C8B-B14F-4D97-AF65-F5344CB8AC3E}">
        <p14:creationId xmlns:p14="http://schemas.microsoft.com/office/powerpoint/2010/main" val="201742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Hypothalamus</a:t>
            </a:r>
            <a:br>
              <a:rPr lang="en-US" dirty="0" smtClean="0"/>
            </a:br>
            <a:r>
              <a:rPr lang="en-US" sz="2000" dirty="0" smtClean="0"/>
              <a:t>The Chat Room for the Endocrine &amp; Nervous Systems</a:t>
            </a:r>
            <a:endParaRPr lang="en-US" dirty="0"/>
          </a:p>
        </p:txBody>
      </p:sp>
      <p:pic>
        <p:nvPicPr>
          <p:cNvPr id="4" name="Picture 3" descr="hypothalamu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837" y="1923467"/>
            <a:ext cx="6218321" cy="4707269"/>
          </a:xfrm>
          <a:prstGeom prst="rect">
            <a:avLst/>
          </a:prstGeom>
        </p:spPr>
      </p:pic>
    </p:spTree>
    <p:extLst>
      <p:ext uri="{BB962C8B-B14F-4D97-AF65-F5344CB8AC3E}">
        <p14:creationId xmlns:p14="http://schemas.microsoft.com/office/powerpoint/2010/main" val="3555827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Inappropriate Eating </a:t>
            </a:r>
            <a:endParaRPr lang="en-US" dirty="0"/>
          </a:p>
        </p:txBody>
      </p:sp>
      <p:pic>
        <p:nvPicPr>
          <p:cNvPr id="4" name="Picture 3" descr="nom-nom-n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1644316"/>
            <a:ext cx="6684211" cy="5013158"/>
          </a:xfrm>
          <a:prstGeom prst="rect">
            <a:avLst/>
          </a:prstGeom>
        </p:spPr>
      </p:pic>
    </p:spTree>
    <p:extLst>
      <p:ext uri="{BB962C8B-B14F-4D97-AF65-F5344CB8AC3E}">
        <p14:creationId xmlns:p14="http://schemas.microsoft.com/office/powerpoint/2010/main" val="295239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a lot of nerve!</a:t>
            </a:r>
            <a:endParaRPr lang="en-US" sz="4800" dirty="0"/>
          </a:p>
        </p:txBody>
      </p:sp>
      <p:sp>
        <p:nvSpPr>
          <p:cNvPr id="4" name="Content Placeholder 3"/>
          <p:cNvSpPr>
            <a:spLocks noGrp="1"/>
          </p:cNvSpPr>
          <p:nvPr>
            <p:ph idx="1"/>
          </p:nvPr>
        </p:nvSpPr>
        <p:spPr/>
        <p:txBody>
          <a:bodyPr/>
          <a:lstStyle/>
          <a:p>
            <a:r>
              <a:rPr lang="en-US" dirty="0" smtClean="0"/>
              <a:t>There are about 100,000,000,000 neurons in an adult human.</a:t>
            </a:r>
          </a:p>
          <a:p>
            <a:r>
              <a:rPr lang="en-US" dirty="0" smtClean="0"/>
              <a:t>These form 10,000,000,000,000 synapses, or connections</a:t>
            </a:r>
          </a:p>
          <a:p>
            <a:r>
              <a:rPr lang="en-US" dirty="0" smtClean="0"/>
              <a:t>They represent 2</a:t>
            </a:r>
            <a:r>
              <a:rPr lang="en-US" dirty="0"/>
              <a:t>% </a:t>
            </a:r>
            <a:r>
              <a:rPr lang="en-US" dirty="0" smtClean="0"/>
              <a:t>of the body’s weight</a:t>
            </a:r>
            <a:r>
              <a:rPr lang="en-US" dirty="0"/>
              <a:t>, 0.04-0.07% </a:t>
            </a:r>
            <a:r>
              <a:rPr lang="en-US" dirty="0" smtClean="0"/>
              <a:t>cells and </a:t>
            </a:r>
            <a:r>
              <a:rPr lang="en-US" dirty="0"/>
              <a:t>20-44% </a:t>
            </a:r>
            <a:r>
              <a:rPr lang="en-US" dirty="0" smtClean="0"/>
              <a:t>of the body’s power consumption</a:t>
            </a:r>
          </a:p>
          <a:p>
            <a:r>
              <a:rPr lang="en-US" dirty="0" smtClean="0"/>
              <a:t>50,000 neurons die each day</a:t>
            </a:r>
            <a:endParaRPr lang="en-US" dirty="0"/>
          </a:p>
        </p:txBody>
      </p:sp>
    </p:spTree>
    <p:extLst>
      <p:ext uri="{BB962C8B-B14F-4D97-AF65-F5344CB8AC3E}">
        <p14:creationId xmlns:p14="http://schemas.microsoft.com/office/powerpoint/2010/main" val="39299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Appetite Control</a:t>
            </a:r>
            <a:endParaRPr lang="en-US" dirty="0"/>
          </a:p>
        </p:txBody>
      </p:sp>
      <p:pic>
        <p:nvPicPr>
          <p:cNvPr id="4" name="Picture 3" descr="appetite cicui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506" y="1820992"/>
            <a:ext cx="5094633" cy="4653099"/>
          </a:xfrm>
          <a:prstGeom prst="rect">
            <a:avLst/>
          </a:prstGeom>
        </p:spPr>
      </p:pic>
    </p:spTree>
    <p:extLst>
      <p:ext uri="{BB962C8B-B14F-4D97-AF65-F5344CB8AC3E}">
        <p14:creationId xmlns:p14="http://schemas.microsoft.com/office/powerpoint/2010/main" val="259750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Crosstalk</a:t>
            </a:r>
            <a:endParaRPr lang="en-US" dirty="0"/>
          </a:p>
        </p:txBody>
      </p:sp>
      <p:pic>
        <p:nvPicPr>
          <p:cNvPr id="4" name="Picture 3" descr="Inflammatory crosstalk.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1" y="1564844"/>
            <a:ext cx="7620000" cy="5181600"/>
          </a:xfrm>
          <a:prstGeom prst="rect">
            <a:avLst/>
          </a:prstGeom>
        </p:spPr>
      </p:pic>
    </p:spTree>
    <p:extLst>
      <p:ext uri="{BB962C8B-B14F-4D97-AF65-F5344CB8AC3E}">
        <p14:creationId xmlns:p14="http://schemas.microsoft.com/office/powerpoint/2010/main" val="154320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2944"/>
            <a:ext cx="8042276" cy="1336956"/>
          </a:xfrm>
        </p:spPr>
        <p:txBody>
          <a:bodyPr/>
          <a:lstStyle/>
          <a:p>
            <a:r>
              <a:rPr lang="en-US" sz="3200" dirty="0" err="1"/>
              <a:t>Secretomotor</a:t>
            </a:r>
            <a:r>
              <a:rPr lang="en-US" sz="3200" dirty="0"/>
              <a:t> and Inflammatory Actions of </a:t>
            </a:r>
            <a:r>
              <a:rPr lang="en-US" sz="3200" i="1" dirty="0" smtClean="0"/>
              <a:t>Clostridium </a:t>
            </a:r>
            <a:r>
              <a:rPr lang="en-US" sz="3200" i="1" dirty="0" err="1" smtClean="0"/>
              <a:t>difficile</a:t>
            </a:r>
            <a:r>
              <a:rPr lang="en-US" sz="3200" i="1" dirty="0" smtClean="0"/>
              <a:t> </a:t>
            </a:r>
            <a:r>
              <a:rPr lang="en-US" sz="3200" dirty="0"/>
              <a:t>Toxin A.</a:t>
            </a:r>
            <a:endParaRPr lang="en-US" sz="3200" dirty="0"/>
          </a:p>
        </p:txBody>
      </p:sp>
      <p:pic>
        <p:nvPicPr>
          <p:cNvPr id="4" name="Picture 3" descr="Gut crosstalk.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005" y="1323472"/>
            <a:ext cx="3507206" cy="5502130"/>
          </a:xfrm>
          <a:prstGeom prst="rect">
            <a:avLst/>
          </a:prstGeom>
        </p:spPr>
      </p:pic>
    </p:spTree>
    <p:extLst>
      <p:ext uri="{BB962C8B-B14F-4D97-AF65-F5344CB8AC3E}">
        <p14:creationId xmlns:p14="http://schemas.microsoft.com/office/powerpoint/2010/main" val="336394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Rubber Hand Illusion</a:t>
            </a:r>
            <a:endParaRPr lang="en-US" dirty="0"/>
          </a:p>
        </p:txBody>
      </p:sp>
      <p:pic>
        <p:nvPicPr>
          <p:cNvPr id="4" name="Picture 3" descr="Rubber hand illu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647" y="1751263"/>
            <a:ext cx="7010033" cy="4854741"/>
          </a:xfrm>
          <a:prstGeom prst="rect">
            <a:avLst/>
          </a:prstGeom>
        </p:spPr>
      </p:pic>
    </p:spTree>
    <p:extLst>
      <p:ext uri="{BB962C8B-B14F-4D97-AF65-F5344CB8AC3E}">
        <p14:creationId xmlns:p14="http://schemas.microsoft.com/office/powerpoint/2010/main" val="302453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Ephrin</a:t>
            </a:r>
            <a:r>
              <a:rPr lang="en-US" dirty="0" smtClean="0"/>
              <a:t>/</a:t>
            </a:r>
            <a:r>
              <a:rPr lang="en-US" dirty="0" err="1" smtClean="0"/>
              <a:t>Eph</a:t>
            </a:r>
            <a:r>
              <a:rPr lang="en-US" dirty="0" smtClean="0"/>
              <a:t> </a:t>
            </a:r>
            <a:r>
              <a:rPr lang="en-US" dirty="0" err="1" smtClean="0"/>
              <a:t>signalling</a:t>
            </a:r>
            <a:r>
              <a:rPr lang="en-US" dirty="0" smtClean="0"/>
              <a:t> in the spine</a:t>
            </a:r>
            <a:endParaRPr lang="en-US" dirty="0"/>
          </a:p>
        </p:txBody>
      </p:sp>
      <p:pic>
        <p:nvPicPr>
          <p:cNvPr id="6" name="Picture 5" descr="Crosstalk motor sensory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3" y="1811414"/>
            <a:ext cx="3824288" cy="4191000"/>
          </a:xfrm>
          <a:prstGeom prst="rect">
            <a:avLst/>
          </a:prstGeom>
        </p:spPr>
      </p:pic>
      <p:pic>
        <p:nvPicPr>
          <p:cNvPr id="7" name="Picture 6" descr="Crosstalk motor sensory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431" y="1851518"/>
            <a:ext cx="3708400" cy="4191000"/>
          </a:xfrm>
          <a:prstGeom prst="rect">
            <a:avLst/>
          </a:prstGeom>
        </p:spPr>
      </p:pic>
    </p:spTree>
    <p:extLst>
      <p:ext uri="{BB962C8B-B14F-4D97-AF65-F5344CB8AC3E}">
        <p14:creationId xmlns:p14="http://schemas.microsoft.com/office/powerpoint/2010/main" val="416392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Artists’s</a:t>
            </a:r>
            <a:r>
              <a:rPr lang="en-US" dirty="0" smtClean="0"/>
              <a:t> Response</a:t>
            </a:r>
            <a:endParaRPr lang="en-US" dirty="0"/>
          </a:p>
        </p:txBody>
      </p:sp>
      <p:sp>
        <p:nvSpPr>
          <p:cNvPr id="3" name="Content Placeholder 2"/>
          <p:cNvSpPr>
            <a:spLocks noGrp="1"/>
          </p:cNvSpPr>
          <p:nvPr>
            <p:ph idx="1"/>
          </p:nvPr>
        </p:nvSpPr>
        <p:spPr/>
        <p:txBody>
          <a:bodyPr/>
          <a:lstStyle/>
          <a:p>
            <a:r>
              <a:rPr lang="en-US" dirty="0"/>
              <a:t>How structure relates to function in examples of different types of neurons.</a:t>
            </a:r>
            <a:endParaRPr lang="en-GB" dirty="0"/>
          </a:p>
          <a:p>
            <a:r>
              <a:rPr lang="en-US" dirty="0"/>
              <a:t>How communication and crosstalk is essential to coordinate complex systems </a:t>
            </a:r>
            <a:r>
              <a:rPr lang="en-US" dirty="0" err="1"/>
              <a:t>behaviours</a:t>
            </a:r>
            <a:r>
              <a:rPr lang="en-US" dirty="0"/>
              <a:t>.</a:t>
            </a:r>
            <a:endParaRPr lang="en-GB" dirty="0"/>
          </a:p>
          <a:p>
            <a:endParaRPr lang="en-US" dirty="0"/>
          </a:p>
        </p:txBody>
      </p:sp>
    </p:spTree>
    <p:extLst>
      <p:ext uri="{BB962C8B-B14F-4D97-AF65-F5344CB8AC3E}">
        <p14:creationId xmlns:p14="http://schemas.microsoft.com/office/powerpoint/2010/main" val="335336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many different types of neurons</a:t>
            </a:r>
            <a:endParaRPr lang="en-US" dirty="0"/>
          </a:p>
        </p:txBody>
      </p:sp>
      <p:sp>
        <p:nvSpPr>
          <p:cNvPr id="3" name="Content Placeholder 2"/>
          <p:cNvSpPr>
            <a:spLocks noGrp="1"/>
          </p:cNvSpPr>
          <p:nvPr>
            <p:ph idx="1"/>
          </p:nvPr>
        </p:nvSpPr>
        <p:spPr>
          <a:xfrm>
            <a:off x="549275" y="1600201"/>
            <a:ext cx="8042276" cy="765174"/>
          </a:xfrm>
        </p:spPr>
        <p:txBody>
          <a:bodyPr>
            <a:normAutofit fontScale="70000" lnSpcReduction="20000"/>
          </a:bodyPr>
          <a:lstStyle/>
          <a:p>
            <a:r>
              <a:rPr lang="en-US" dirty="0" smtClean="0"/>
              <a:t>They can be classified according to their structure,</a:t>
            </a:r>
          </a:p>
          <a:p>
            <a:pPr marL="0" indent="0">
              <a:buNone/>
            </a:pPr>
            <a:r>
              <a:rPr lang="en-US" dirty="0" smtClean="0"/>
              <a:t>      (which is closely related to their function)</a:t>
            </a:r>
            <a:endParaRPr lang="en-US" dirty="0"/>
          </a:p>
        </p:txBody>
      </p:sp>
      <p:pic>
        <p:nvPicPr>
          <p:cNvPr id="4" name="Picture 3" descr="different types of neur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425" y="2667824"/>
            <a:ext cx="4171950" cy="3955225"/>
          </a:xfrm>
          <a:prstGeom prst="rect">
            <a:avLst/>
          </a:prstGeom>
        </p:spPr>
      </p:pic>
    </p:spTree>
    <p:extLst>
      <p:ext uri="{BB962C8B-B14F-4D97-AF65-F5344CB8AC3E}">
        <p14:creationId xmlns:p14="http://schemas.microsoft.com/office/powerpoint/2010/main" val="249929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neurons have </a:t>
            </a:r>
            <a:r>
              <a:rPr lang="en-US" dirty="0" err="1" smtClean="0"/>
              <a:t>specialised</a:t>
            </a:r>
            <a:r>
              <a:rPr lang="en-US" dirty="0" smtClean="0"/>
              <a:t> functions</a:t>
            </a:r>
            <a:endParaRPr lang="en-US" dirty="0"/>
          </a:p>
        </p:txBody>
      </p:sp>
      <p:pic>
        <p:nvPicPr>
          <p:cNvPr id="4" name="Picture 3" descr="Purkinje_c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221" y="1676635"/>
            <a:ext cx="5670884" cy="4906644"/>
          </a:xfrm>
          <a:prstGeom prst="rect">
            <a:avLst/>
          </a:prstGeom>
        </p:spPr>
      </p:pic>
    </p:spTree>
    <p:extLst>
      <p:ext uri="{BB962C8B-B14F-4D97-AF65-F5344CB8AC3E}">
        <p14:creationId xmlns:p14="http://schemas.microsoft.com/office/powerpoint/2010/main" val="323571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7549"/>
            <a:ext cx="8042276" cy="1336956"/>
          </a:xfrm>
        </p:spPr>
        <p:txBody>
          <a:bodyPr/>
          <a:lstStyle/>
          <a:p>
            <a:r>
              <a:rPr lang="en-US" sz="3200" dirty="0" smtClean="0"/>
              <a:t>Other criteria can also be used to classify types of neurons:</a:t>
            </a:r>
            <a:endParaRPr lang="en-US" sz="3200" dirty="0"/>
          </a:p>
        </p:txBody>
      </p:sp>
      <p:sp>
        <p:nvSpPr>
          <p:cNvPr id="3" name="Content Placeholder 2"/>
          <p:cNvSpPr>
            <a:spLocks noGrp="1"/>
          </p:cNvSpPr>
          <p:nvPr>
            <p:ph idx="1"/>
          </p:nvPr>
        </p:nvSpPr>
        <p:spPr>
          <a:xfrm>
            <a:off x="549275" y="1155701"/>
            <a:ext cx="8042276" cy="447674"/>
          </a:xfrm>
        </p:spPr>
        <p:txBody>
          <a:bodyPr>
            <a:normAutofit lnSpcReduction="10000"/>
          </a:bodyPr>
          <a:lstStyle/>
          <a:p>
            <a:pPr marL="0" indent="0">
              <a:buNone/>
            </a:pPr>
            <a:r>
              <a:rPr lang="en-US" dirty="0" smtClean="0"/>
              <a:t>Action on other neurons (excitatory or inhibitory)</a:t>
            </a:r>
            <a:endParaRPr lang="en-US" dirty="0"/>
          </a:p>
        </p:txBody>
      </p:sp>
      <p:pic>
        <p:nvPicPr>
          <p:cNvPr id="4" name="Picture 3" descr="synaps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1555750"/>
            <a:ext cx="2676526" cy="2007394"/>
          </a:xfrm>
          <a:prstGeom prst="rect">
            <a:avLst/>
          </a:prstGeom>
        </p:spPr>
      </p:pic>
      <p:pic>
        <p:nvPicPr>
          <p:cNvPr id="6" name="Picture 5" descr="tonic firing.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5" y="4102100"/>
            <a:ext cx="3619500" cy="2247900"/>
          </a:xfrm>
          <a:prstGeom prst="rect">
            <a:avLst/>
          </a:prstGeom>
        </p:spPr>
      </p:pic>
      <p:sp>
        <p:nvSpPr>
          <p:cNvPr id="7" name="Content Placeholder 2"/>
          <p:cNvSpPr txBox="1">
            <a:spLocks/>
          </p:cNvSpPr>
          <p:nvPr/>
        </p:nvSpPr>
        <p:spPr>
          <a:xfrm>
            <a:off x="558800" y="3594101"/>
            <a:ext cx="8042276" cy="447674"/>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dirty="0" smtClean="0"/>
              <a:t>Patterns of firing</a:t>
            </a:r>
            <a:endParaRPr lang="en-US" dirty="0"/>
          </a:p>
        </p:txBody>
      </p:sp>
      <p:sp>
        <p:nvSpPr>
          <p:cNvPr id="9" name="TextBox 8"/>
          <p:cNvSpPr txBox="1"/>
          <p:nvPr/>
        </p:nvSpPr>
        <p:spPr>
          <a:xfrm>
            <a:off x="4857750" y="3253063"/>
            <a:ext cx="3743326" cy="646331"/>
          </a:xfrm>
          <a:prstGeom prst="rect">
            <a:avLst/>
          </a:prstGeom>
          <a:noFill/>
        </p:spPr>
        <p:txBody>
          <a:bodyPr wrap="square" rtlCol="0">
            <a:spAutoFit/>
          </a:bodyPr>
          <a:lstStyle/>
          <a:p>
            <a:r>
              <a:rPr lang="en-US" dirty="0" smtClean="0"/>
              <a:t>Type of neurotransmitter (pathway)</a:t>
            </a:r>
            <a:endParaRPr lang="en-US" dirty="0"/>
          </a:p>
        </p:txBody>
      </p:sp>
      <p:pic>
        <p:nvPicPr>
          <p:cNvPr id="10" name="Picture 9" descr="humanscan.jpg"/>
          <p:cNvPicPr>
            <a:picLocks noChangeAspect="1"/>
          </p:cNvPicPr>
          <p:nvPr/>
        </p:nvPicPr>
        <p:blipFill>
          <a:blip r:embed="rId5"/>
          <a:stretch>
            <a:fillRect/>
          </a:stretch>
        </p:blipFill>
        <p:spPr>
          <a:xfrm>
            <a:off x="5057776" y="4102100"/>
            <a:ext cx="2927350" cy="2033308"/>
          </a:xfrm>
          <a:prstGeom prst="rect">
            <a:avLst/>
          </a:prstGeom>
        </p:spPr>
      </p:pic>
    </p:spTree>
    <p:extLst>
      <p:ext uri="{BB962C8B-B14F-4D97-AF65-F5344CB8AC3E}">
        <p14:creationId xmlns:p14="http://schemas.microsoft.com/office/powerpoint/2010/main" val="2781227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Central Nervous System</a:t>
            </a:r>
            <a:endParaRPr lang="en-US" dirty="0"/>
          </a:p>
        </p:txBody>
      </p:sp>
      <p:pic>
        <p:nvPicPr>
          <p:cNvPr id="4" name="Picture 3" descr="central nervous system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355" y="1687907"/>
            <a:ext cx="3911600" cy="4635356"/>
          </a:xfrm>
          <a:prstGeom prst="rect">
            <a:avLst/>
          </a:prstGeom>
        </p:spPr>
      </p:pic>
    </p:spTree>
    <p:extLst>
      <p:ext uri="{BB962C8B-B14F-4D97-AF65-F5344CB8AC3E}">
        <p14:creationId xmlns:p14="http://schemas.microsoft.com/office/powerpoint/2010/main" val="189447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peripheral nervous </a:t>
            </a:r>
            <a:r>
              <a:rPr lang="en-US" sz="4000" dirty="0" smtClean="0"/>
              <a:t>system: motor &amp; sensory nerves</a:t>
            </a:r>
            <a:endParaRPr lang="en-US" sz="4000" dirty="0"/>
          </a:p>
        </p:txBody>
      </p:sp>
      <p:pic>
        <p:nvPicPr>
          <p:cNvPr id="9" name="Picture 8" descr="types of sensory neur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224" y="2312702"/>
            <a:ext cx="4561973" cy="4122364"/>
          </a:xfrm>
          <a:prstGeom prst="rect">
            <a:avLst/>
          </a:prstGeom>
        </p:spPr>
      </p:pic>
      <p:pic>
        <p:nvPicPr>
          <p:cNvPr id="10" name="Picture 9" descr="Motor Neur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63" y="2312702"/>
            <a:ext cx="3213100" cy="2527300"/>
          </a:xfrm>
          <a:prstGeom prst="rect">
            <a:avLst/>
          </a:prstGeom>
        </p:spPr>
      </p:pic>
    </p:spTree>
    <p:extLst>
      <p:ext uri="{BB962C8B-B14F-4D97-AF65-F5344CB8AC3E}">
        <p14:creationId xmlns:p14="http://schemas.microsoft.com/office/powerpoint/2010/main" val="35596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Crosstalk – The Reflex Arc</a:t>
            </a:r>
            <a:endParaRPr lang="en-US" dirty="0"/>
          </a:p>
        </p:txBody>
      </p:sp>
      <p:pic>
        <p:nvPicPr>
          <p:cNvPr id="5" name="Picture 4" descr="reflex-arc-pathw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04" y="1544693"/>
            <a:ext cx="7403431" cy="5150213"/>
          </a:xfrm>
          <a:prstGeom prst="rect">
            <a:avLst/>
          </a:prstGeom>
        </p:spPr>
      </p:pic>
    </p:spTree>
    <p:extLst>
      <p:ext uri="{BB962C8B-B14F-4D97-AF65-F5344CB8AC3E}">
        <p14:creationId xmlns:p14="http://schemas.microsoft.com/office/powerpoint/2010/main" val="162257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Autonomic Nervous System</a:t>
            </a:r>
            <a:endParaRPr lang="en-US" dirty="0"/>
          </a:p>
        </p:txBody>
      </p:sp>
      <p:pic>
        <p:nvPicPr>
          <p:cNvPr id="4" name="Picture 3" descr="autonomic nervous syst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63" y="1444532"/>
            <a:ext cx="6472257" cy="5293152"/>
          </a:xfrm>
          <a:prstGeom prst="rect">
            <a:avLst/>
          </a:prstGeom>
        </p:spPr>
      </p:pic>
    </p:spTree>
    <p:extLst>
      <p:ext uri="{BB962C8B-B14F-4D97-AF65-F5344CB8AC3E}">
        <p14:creationId xmlns:p14="http://schemas.microsoft.com/office/powerpoint/2010/main" val="2441142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1369</TotalTime>
  <Words>1969</Words>
  <Application>Microsoft Macintosh PowerPoint</Application>
  <PresentationFormat>On-screen Show (4:3)</PresentationFormat>
  <Paragraphs>106</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Breeze</vt:lpstr>
      <vt:lpstr>Getting on your Nerves</vt:lpstr>
      <vt:lpstr>What a lot of nerve!</vt:lpstr>
      <vt:lpstr>There are many different types of neurons</vt:lpstr>
      <vt:lpstr>Some neurons have specialised functions</vt:lpstr>
      <vt:lpstr>Other criteria can also be used to classify types of neurons:</vt:lpstr>
      <vt:lpstr>The Central Nervous System</vt:lpstr>
      <vt:lpstr>The peripheral nervous system: motor &amp; sensory nerves</vt:lpstr>
      <vt:lpstr>Crosstalk – The Reflex Arc</vt:lpstr>
      <vt:lpstr>The Autonomic Nervous System</vt:lpstr>
      <vt:lpstr>The Cerebellum </vt:lpstr>
      <vt:lpstr>Cerebellar Circuitry</vt:lpstr>
      <vt:lpstr>Feedforward processing </vt:lpstr>
      <vt:lpstr>Divergence and convergence </vt:lpstr>
      <vt:lpstr>Modularity </vt:lpstr>
      <vt:lpstr>Plasticity </vt:lpstr>
      <vt:lpstr>Learning to Fly</vt:lpstr>
      <vt:lpstr>Enteric Nervous System</vt:lpstr>
      <vt:lpstr>The Hypothalamus The Chat Room for the Endocrine &amp; Nervous Systems</vt:lpstr>
      <vt:lpstr>Inappropriate Eating </vt:lpstr>
      <vt:lpstr>Appetite Control</vt:lpstr>
      <vt:lpstr>Inflammatory Crosstalk</vt:lpstr>
      <vt:lpstr>Secretomotor and Inflammatory Actions of Clostridium difficile Toxin A.</vt:lpstr>
      <vt:lpstr>The Rubber Hand Illusion</vt:lpstr>
      <vt:lpstr>Ephrin/Eph signalling in the spine</vt:lpstr>
      <vt:lpstr>Artists’s Response</vt:lpstr>
    </vt:vector>
  </TitlesOfParts>
  <Company>MRC-Cambridge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on your Nerves</dc:title>
  <dc:creator>Yvonne Vallis</dc:creator>
  <cp:lastModifiedBy>Yvonne Vallis</cp:lastModifiedBy>
  <cp:revision>28</cp:revision>
  <dcterms:created xsi:type="dcterms:W3CDTF">2011-09-02T15:16:02Z</dcterms:created>
  <dcterms:modified xsi:type="dcterms:W3CDTF">2012-02-22T12:40:09Z</dcterms:modified>
</cp:coreProperties>
</file>