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72" r:id="rId5"/>
    <p:sldId id="273" r:id="rId6"/>
    <p:sldId id="263" r:id="rId7"/>
    <p:sldId id="271" r:id="rId8"/>
    <p:sldId id="265" r:id="rId9"/>
    <p:sldId id="274" r:id="rId10"/>
    <p:sldId id="277" r:id="rId11"/>
    <p:sldId id="275" r:id="rId12"/>
    <p:sldId id="276" r:id="rId13"/>
    <p:sldId id="266" r:id="rId14"/>
    <p:sldId id="267" r:id="rId15"/>
    <p:sldId id="269" r:id="rId16"/>
    <p:sldId id="270" r:id="rId17"/>
    <p:sldId id="268" r:id="rId18"/>
    <p:sldId id="261" r:id="rId19"/>
    <p:sldId id="262" r:id="rId20"/>
    <p:sldId id="279" r:id="rId21"/>
    <p:sldId id="278" r:id="rId22"/>
    <p:sldId id="280" r:id="rId23"/>
    <p:sldId id="281" r:id="rId24"/>
    <p:sldId id="282" r:id="rId25"/>
    <p:sldId id="283" r:id="rId26"/>
    <p:sldId id="284" r:id="rId27"/>
    <p:sldId id="285" r:id="rId28"/>
    <p:sldId id="26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9145" autoAdjust="0"/>
  </p:normalViewPr>
  <p:slideViewPr>
    <p:cSldViewPr snapToGrid="0" snapToObjects="1">
      <p:cViewPr varScale="1">
        <p:scale>
          <a:sx n="59" d="100"/>
          <a:sy n="59" d="100"/>
        </p:scale>
        <p:origin x="-816" y="-104"/>
      </p:cViewPr>
      <p:guideLst>
        <p:guide orient="horz" pos="2160"/>
        <p:guide pos="2880"/>
      </p:guideLst>
    </p:cSldViewPr>
  </p:slideViewPr>
  <p:outlineViewPr>
    <p:cViewPr>
      <p:scale>
        <a:sx n="33" d="100"/>
        <a:sy n="33" d="100"/>
      </p:scale>
      <p:origin x="0" y="18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61BE4-EDA7-3349-BEB2-7815F7FF3CC9}" type="datetimeFigureOut">
              <a:rPr lang="en-US" smtClean="0"/>
              <a:t>02/03/2014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532738-7DC4-704B-8DD3-62FAE3CB9C3D}" type="slidenum">
              <a:rPr lang="en-US" smtClean="0"/>
              <a:t>‹#›</a:t>
            </a:fld>
            <a:endParaRPr lang="en-US"/>
          </a:p>
        </p:txBody>
      </p:sp>
    </p:spTree>
    <p:extLst>
      <p:ext uri="{BB962C8B-B14F-4D97-AF65-F5344CB8AC3E}">
        <p14:creationId xmlns:p14="http://schemas.microsoft.com/office/powerpoint/2010/main" val="39215687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a:t>
            </a:r>
            <a:r>
              <a:rPr lang="en-US" baseline="0" dirty="0" err="1" smtClean="0"/>
              <a:t>skewness</a:t>
            </a:r>
            <a:r>
              <a:rPr lang="en-US" baseline="0" dirty="0" smtClean="0"/>
              <a:t> and kurtosis are useful properties you need a lot of data to calculate them. Since they are based on higher moments they are more sensitive to outliers, errors.</a:t>
            </a:r>
            <a:endParaRPr lang="en-US" dirty="0"/>
          </a:p>
        </p:txBody>
      </p:sp>
      <p:sp>
        <p:nvSpPr>
          <p:cNvPr id="4" name="Slide Number Placeholder 3"/>
          <p:cNvSpPr>
            <a:spLocks noGrp="1"/>
          </p:cNvSpPr>
          <p:nvPr>
            <p:ph type="sldNum" sz="quarter" idx="10"/>
          </p:nvPr>
        </p:nvSpPr>
        <p:spPr/>
        <p:txBody>
          <a:bodyPr/>
          <a:lstStyle/>
          <a:p>
            <a:fld id="{7E532738-7DC4-704B-8DD3-62FAE3CB9C3D}" type="slidenum">
              <a:rPr lang="en-US" smtClean="0"/>
              <a:t>5</a:t>
            </a:fld>
            <a:endParaRPr lang="en-US"/>
          </a:p>
        </p:txBody>
      </p:sp>
    </p:spTree>
    <p:extLst>
      <p:ext uri="{BB962C8B-B14F-4D97-AF65-F5344CB8AC3E}">
        <p14:creationId xmlns:p14="http://schemas.microsoft.com/office/powerpoint/2010/main" val="359260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In general average of a function is not equal function of averages ( Average(f(x)) ≠ f(Average(x)))</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Trend</a:t>
            </a:r>
            <a:r>
              <a:rPr lang="en-US" baseline="0" dirty="0" smtClean="0"/>
              <a:t> that may appear in different groups could be reversed when you pull groups together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Trend that appears within groups should be preferred.</a:t>
            </a:r>
            <a:endParaRPr lang="en-US" dirty="0" smtClean="0"/>
          </a:p>
        </p:txBody>
      </p:sp>
      <p:sp>
        <p:nvSpPr>
          <p:cNvPr id="4" name="Slide Number Placeholder 3"/>
          <p:cNvSpPr>
            <a:spLocks noGrp="1"/>
          </p:cNvSpPr>
          <p:nvPr>
            <p:ph type="sldNum" sz="quarter" idx="10"/>
          </p:nvPr>
        </p:nvSpPr>
        <p:spPr/>
        <p:txBody>
          <a:bodyPr/>
          <a:lstStyle/>
          <a:p>
            <a:fld id="{7E532738-7DC4-704B-8DD3-62FAE3CB9C3D}" type="slidenum">
              <a:rPr lang="en-US" smtClean="0"/>
              <a:t>8</a:t>
            </a:fld>
            <a:endParaRPr lang="en-US"/>
          </a:p>
        </p:txBody>
      </p:sp>
    </p:spTree>
    <p:extLst>
      <p:ext uri="{BB962C8B-B14F-4D97-AF65-F5344CB8AC3E}">
        <p14:creationId xmlns:p14="http://schemas.microsoft.com/office/powerpoint/2010/main" val="120784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for normal distribution there is one to one relationship between IQR</a:t>
            </a:r>
            <a:r>
              <a:rPr lang="en-US" baseline="0" dirty="0" smtClean="0"/>
              <a:t> and </a:t>
            </a:r>
            <a:r>
              <a:rPr lang="en-US" baseline="0" dirty="0" err="1" smtClean="0"/>
              <a:t>sd</a:t>
            </a:r>
            <a:endParaRPr lang="en-US" dirty="0"/>
          </a:p>
        </p:txBody>
      </p:sp>
      <p:sp>
        <p:nvSpPr>
          <p:cNvPr id="4" name="Slide Number Placeholder 3"/>
          <p:cNvSpPr>
            <a:spLocks noGrp="1"/>
          </p:cNvSpPr>
          <p:nvPr>
            <p:ph type="sldNum" sz="quarter" idx="10"/>
          </p:nvPr>
        </p:nvSpPr>
        <p:spPr/>
        <p:txBody>
          <a:bodyPr/>
          <a:lstStyle/>
          <a:p>
            <a:fld id="{7E532738-7DC4-704B-8DD3-62FAE3CB9C3D}" type="slidenum">
              <a:rPr lang="en-US" smtClean="0"/>
              <a:t>9</a:t>
            </a:fld>
            <a:endParaRPr lang="en-US"/>
          </a:p>
        </p:txBody>
      </p:sp>
    </p:spTree>
    <p:extLst>
      <p:ext uri="{BB962C8B-B14F-4D97-AF65-F5344CB8AC3E}">
        <p14:creationId xmlns:p14="http://schemas.microsoft.com/office/powerpoint/2010/main" val="208437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32738-7DC4-704B-8DD3-62FAE3CB9C3D}" type="slidenum">
              <a:rPr lang="en-US" smtClean="0"/>
              <a:t>16</a:t>
            </a:fld>
            <a:endParaRPr lang="en-US"/>
          </a:p>
        </p:txBody>
      </p:sp>
    </p:spTree>
    <p:extLst>
      <p:ext uri="{BB962C8B-B14F-4D97-AF65-F5344CB8AC3E}">
        <p14:creationId xmlns:p14="http://schemas.microsoft.com/office/powerpoint/2010/main" val="103870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would expect ranges</a:t>
            </a:r>
            <a:r>
              <a:rPr lang="en-US" baseline="0" dirty="0" smtClean="0"/>
              <a:t> to be same of data are from the same distribution.</a:t>
            </a:r>
            <a:endParaRPr lang="en-US" dirty="0"/>
          </a:p>
        </p:txBody>
      </p:sp>
      <p:sp>
        <p:nvSpPr>
          <p:cNvPr id="4" name="Slide Number Placeholder 3"/>
          <p:cNvSpPr>
            <a:spLocks noGrp="1"/>
          </p:cNvSpPr>
          <p:nvPr>
            <p:ph type="sldNum" sz="quarter" idx="10"/>
          </p:nvPr>
        </p:nvSpPr>
        <p:spPr/>
        <p:txBody>
          <a:bodyPr/>
          <a:lstStyle/>
          <a:p>
            <a:fld id="{7E532738-7DC4-704B-8DD3-62FAE3CB9C3D}" type="slidenum">
              <a:rPr lang="en-US" smtClean="0"/>
              <a:t>20</a:t>
            </a:fld>
            <a:endParaRPr lang="en-US"/>
          </a:p>
        </p:txBody>
      </p:sp>
    </p:spTree>
    <p:extLst>
      <p:ext uri="{BB962C8B-B14F-4D97-AF65-F5344CB8AC3E}">
        <p14:creationId xmlns:p14="http://schemas.microsoft.com/office/powerpoint/2010/main" val="66930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plots: co-plot, scatter-plot with smooth lines, </a:t>
            </a:r>
            <a:r>
              <a:rPr lang="en-US" baseline="0" dirty="0" err="1" smtClean="0"/>
              <a:t>piarwise</a:t>
            </a:r>
            <a:r>
              <a:rPr lang="en-US" baseline="0" dirty="0" smtClean="0"/>
              <a:t> plots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7E532738-7DC4-704B-8DD3-62FAE3CB9C3D}" type="slidenum">
              <a:rPr lang="en-US" smtClean="0"/>
              <a:t>27</a:t>
            </a:fld>
            <a:endParaRPr lang="en-US"/>
          </a:p>
        </p:txBody>
      </p:sp>
    </p:spTree>
    <p:extLst>
      <p:ext uri="{BB962C8B-B14F-4D97-AF65-F5344CB8AC3E}">
        <p14:creationId xmlns:p14="http://schemas.microsoft.com/office/powerpoint/2010/main" val="7877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2EFDC90-2DD7-0847-81F2-C29F57B85019}" type="datetimeFigureOut">
              <a:rPr lang="en-US" smtClean="0"/>
              <a:t>26/02/2014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23C5-866E-C94D-85E3-908BA4E1D317}" type="slidenum">
              <a:rPr lang="en-US" smtClean="0"/>
              <a:t>‹#›</a:t>
            </a:fld>
            <a:endParaRPr lang="en-US"/>
          </a:p>
        </p:txBody>
      </p:sp>
    </p:spTree>
    <p:extLst>
      <p:ext uri="{BB962C8B-B14F-4D97-AF65-F5344CB8AC3E}">
        <p14:creationId xmlns:p14="http://schemas.microsoft.com/office/powerpoint/2010/main" val="353038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EFDC90-2DD7-0847-81F2-C29F57B85019}" type="datetimeFigureOut">
              <a:rPr lang="en-US" smtClean="0"/>
              <a:t>26/02/2014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23C5-866E-C94D-85E3-908BA4E1D317}" type="slidenum">
              <a:rPr lang="en-US" smtClean="0"/>
              <a:t>‹#›</a:t>
            </a:fld>
            <a:endParaRPr lang="en-US"/>
          </a:p>
        </p:txBody>
      </p:sp>
    </p:spTree>
    <p:extLst>
      <p:ext uri="{BB962C8B-B14F-4D97-AF65-F5344CB8AC3E}">
        <p14:creationId xmlns:p14="http://schemas.microsoft.com/office/powerpoint/2010/main" val="237688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EFDC90-2DD7-0847-81F2-C29F57B85019}" type="datetimeFigureOut">
              <a:rPr lang="en-US" smtClean="0"/>
              <a:t>26/02/2014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23C5-866E-C94D-85E3-908BA4E1D317}" type="slidenum">
              <a:rPr lang="en-US" smtClean="0"/>
              <a:t>‹#›</a:t>
            </a:fld>
            <a:endParaRPr lang="en-US"/>
          </a:p>
        </p:txBody>
      </p:sp>
    </p:spTree>
    <p:extLst>
      <p:ext uri="{BB962C8B-B14F-4D97-AF65-F5344CB8AC3E}">
        <p14:creationId xmlns:p14="http://schemas.microsoft.com/office/powerpoint/2010/main" val="9399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EFDC90-2DD7-0847-81F2-C29F57B85019}" type="datetimeFigureOut">
              <a:rPr lang="en-US" smtClean="0"/>
              <a:t>26/02/2014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23C5-866E-C94D-85E3-908BA4E1D317}" type="slidenum">
              <a:rPr lang="en-US" smtClean="0"/>
              <a:t>‹#›</a:t>
            </a:fld>
            <a:endParaRPr lang="en-US"/>
          </a:p>
        </p:txBody>
      </p:sp>
    </p:spTree>
    <p:extLst>
      <p:ext uri="{BB962C8B-B14F-4D97-AF65-F5344CB8AC3E}">
        <p14:creationId xmlns:p14="http://schemas.microsoft.com/office/powerpoint/2010/main" val="79751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2EFDC90-2DD7-0847-81F2-C29F57B85019}" type="datetimeFigureOut">
              <a:rPr lang="en-US" smtClean="0"/>
              <a:t>26/02/2014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23C5-866E-C94D-85E3-908BA4E1D317}" type="slidenum">
              <a:rPr lang="en-US" smtClean="0"/>
              <a:t>‹#›</a:t>
            </a:fld>
            <a:endParaRPr lang="en-US"/>
          </a:p>
        </p:txBody>
      </p:sp>
    </p:spTree>
    <p:extLst>
      <p:ext uri="{BB962C8B-B14F-4D97-AF65-F5344CB8AC3E}">
        <p14:creationId xmlns:p14="http://schemas.microsoft.com/office/powerpoint/2010/main" val="10985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2EFDC90-2DD7-0847-81F2-C29F57B85019}" type="datetimeFigureOut">
              <a:rPr lang="en-US" smtClean="0"/>
              <a:t>26/02/2014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D23C5-866E-C94D-85E3-908BA4E1D317}" type="slidenum">
              <a:rPr lang="en-US" smtClean="0"/>
              <a:t>‹#›</a:t>
            </a:fld>
            <a:endParaRPr lang="en-US"/>
          </a:p>
        </p:txBody>
      </p:sp>
    </p:spTree>
    <p:extLst>
      <p:ext uri="{BB962C8B-B14F-4D97-AF65-F5344CB8AC3E}">
        <p14:creationId xmlns:p14="http://schemas.microsoft.com/office/powerpoint/2010/main" val="141888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2EFDC90-2DD7-0847-81F2-C29F57B85019}" type="datetimeFigureOut">
              <a:rPr lang="en-US" smtClean="0"/>
              <a:t>26/02/2014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D23C5-866E-C94D-85E3-908BA4E1D317}" type="slidenum">
              <a:rPr lang="en-US" smtClean="0"/>
              <a:t>‹#›</a:t>
            </a:fld>
            <a:endParaRPr lang="en-US"/>
          </a:p>
        </p:txBody>
      </p:sp>
    </p:spTree>
    <p:extLst>
      <p:ext uri="{BB962C8B-B14F-4D97-AF65-F5344CB8AC3E}">
        <p14:creationId xmlns:p14="http://schemas.microsoft.com/office/powerpoint/2010/main" val="33425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2EFDC90-2DD7-0847-81F2-C29F57B85019}" type="datetimeFigureOut">
              <a:rPr lang="en-US" smtClean="0"/>
              <a:t>26/02/2014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D23C5-866E-C94D-85E3-908BA4E1D317}" type="slidenum">
              <a:rPr lang="en-US" smtClean="0"/>
              <a:t>‹#›</a:t>
            </a:fld>
            <a:endParaRPr lang="en-US"/>
          </a:p>
        </p:txBody>
      </p:sp>
    </p:spTree>
    <p:extLst>
      <p:ext uri="{BB962C8B-B14F-4D97-AF65-F5344CB8AC3E}">
        <p14:creationId xmlns:p14="http://schemas.microsoft.com/office/powerpoint/2010/main" val="119785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FDC90-2DD7-0847-81F2-C29F57B85019}" type="datetimeFigureOut">
              <a:rPr lang="en-US" smtClean="0"/>
              <a:t>26/02/2014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D23C5-866E-C94D-85E3-908BA4E1D317}" type="slidenum">
              <a:rPr lang="en-US" smtClean="0"/>
              <a:t>‹#›</a:t>
            </a:fld>
            <a:endParaRPr lang="en-US"/>
          </a:p>
        </p:txBody>
      </p:sp>
    </p:spTree>
    <p:extLst>
      <p:ext uri="{BB962C8B-B14F-4D97-AF65-F5344CB8AC3E}">
        <p14:creationId xmlns:p14="http://schemas.microsoft.com/office/powerpoint/2010/main" val="88447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EFDC90-2DD7-0847-81F2-C29F57B85019}" type="datetimeFigureOut">
              <a:rPr lang="en-US" smtClean="0"/>
              <a:t>26/02/2014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D23C5-866E-C94D-85E3-908BA4E1D317}" type="slidenum">
              <a:rPr lang="en-US" smtClean="0"/>
              <a:t>‹#›</a:t>
            </a:fld>
            <a:endParaRPr lang="en-US"/>
          </a:p>
        </p:txBody>
      </p:sp>
    </p:spTree>
    <p:extLst>
      <p:ext uri="{BB962C8B-B14F-4D97-AF65-F5344CB8AC3E}">
        <p14:creationId xmlns:p14="http://schemas.microsoft.com/office/powerpoint/2010/main" val="296352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EFDC90-2DD7-0847-81F2-C29F57B85019}" type="datetimeFigureOut">
              <a:rPr lang="en-US" smtClean="0"/>
              <a:t>26/02/2014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D23C5-866E-C94D-85E3-908BA4E1D317}" type="slidenum">
              <a:rPr lang="en-US" smtClean="0"/>
              <a:t>‹#›</a:t>
            </a:fld>
            <a:endParaRPr lang="en-US"/>
          </a:p>
        </p:txBody>
      </p:sp>
    </p:spTree>
    <p:extLst>
      <p:ext uri="{BB962C8B-B14F-4D97-AF65-F5344CB8AC3E}">
        <p14:creationId xmlns:p14="http://schemas.microsoft.com/office/powerpoint/2010/main" val="20216750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FDC90-2DD7-0847-81F2-C29F57B85019}" type="datetimeFigureOut">
              <a:rPr lang="en-US" smtClean="0"/>
              <a:t>26/02/2014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D23C5-866E-C94D-85E3-908BA4E1D317}" type="slidenum">
              <a:rPr lang="en-US" smtClean="0"/>
              <a:t>‹#›</a:t>
            </a:fld>
            <a:endParaRPr lang="en-US"/>
          </a:p>
        </p:txBody>
      </p:sp>
    </p:spTree>
    <p:extLst>
      <p:ext uri="{BB962C8B-B14F-4D97-AF65-F5344CB8AC3E}">
        <p14:creationId xmlns:p14="http://schemas.microsoft.com/office/powerpoint/2010/main" val="3711216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999" y="1876425"/>
            <a:ext cx="8771467" cy="1470025"/>
          </a:xfrm>
        </p:spPr>
        <p:txBody>
          <a:bodyPr/>
          <a:lstStyle/>
          <a:p>
            <a:r>
              <a:rPr lang="en-US" dirty="0" smtClean="0"/>
              <a:t>Descriptive and exploratory statistics </a:t>
            </a:r>
            <a:endParaRPr lang="en-US" dirty="0"/>
          </a:p>
        </p:txBody>
      </p:sp>
      <p:sp>
        <p:nvSpPr>
          <p:cNvPr id="3" name="Subtitle 2"/>
          <p:cNvSpPr>
            <a:spLocks noGrp="1"/>
          </p:cNvSpPr>
          <p:nvPr>
            <p:ph type="subTitle" idx="1"/>
          </p:nvPr>
        </p:nvSpPr>
        <p:spPr>
          <a:xfrm>
            <a:off x="1371600" y="3750733"/>
            <a:ext cx="6400800" cy="668867"/>
          </a:xfrm>
        </p:spPr>
        <p:txBody>
          <a:bodyPr/>
          <a:lstStyle/>
          <a:p>
            <a:r>
              <a:rPr lang="en-US" dirty="0" smtClean="0"/>
              <a:t>Garib Murshudov</a:t>
            </a:r>
            <a:endParaRPr lang="en-US" dirty="0"/>
          </a:p>
        </p:txBody>
      </p:sp>
    </p:spTree>
    <p:extLst>
      <p:ext uri="{BB962C8B-B14F-4D97-AF65-F5344CB8AC3E}">
        <p14:creationId xmlns:p14="http://schemas.microsoft.com/office/powerpoint/2010/main" val="882035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653"/>
          </a:xfrm>
        </p:spPr>
        <p:txBody>
          <a:bodyPr>
            <a:normAutofit fontScale="90000"/>
          </a:bodyPr>
          <a:lstStyle/>
          <a:p>
            <a:r>
              <a:rPr lang="en-US" sz="3600" b="1" dirty="0" smtClean="0"/>
              <a:t>Spread: robustness</a:t>
            </a:r>
            <a:endParaRPr lang="en-US" sz="3600" b="1" dirty="0"/>
          </a:p>
        </p:txBody>
      </p:sp>
      <p:sp>
        <p:nvSpPr>
          <p:cNvPr id="3" name="Content Placeholder 2"/>
          <p:cNvSpPr>
            <a:spLocks noGrp="1"/>
          </p:cNvSpPr>
          <p:nvPr>
            <p:ph idx="1"/>
          </p:nvPr>
        </p:nvSpPr>
        <p:spPr>
          <a:xfrm>
            <a:off x="99611" y="1070882"/>
            <a:ext cx="9044389" cy="4171457"/>
          </a:xfrm>
        </p:spPr>
        <p:txBody>
          <a:bodyPr>
            <a:normAutofit/>
          </a:bodyPr>
          <a:lstStyle/>
          <a:p>
            <a:pPr marL="0" indent="0">
              <a:buNone/>
            </a:pPr>
            <a:r>
              <a:rPr lang="en-US" sz="2000" dirty="0" smtClean="0"/>
              <a:t>Average is very sensitive to few outliers. If we change one value of data arbitrarily then we can affect average value substantially. However median is not affected very much Example:</a:t>
            </a:r>
          </a:p>
          <a:p>
            <a:pPr marL="0" indent="0">
              <a:buNone/>
            </a:pPr>
            <a:endParaRPr lang="en-US" sz="1400" dirty="0" smtClean="0">
              <a:latin typeface="Courier"/>
            </a:endParaRPr>
          </a:p>
          <a:p>
            <a:pPr marL="0" indent="0">
              <a:buNone/>
            </a:pPr>
            <a:r>
              <a:rPr lang="en-US" sz="1400" dirty="0">
                <a:latin typeface="Courier"/>
              </a:rPr>
              <a:t>13.2  8.2 10.9 14.3 10.7  6.6  9.5 10.8  8.8 </a:t>
            </a:r>
            <a:r>
              <a:rPr lang="en-US" sz="1400" dirty="0" smtClean="0">
                <a:latin typeface="Courier"/>
              </a:rPr>
              <a:t>13.3  - </a:t>
            </a:r>
            <a:r>
              <a:rPr lang="en-US" sz="1400" dirty="0" err="1" smtClean="0">
                <a:latin typeface="Courier"/>
              </a:rPr>
              <a:t>sd</a:t>
            </a:r>
            <a:r>
              <a:rPr lang="en-US" sz="1400" dirty="0" smtClean="0">
                <a:latin typeface="Courier"/>
              </a:rPr>
              <a:t> =  2.45, IQR = 3.65</a:t>
            </a:r>
          </a:p>
          <a:p>
            <a:pPr marL="0" indent="0">
              <a:buNone/>
            </a:pPr>
            <a:r>
              <a:rPr lang="en-US" sz="1400" dirty="0">
                <a:latin typeface="Courier"/>
              </a:rPr>
              <a:t>13.2  8.2 10.9 </a:t>
            </a:r>
            <a:r>
              <a:rPr lang="en-US" sz="1400" dirty="0" smtClean="0">
                <a:latin typeface="Courier"/>
              </a:rPr>
              <a:t>74.3 </a:t>
            </a:r>
            <a:r>
              <a:rPr lang="en-US" sz="1400" dirty="0">
                <a:latin typeface="Courier"/>
              </a:rPr>
              <a:t>10.7  6.6  9.5 10.8  8.8 13.3  </a:t>
            </a:r>
            <a:r>
              <a:rPr lang="en-US" sz="1400" dirty="0" smtClean="0">
                <a:latin typeface="Courier"/>
              </a:rPr>
              <a:t>- </a:t>
            </a:r>
            <a:r>
              <a:rPr lang="en-US" sz="1400" dirty="0" err="1" smtClean="0">
                <a:latin typeface="Courier"/>
              </a:rPr>
              <a:t>sd</a:t>
            </a:r>
            <a:r>
              <a:rPr lang="en-US" sz="1400" dirty="0" smtClean="0">
                <a:latin typeface="Courier"/>
              </a:rPr>
              <a:t> = 20.37, IQR = 3.65</a:t>
            </a:r>
            <a:endParaRPr lang="en-US" sz="1400" dirty="0">
              <a:latin typeface="Courier"/>
            </a:endParaRPr>
          </a:p>
          <a:p>
            <a:pPr marL="0" indent="0">
              <a:buNone/>
            </a:pPr>
            <a:endParaRPr lang="en-US" sz="2000" dirty="0" smtClean="0"/>
          </a:p>
          <a:p>
            <a:pPr marL="0" indent="0">
              <a:buNone/>
            </a:pPr>
            <a:r>
              <a:rPr lang="en-US" sz="2000" dirty="0" smtClean="0"/>
              <a:t>Breakdown point of </a:t>
            </a:r>
            <a:r>
              <a:rPr lang="en-US" sz="2000" dirty="0" err="1" smtClean="0"/>
              <a:t>sd</a:t>
            </a:r>
            <a:r>
              <a:rPr lang="en-US" sz="2000" dirty="0" smtClean="0"/>
              <a:t> is 0, breakdown point of median is 0.25.</a:t>
            </a:r>
          </a:p>
          <a:p>
            <a:pPr marL="0" indent="0">
              <a:buNone/>
            </a:pPr>
            <a:r>
              <a:rPr lang="en-US" sz="2000" dirty="0" smtClean="0"/>
              <a:t>I.e. you have to change at 25% of the data dramatically to affect  IQR.</a:t>
            </a:r>
          </a:p>
          <a:p>
            <a:pPr marL="0" indent="0">
              <a:buNone/>
            </a:pPr>
            <a:r>
              <a:rPr lang="en-US" sz="2000" dirty="0" smtClean="0"/>
              <a:t>IQR is the much more robust than </a:t>
            </a:r>
            <a:r>
              <a:rPr lang="en-US" sz="2000" dirty="0" err="1" smtClean="0"/>
              <a:t>sd</a:t>
            </a:r>
            <a:endParaRPr lang="en-US" sz="2000" dirty="0"/>
          </a:p>
          <a:p>
            <a:pPr marL="0" indent="0">
              <a:buNone/>
            </a:pPr>
            <a:endParaRPr lang="en-US" sz="2000" dirty="0" smtClean="0"/>
          </a:p>
          <a:p>
            <a:pPr marL="0" indent="0">
              <a:buNone/>
            </a:pPr>
            <a:endParaRPr lang="en-US" sz="2000" dirty="0"/>
          </a:p>
        </p:txBody>
      </p:sp>
      <p:sp>
        <p:nvSpPr>
          <p:cNvPr id="4" name="TextBox 3"/>
          <p:cNvSpPr txBox="1"/>
          <p:nvPr/>
        </p:nvSpPr>
        <p:spPr>
          <a:xfrm>
            <a:off x="224125" y="5590999"/>
            <a:ext cx="8554115" cy="923330"/>
          </a:xfrm>
          <a:prstGeom prst="rect">
            <a:avLst/>
          </a:prstGeom>
          <a:noFill/>
          <a:ln w="25400">
            <a:solidFill>
              <a:schemeClr val="tx1"/>
            </a:solidFill>
          </a:ln>
        </p:spPr>
        <p:txBody>
          <a:bodyPr wrap="square" rtlCol="0">
            <a:spAutoFit/>
          </a:bodyPr>
          <a:lstStyle/>
          <a:p>
            <a:r>
              <a:rPr lang="en-US" dirty="0" err="1" smtClean="0"/>
              <a:t>Wikidictionary</a:t>
            </a:r>
            <a:r>
              <a:rPr lang="en-US" dirty="0" smtClean="0"/>
              <a:t>: The </a:t>
            </a:r>
            <a:r>
              <a:rPr lang="en-US" dirty="0"/>
              <a:t>number or proportion of arbitrarily large or small extreme values that must be introduced into a batch or sample to cause the estimator to yield an arbitrarily large result</a:t>
            </a:r>
            <a:r>
              <a:rPr lang="en-US" dirty="0" smtClean="0"/>
              <a:t>.</a:t>
            </a:r>
          </a:p>
        </p:txBody>
      </p:sp>
    </p:spTree>
    <p:extLst>
      <p:ext uri="{BB962C8B-B14F-4D97-AF65-F5344CB8AC3E}">
        <p14:creationId xmlns:p14="http://schemas.microsoft.com/office/powerpoint/2010/main" val="15627901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1148"/>
          </a:xfrm>
        </p:spPr>
        <p:txBody>
          <a:bodyPr>
            <a:normAutofit/>
          </a:bodyPr>
          <a:lstStyle/>
          <a:p>
            <a:r>
              <a:rPr lang="en-US" sz="3600" b="1" dirty="0" err="1" smtClean="0"/>
              <a:t>Tukey’s</a:t>
            </a:r>
            <a:r>
              <a:rPr lang="en-US" sz="3600" b="1" dirty="0" smtClean="0"/>
              <a:t> five number summaries</a:t>
            </a:r>
            <a:endParaRPr lang="en-US" sz="3600" b="1" dirty="0"/>
          </a:p>
        </p:txBody>
      </p:sp>
      <p:sp>
        <p:nvSpPr>
          <p:cNvPr id="3" name="Content Placeholder 2"/>
          <p:cNvSpPr>
            <a:spLocks noGrp="1"/>
          </p:cNvSpPr>
          <p:nvPr>
            <p:ph idx="1"/>
          </p:nvPr>
        </p:nvSpPr>
        <p:spPr>
          <a:xfrm>
            <a:off x="87161" y="1207855"/>
            <a:ext cx="8927656" cy="5478927"/>
          </a:xfrm>
        </p:spPr>
        <p:txBody>
          <a:bodyPr>
            <a:normAutofit/>
          </a:bodyPr>
          <a:lstStyle/>
          <a:p>
            <a:pPr marL="0" indent="0">
              <a:buNone/>
            </a:pPr>
            <a:r>
              <a:rPr lang="en-US" sz="2000" dirty="0" smtClean="0"/>
              <a:t>One of the important books on statistical data analysis is:</a:t>
            </a:r>
          </a:p>
          <a:p>
            <a:pPr marL="0" indent="0">
              <a:buNone/>
            </a:pPr>
            <a:r>
              <a:rPr lang="en-US" sz="2000" i="1" dirty="0" err="1" smtClean="0"/>
              <a:t>Tukey</a:t>
            </a:r>
            <a:r>
              <a:rPr lang="en-US" sz="2000" i="1" dirty="0"/>
              <a:t>, JW</a:t>
            </a:r>
            <a:r>
              <a:rPr lang="en-US" sz="2000" i="1" dirty="0" smtClean="0"/>
              <a:t>. (1977) </a:t>
            </a:r>
            <a:r>
              <a:rPr lang="en-US" sz="2000" i="1" dirty="0"/>
              <a:t>Exploratory data </a:t>
            </a:r>
            <a:r>
              <a:rPr lang="en-US" sz="2000" i="1" dirty="0" smtClean="0"/>
              <a:t>analysis</a:t>
            </a:r>
          </a:p>
          <a:p>
            <a:pPr marL="0" indent="0">
              <a:buNone/>
            </a:pPr>
            <a:endParaRPr lang="en-US" sz="2000" dirty="0"/>
          </a:p>
          <a:p>
            <a:pPr marL="0" indent="0">
              <a:buNone/>
            </a:pPr>
            <a:r>
              <a:rPr lang="en-US" sz="2000" dirty="0" smtClean="0"/>
              <a:t>After this book there was explosion of exploratory data analysis. I.e. </a:t>
            </a:r>
            <a:r>
              <a:rPr lang="en-US" sz="2000" dirty="0" err="1" smtClean="0"/>
              <a:t>visualisation</a:t>
            </a:r>
            <a:r>
              <a:rPr lang="en-US" sz="2000" dirty="0" smtClean="0"/>
              <a:t> of datasets and </a:t>
            </a:r>
            <a:r>
              <a:rPr lang="en-US" sz="2000" dirty="0" err="1" smtClean="0"/>
              <a:t>modelling</a:t>
            </a:r>
            <a:r>
              <a:rPr lang="en-US" sz="2000" dirty="0" smtClean="0"/>
              <a:t> based on visual analysis. </a:t>
            </a:r>
          </a:p>
          <a:p>
            <a:pPr marL="0" indent="0">
              <a:buNone/>
            </a:pPr>
            <a:r>
              <a:rPr lang="en-US" sz="2000" dirty="0" smtClean="0"/>
              <a:t>One of the suggestions in this book is five number summary of data sets. Essentially these numbers are (although in </a:t>
            </a:r>
            <a:r>
              <a:rPr lang="en-US" sz="2000" dirty="0" err="1" smtClean="0"/>
              <a:t>Tukey’s</a:t>
            </a:r>
            <a:r>
              <a:rPr lang="en-US" sz="2000" dirty="0" smtClean="0"/>
              <a:t> book different numbers are suggested):</a:t>
            </a:r>
          </a:p>
          <a:p>
            <a:pPr marL="0" indent="0">
              <a:buNone/>
            </a:pPr>
            <a:r>
              <a:rPr lang="en-US" sz="2000" dirty="0" smtClean="0"/>
              <a:t>Minimum, 1</a:t>
            </a:r>
            <a:r>
              <a:rPr lang="en-US" sz="2000" baseline="30000" dirty="0" smtClean="0"/>
              <a:t>st</a:t>
            </a:r>
            <a:r>
              <a:rPr lang="en-US" sz="2000" dirty="0" smtClean="0"/>
              <a:t> quartile, median, 3</a:t>
            </a:r>
            <a:r>
              <a:rPr lang="en-US" sz="2000" baseline="30000" dirty="0" smtClean="0"/>
              <a:t>rd</a:t>
            </a:r>
            <a:r>
              <a:rPr lang="en-US" sz="2000" dirty="0" smtClean="0"/>
              <a:t> quartile, maximum. These numbers are calculated by R with the command </a:t>
            </a:r>
            <a:r>
              <a:rPr lang="en-US" sz="2000" i="1" dirty="0" smtClean="0"/>
              <a:t>summary</a:t>
            </a:r>
            <a:r>
              <a:rPr lang="en-US" sz="2000" dirty="0" smtClean="0"/>
              <a:t>.</a:t>
            </a:r>
          </a:p>
          <a:p>
            <a:pPr marL="0" indent="0">
              <a:buNone/>
            </a:pPr>
            <a:endParaRPr lang="en-US" sz="2000" dirty="0" smtClean="0"/>
          </a:p>
          <a:p>
            <a:pPr marL="0" indent="0">
              <a:buNone/>
            </a:pPr>
            <a:r>
              <a:rPr lang="en-US" sz="2000" dirty="0" smtClean="0"/>
              <a:t>For example:</a:t>
            </a:r>
          </a:p>
          <a:p>
            <a:pPr marL="0" indent="0">
              <a:buNone/>
            </a:pPr>
            <a:r>
              <a:rPr lang="en-US" sz="2000" dirty="0" smtClean="0"/>
              <a:t>A = </a:t>
            </a:r>
            <a:r>
              <a:rPr lang="en-US" sz="2000" dirty="0">
                <a:latin typeface="Courier"/>
              </a:rPr>
              <a:t>13.2  8.2 10.9 14.3 10.7  6.6  9.5 10.8  8.8 13.3 </a:t>
            </a:r>
            <a:endParaRPr lang="en-US" sz="2000" dirty="0" smtClean="0"/>
          </a:p>
          <a:p>
            <a:pPr marL="0" indent="0">
              <a:buNone/>
            </a:pPr>
            <a:r>
              <a:rPr lang="en-US" sz="2000" i="1" dirty="0"/>
              <a:t>s</a:t>
            </a:r>
            <a:r>
              <a:rPr lang="en-US" sz="2000" i="1" dirty="0" smtClean="0"/>
              <a:t>ummary</a:t>
            </a:r>
            <a:r>
              <a:rPr lang="en-US" sz="2000" dirty="0" smtClean="0"/>
              <a:t>(A)</a:t>
            </a:r>
          </a:p>
          <a:p>
            <a:pPr marL="0" indent="0">
              <a:buNone/>
            </a:pPr>
            <a:r>
              <a:rPr lang="en-US" sz="2000" dirty="0">
                <a:latin typeface="Courier"/>
              </a:rPr>
              <a:t> Min. </a:t>
            </a:r>
            <a:r>
              <a:rPr lang="en-US" sz="2000" dirty="0" smtClean="0">
                <a:latin typeface="Courier"/>
              </a:rPr>
              <a:t> 1st </a:t>
            </a:r>
            <a:r>
              <a:rPr lang="en-US" sz="2000" dirty="0">
                <a:latin typeface="Courier"/>
              </a:rPr>
              <a:t>Qu.  Median    Mean </a:t>
            </a:r>
            <a:r>
              <a:rPr lang="en-US" sz="2000" dirty="0" smtClean="0">
                <a:latin typeface="Courier"/>
              </a:rPr>
              <a:t>   3rd </a:t>
            </a:r>
            <a:r>
              <a:rPr lang="en-US" sz="2000" dirty="0">
                <a:latin typeface="Courier"/>
              </a:rPr>
              <a:t>Qu.    Max. </a:t>
            </a:r>
          </a:p>
          <a:p>
            <a:pPr marL="0" indent="0">
              <a:buNone/>
            </a:pPr>
            <a:r>
              <a:rPr lang="en-US" sz="2000" dirty="0" smtClean="0">
                <a:latin typeface="Courier"/>
              </a:rPr>
              <a:t>6.600   </a:t>
            </a:r>
            <a:r>
              <a:rPr lang="en-US" sz="2000" dirty="0">
                <a:latin typeface="Courier"/>
              </a:rPr>
              <a:t>8.975  </a:t>
            </a:r>
            <a:r>
              <a:rPr lang="en-US" sz="2000" dirty="0" smtClean="0">
                <a:latin typeface="Courier"/>
              </a:rPr>
              <a:t> 10.750   10.630   12.620    14.300 </a:t>
            </a:r>
          </a:p>
          <a:p>
            <a:pPr marL="0" indent="0">
              <a:buNone/>
            </a:pPr>
            <a:endParaRPr lang="en-US" sz="2000" dirty="0"/>
          </a:p>
        </p:txBody>
      </p:sp>
    </p:spTree>
    <p:extLst>
      <p:ext uri="{BB962C8B-B14F-4D97-AF65-F5344CB8AC3E}">
        <p14:creationId xmlns:p14="http://schemas.microsoft.com/office/powerpoint/2010/main" val="30889854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5669"/>
          </a:xfrm>
        </p:spPr>
        <p:txBody>
          <a:bodyPr>
            <a:normAutofit/>
          </a:bodyPr>
          <a:lstStyle/>
          <a:p>
            <a:r>
              <a:rPr lang="en-US" sz="3600" b="1" dirty="0" smtClean="0"/>
              <a:t>Various plots</a:t>
            </a:r>
            <a:endParaRPr lang="en-US" sz="3600" b="1" dirty="0"/>
          </a:p>
        </p:txBody>
      </p:sp>
      <p:sp>
        <p:nvSpPr>
          <p:cNvPr id="3" name="Content Placeholder 2"/>
          <p:cNvSpPr>
            <a:spLocks noGrp="1"/>
          </p:cNvSpPr>
          <p:nvPr>
            <p:ph idx="1"/>
          </p:nvPr>
        </p:nvSpPr>
        <p:spPr>
          <a:xfrm>
            <a:off x="124513" y="1600200"/>
            <a:ext cx="8915205" cy="3505165"/>
          </a:xfrm>
        </p:spPr>
        <p:txBody>
          <a:bodyPr>
            <a:normAutofit/>
          </a:bodyPr>
          <a:lstStyle/>
          <a:p>
            <a:pPr marL="0" indent="0">
              <a:buNone/>
            </a:pPr>
            <a:r>
              <a:rPr lang="en-US" sz="2000" dirty="0" smtClean="0"/>
              <a:t>In general data </a:t>
            </a:r>
            <a:r>
              <a:rPr lang="en-US" sz="2000" dirty="0" err="1" smtClean="0"/>
              <a:t>visualisation</a:t>
            </a:r>
            <a:r>
              <a:rPr lang="en-US" sz="2000" dirty="0" smtClean="0"/>
              <a:t> is dependent on the type of data and the system it comes from. </a:t>
            </a:r>
          </a:p>
          <a:p>
            <a:pPr marL="0" indent="0">
              <a:buNone/>
            </a:pPr>
            <a:r>
              <a:rPr lang="en-US" sz="2000" dirty="0" smtClean="0"/>
              <a:t>For some of the data sets it can be suggested to use some general plots. These include:</a:t>
            </a:r>
          </a:p>
          <a:p>
            <a:pPr marL="457200" indent="-457200">
              <a:buAutoNum type="arabicParenR"/>
            </a:pPr>
            <a:r>
              <a:rPr lang="en-US" sz="2000" dirty="0" smtClean="0"/>
              <a:t>Box and whisker plot – boxplot</a:t>
            </a:r>
          </a:p>
          <a:p>
            <a:pPr marL="457200" indent="-457200">
              <a:buAutoNum type="arabicParenR"/>
            </a:pPr>
            <a:r>
              <a:rPr lang="en-US" sz="2000" dirty="0" smtClean="0"/>
              <a:t>Histograms</a:t>
            </a:r>
          </a:p>
          <a:p>
            <a:pPr marL="457200" indent="-457200">
              <a:buAutoNum type="arabicParenR"/>
            </a:pPr>
            <a:r>
              <a:rPr lang="en-US" sz="2000" dirty="0" smtClean="0"/>
              <a:t>Cumulative distribution plots</a:t>
            </a:r>
          </a:p>
          <a:p>
            <a:pPr marL="457200" indent="-457200">
              <a:buAutoNum type="arabicParenR"/>
            </a:pPr>
            <a:r>
              <a:rPr lang="en-US" sz="2000" dirty="0" smtClean="0"/>
              <a:t>QQ plots</a:t>
            </a:r>
            <a:endParaRPr lang="en-US" sz="2000" dirty="0"/>
          </a:p>
        </p:txBody>
      </p:sp>
    </p:spTree>
    <p:extLst>
      <p:ext uri="{BB962C8B-B14F-4D97-AF65-F5344CB8AC3E}">
        <p14:creationId xmlns:p14="http://schemas.microsoft.com/office/powerpoint/2010/main" val="34339120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0509"/>
          </a:xfrm>
        </p:spPr>
        <p:txBody>
          <a:bodyPr>
            <a:normAutofit/>
          </a:bodyPr>
          <a:lstStyle/>
          <a:p>
            <a:r>
              <a:rPr lang="en-US" sz="3600" b="1" dirty="0" smtClean="0"/>
              <a:t>Boxplots</a:t>
            </a:r>
            <a:endParaRPr lang="en-US" sz="3600" b="1" dirty="0"/>
          </a:p>
        </p:txBody>
      </p:sp>
      <p:sp>
        <p:nvSpPr>
          <p:cNvPr id="3" name="Content Placeholder 2"/>
          <p:cNvSpPr>
            <a:spLocks noGrp="1"/>
          </p:cNvSpPr>
          <p:nvPr>
            <p:ph idx="1"/>
          </p:nvPr>
        </p:nvSpPr>
        <p:spPr>
          <a:xfrm>
            <a:off x="117839" y="1322498"/>
            <a:ext cx="6547527" cy="3980586"/>
          </a:xfrm>
        </p:spPr>
        <p:txBody>
          <a:bodyPr>
            <a:normAutofit/>
          </a:bodyPr>
          <a:lstStyle/>
          <a:p>
            <a:pPr marL="0" indent="0">
              <a:buNone/>
            </a:pPr>
            <a:r>
              <a:rPr lang="en-US" sz="2000" dirty="0" smtClean="0"/>
              <a:t>Boxplots are convenient ways to </a:t>
            </a:r>
            <a:r>
              <a:rPr lang="en-US" sz="2000" dirty="0" err="1" smtClean="0"/>
              <a:t>visualise</a:t>
            </a:r>
            <a:r>
              <a:rPr lang="en-US" sz="2000" dirty="0" smtClean="0"/>
              <a:t> one dimensional data. It shows minimum maximum, first quartile, median and third quartile – visual representation of five number summary. This plot can indicate if the distribution of the data is symmetric. This plot may indicate outliers – if one of the points is too different from others – e.g. it is outside the interval (median + 2*IQR)</a:t>
            </a:r>
            <a:endParaRPr lang="en-US" sz="2000" dirty="0"/>
          </a:p>
        </p:txBody>
      </p:sp>
      <p:pic>
        <p:nvPicPr>
          <p:cNvPr id="4" name="Picture 3"/>
          <p:cNvPicPr>
            <a:picLocks noChangeAspect="1"/>
          </p:cNvPicPr>
          <p:nvPr/>
        </p:nvPicPr>
        <p:blipFill>
          <a:blip r:embed="rId2"/>
          <a:stretch>
            <a:fillRect/>
          </a:stretch>
        </p:blipFill>
        <p:spPr>
          <a:xfrm>
            <a:off x="6665366" y="999783"/>
            <a:ext cx="2269087" cy="2269087"/>
          </a:xfrm>
          <a:prstGeom prst="rect">
            <a:avLst/>
          </a:prstGeom>
        </p:spPr>
      </p:pic>
      <p:pic>
        <p:nvPicPr>
          <p:cNvPr id="5" name="Picture 4"/>
          <p:cNvPicPr>
            <a:picLocks noChangeAspect="1"/>
          </p:cNvPicPr>
          <p:nvPr/>
        </p:nvPicPr>
        <p:blipFill>
          <a:blip r:embed="rId3"/>
          <a:stretch>
            <a:fillRect/>
          </a:stretch>
        </p:blipFill>
        <p:spPr>
          <a:xfrm>
            <a:off x="6665366" y="2946114"/>
            <a:ext cx="2478634" cy="2478634"/>
          </a:xfrm>
          <a:prstGeom prst="rect">
            <a:avLst/>
          </a:prstGeom>
        </p:spPr>
      </p:pic>
    </p:spTree>
    <p:extLst>
      <p:ext uri="{BB962C8B-B14F-4D97-AF65-F5344CB8AC3E}">
        <p14:creationId xmlns:p14="http://schemas.microsoft.com/office/powerpoint/2010/main" val="37420665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Side by side boxplot</a:t>
            </a:r>
            <a:endParaRPr lang="en-US" sz="3600" b="1" dirty="0"/>
          </a:p>
        </p:txBody>
      </p:sp>
      <p:sp>
        <p:nvSpPr>
          <p:cNvPr id="3" name="Content Placeholder 2"/>
          <p:cNvSpPr>
            <a:spLocks noGrp="1"/>
          </p:cNvSpPr>
          <p:nvPr>
            <p:ph idx="1"/>
          </p:nvPr>
        </p:nvSpPr>
        <p:spPr>
          <a:xfrm>
            <a:off x="222586" y="1417638"/>
            <a:ext cx="5355139" cy="4708525"/>
          </a:xfrm>
        </p:spPr>
        <p:txBody>
          <a:bodyPr>
            <a:normAutofit/>
          </a:bodyPr>
          <a:lstStyle/>
          <a:p>
            <a:pPr marL="0" indent="0">
              <a:buNone/>
            </a:pPr>
            <a:r>
              <a:rPr lang="en-US" sz="2000" dirty="0" smtClean="0"/>
              <a:t>Boxplots can be used visual comparison of data, e.g. effects of different treatments.</a:t>
            </a:r>
            <a:endParaRPr lang="en-US" sz="2000" dirty="0"/>
          </a:p>
        </p:txBody>
      </p:sp>
      <p:pic>
        <p:nvPicPr>
          <p:cNvPr id="4" name="Picture 3"/>
          <p:cNvPicPr>
            <a:picLocks noChangeAspect="1"/>
          </p:cNvPicPr>
          <p:nvPr/>
        </p:nvPicPr>
        <p:blipFill>
          <a:blip r:embed="rId2"/>
          <a:stretch>
            <a:fillRect/>
          </a:stretch>
        </p:blipFill>
        <p:spPr>
          <a:xfrm>
            <a:off x="4364062" y="2041549"/>
            <a:ext cx="4560543" cy="4560543"/>
          </a:xfrm>
          <a:prstGeom prst="rect">
            <a:avLst/>
          </a:prstGeom>
        </p:spPr>
      </p:pic>
      <p:sp>
        <p:nvSpPr>
          <p:cNvPr id="5" name="TextBox 4"/>
          <p:cNvSpPr txBox="1"/>
          <p:nvPr/>
        </p:nvSpPr>
        <p:spPr>
          <a:xfrm>
            <a:off x="5280672" y="6232760"/>
            <a:ext cx="3643933" cy="369332"/>
          </a:xfrm>
          <a:prstGeom prst="rect">
            <a:avLst/>
          </a:prstGeom>
          <a:noFill/>
        </p:spPr>
        <p:txBody>
          <a:bodyPr wrap="square" rtlCol="0">
            <a:spAutoFit/>
          </a:bodyPr>
          <a:lstStyle/>
          <a:p>
            <a:r>
              <a:rPr lang="en-US" dirty="0" smtClean="0"/>
              <a:t>Effect of different insecticides</a:t>
            </a:r>
            <a:endParaRPr lang="en-US" dirty="0"/>
          </a:p>
        </p:txBody>
      </p:sp>
    </p:spTree>
    <p:extLst>
      <p:ext uri="{BB962C8B-B14F-4D97-AF65-F5344CB8AC3E}">
        <p14:creationId xmlns:p14="http://schemas.microsoft.com/office/powerpoint/2010/main" val="21645430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0509"/>
          </a:xfrm>
        </p:spPr>
        <p:txBody>
          <a:bodyPr>
            <a:normAutofit/>
          </a:bodyPr>
          <a:lstStyle/>
          <a:p>
            <a:r>
              <a:rPr lang="en-US" sz="3600" b="1" dirty="0" smtClean="0"/>
              <a:t>Boxplots</a:t>
            </a:r>
            <a:endParaRPr lang="en-US" sz="3600" b="1" dirty="0"/>
          </a:p>
        </p:txBody>
      </p:sp>
      <p:sp>
        <p:nvSpPr>
          <p:cNvPr id="3" name="Content Placeholder 2"/>
          <p:cNvSpPr>
            <a:spLocks noGrp="1"/>
          </p:cNvSpPr>
          <p:nvPr>
            <p:ph idx="1"/>
          </p:nvPr>
        </p:nvSpPr>
        <p:spPr>
          <a:xfrm>
            <a:off x="117839" y="1322498"/>
            <a:ext cx="8872075" cy="4978270"/>
          </a:xfrm>
        </p:spPr>
        <p:txBody>
          <a:bodyPr>
            <a:normAutofit/>
          </a:bodyPr>
          <a:lstStyle/>
          <a:p>
            <a:pPr marL="0" indent="0" algn="just">
              <a:buNone/>
            </a:pPr>
            <a:r>
              <a:rPr lang="en-US" sz="2000" dirty="0" smtClean="0"/>
              <a:t>Boxplots are just a schematic plots. Sometimes they must mask out some of the features of the data. Classic example is Lord Rayleigh’s data on measurement of densities of nitrogen derived from different sources which lead to the discovery of Argon.</a:t>
            </a:r>
          </a:p>
          <a:p>
            <a:pPr marL="0" indent="0">
              <a:buNone/>
            </a:pPr>
            <a:endParaRPr lang="en-US" sz="2000" dirty="0" smtClean="0"/>
          </a:p>
          <a:p>
            <a:pPr marL="0" indent="0" algn="just">
              <a:buNone/>
            </a:pPr>
            <a:r>
              <a:rPr lang="en-US" sz="2000" dirty="0"/>
              <a:t>Rayleigh was led into the investigation by small anomalies he found in measurements of the density of nitrogen purified by different methods</a:t>
            </a:r>
            <a:r>
              <a:rPr lang="en-US" sz="2000" dirty="0" smtClean="0"/>
              <a:t>. </a:t>
            </a:r>
            <a:r>
              <a:rPr lang="en-US" sz="2000" dirty="0"/>
              <a:t>Those different methods led to different quantities of nitrogen, and thus to different proportions of nitrogen and a hitherto unsuspected atmospheric gas. Argon was the first noble gas </a:t>
            </a:r>
            <a:r>
              <a:rPr lang="en-US" sz="2000" dirty="0" smtClean="0"/>
              <a:t>isolated. </a:t>
            </a:r>
            <a:r>
              <a:rPr lang="en-US" sz="2000" dirty="0"/>
              <a:t>Ramsay's subsequent work isolated helium and discovered neon, krypton, and xenon by the end of the century. Ramsay and Rayleigh were awarded Nobel Prizes in 1904. </a:t>
            </a:r>
            <a:r>
              <a:rPr lang="en-US" sz="2000" dirty="0" smtClean="0"/>
              <a:t>Rayleigh </a:t>
            </a:r>
            <a:r>
              <a:rPr lang="en-US" sz="2000" dirty="0"/>
              <a:t>was awarded the physics prize for argon, while Ramsay was awarded the chemistry prize for argon and the family of noble gases.</a:t>
            </a:r>
          </a:p>
        </p:txBody>
      </p:sp>
    </p:spTree>
    <p:extLst>
      <p:ext uri="{BB962C8B-B14F-4D97-AF65-F5344CB8AC3E}">
        <p14:creationId xmlns:p14="http://schemas.microsoft.com/office/powerpoint/2010/main" val="18711588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0509"/>
          </a:xfrm>
        </p:spPr>
        <p:txBody>
          <a:bodyPr>
            <a:normAutofit/>
          </a:bodyPr>
          <a:lstStyle/>
          <a:p>
            <a:r>
              <a:rPr lang="en-US" sz="3600" b="1" dirty="0" smtClean="0"/>
              <a:t>Boxplots</a:t>
            </a:r>
            <a:endParaRPr lang="en-US" sz="3600" b="1" dirty="0"/>
          </a:p>
        </p:txBody>
      </p:sp>
      <p:pic>
        <p:nvPicPr>
          <p:cNvPr id="4" name="Content Placeholder 3"/>
          <p:cNvPicPr>
            <a:picLocks noGrp="1" noChangeAspect="1"/>
          </p:cNvPicPr>
          <p:nvPr>
            <p:ph idx="1"/>
          </p:nvPr>
        </p:nvPicPr>
        <p:blipFill>
          <a:blip r:embed="rId3"/>
          <a:srcRect t="9252" b="9252"/>
          <a:stretch>
            <a:fillRect/>
          </a:stretch>
        </p:blipFill>
        <p:spPr>
          <a:xfrm>
            <a:off x="6821000" y="995147"/>
            <a:ext cx="2323000" cy="1893173"/>
          </a:xfrm>
        </p:spPr>
      </p:pic>
      <p:sp>
        <p:nvSpPr>
          <p:cNvPr id="5" name="TextBox 4"/>
          <p:cNvSpPr txBox="1"/>
          <p:nvPr/>
        </p:nvSpPr>
        <p:spPr>
          <a:xfrm>
            <a:off x="149417" y="1581418"/>
            <a:ext cx="6671583" cy="2585323"/>
          </a:xfrm>
          <a:prstGeom prst="rect">
            <a:avLst/>
          </a:prstGeom>
          <a:noFill/>
        </p:spPr>
        <p:txBody>
          <a:bodyPr wrap="square" rtlCol="0">
            <a:spAutoFit/>
          </a:bodyPr>
          <a:lstStyle/>
          <a:p>
            <a:r>
              <a:rPr lang="en-US" dirty="0" smtClean="0"/>
              <a:t>By looking at the boxplot we do not see any peculiarity in the data. However one can notice that whiskers are very close to the edges of the box, i.e. minimum and maximum are close to first and third quartile respectively. When you see that then you should be suspicious about the data. </a:t>
            </a:r>
          </a:p>
          <a:p>
            <a:r>
              <a:rPr lang="en-US" dirty="0" smtClean="0"/>
              <a:t>If we do side by side plot of scatter (dot) plot and boxplot we see peculiar </a:t>
            </a:r>
            <a:r>
              <a:rPr lang="en-US" dirty="0" err="1" smtClean="0"/>
              <a:t>behaviour</a:t>
            </a:r>
            <a:r>
              <a:rPr lang="en-US" dirty="0" smtClean="0"/>
              <a:t>. There seem to be two classes. </a:t>
            </a:r>
          </a:p>
          <a:p>
            <a:r>
              <a:rPr lang="en-US" dirty="0" smtClean="0"/>
              <a:t>Let us use boxplot for different sources of nitrogen. There is definitely two classes. One derived from air and another from other sources.</a:t>
            </a:r>
            <a:endParaRPr lang="en-US" dirty="0"/>
          </a:p>
        </p:txBody>
      </p:sp>
      <p:pic>
        <p:nvPicPr>
          <p:cNvPr id="6" name="Picture 5"/>
          <p:cNvPicPr>
            <a:picLocks noChangeAspect="1"/>
          </p:cNvPicPr>
          <p:nvPr/>
        </p:nvPicPr>
        <p:blipFill>
          <a:blip r:embed="rId4"/>
          <a:stretch>
            <a:fillRect/>
          </a:stretch>
        </p:blipFill>
        <p:spPr>
          <a:xfrm>
            <a:off x="6821000" y="3089754"/>
            <a:ext cx="2071927" cy="2071927"/>
          </a:xfrm>
          <a:prstGeom prst="rect">
            <a:avLst/>
          </a:prstGeom>
        </p:spPr>
      </p:pic>
      <p:pic>
        <p:nvPicPr>
          <p:cNvPr id="7" name="Picture 6"/>
          <p:cNvPicPr>
            <a:picLocks noChangeAspect="1"/>
          </p:cNvPicPr>
          <p:nvPr/>
        </p:nvPicPr>
        <p:blipFill>
          <a:blip r:embed="rId5"/>
          <a:stretch>
            <a:fillRect/>
          </a:stretch>
        </p:blipFill>
        <p:spPr>
          <a:xfrm>
            <a:off x="2641643" y="3804876"/>
            <a:ext cx="2824523" cy="2824523"/>
          </a:xfrm>
          <a:prstGeom prst="rect">
            <a:avLst/>
          </a:prstGeom>
        </p:spPr>
      </p:pic>
    </p:spTree>
    <p:extLst>
      <p:ext uri="{BB962C8B-B14F-4D97-AF65-F5344CB8AC3E}">
        <p14:creationId xmlns:p14="http://schemas.microsoft.com/office/powerpoint/2010/main" val="39602120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849"/>
            <a:ext cx="8229600" cy="972777"/>
          </a:xfrm>
        </p:spPr>
        <p:txBody>
          <a:bodyPr/>
          <a:lstStyle/>
          <a:p>
            <a:r>
              <a:rPr lang="en-US" dirty="0" err="1" smtClean="0"/>
              <a:t>Insectsprays</a:t>
            </a:r>
            <a:r>
              <a:rPr lang="en-US" dirty="0" smtClean="0"/>
              <a:t> revisited</a:t>
            </a:r>
            <a:endParaRPr lang="en-US" dirty="0"/>
          </a:p>
        </p:txBody>
      </p:sp>
      <p:pic>
        <p:nvPicPr>
          <p:cNvPr id="13" name="Content Placeholder 12"/>
          <p:cNvPicPr>
            <a:picLocks noGrp="1" noChangeAspect="1"/>
          </p:cNvPicPr>
          <p:nvPr>
            <p:ph idx="1"/>
          </p:nvPr>
        </p:nvPicPr>
        <p:blipFill rotWithShape="1">
          <a:blip r:embed="rId2"/>
          <a:srcRect t="10218" r="-2472" b="6726"/>
          <a:stretch/>
        </p:blipFill>
        <p:spPr>
          <a:xfrm>
            <a:off x="4254244" y="3053645"/>
            <a:ext cx="4164717" cy="3375525"/>
          </a:xfrm>
        </p:spPr>
      </p:pic>
      <p:sp>
        <p:nvSpPr>
          <p:cNvPr id="14" name="TextBox 13"/>
          <p:cNvSpPr txBox="1"/>
          <p:nvPr/>
        </p:nvSpPr>
        <p:spPr>
          <a:xfrm>
            <a:off x="622569" y="1768200"/>
            <a:ext cx="8267734" cy="923330"/>
          </a:xfrm>
          <a:prstGeom prst="rect">
            <a:avLst/>
          </a:prstGeom>
          <a:noFill/>
        </p:spPr>
        <p:txBody>
          <a:bodyPr wrap="square" rtlCol="0">
            <a:spAutoFit/>
          </a:bodyPr>
          <a:lstStyle/>
          <a:p>
            <a:r>
              <a:rPr lang="en-US" dirty="0" smtClean="0"/>
              <a:t>If we do side by side scatter and boxplot of </a:t>
            </a:r>
            <a:r>
              <a:rPr lang="en-US" dirty="0" err="1" smtClean="0"/>
              <a:t>Insectsparys</a:t>
            </a:r>
            <a:r>
              <a:rPr lang="en-US" dirty="0" smtClean="0"/>
              <a:t> data we see that there is some peculiarity for spray F.  I do not know the reason but it may be interesting to investigate if you see something like that in your data.</a:t>
            </a:r>
            <a:endParaRPr lang="en-US" dirty="0"/>
          </a:p>
        </p:txBody>
      </p:sp>
    </p:spTree>
    <p:extLst>
      <p:ext uri="{BB962C8B-B14F-4D97-AF65-F5344CB8AC3E}">
        <p14:creationId xmlns:p14="http://schemas.microsoft.com/office/powerpoint/2010/main" val="26836551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010"/>
          </a:xfrm>
        </p:spPr>
        <p:txBody>
          <a:bodyPr>
            <a:normAutofit fontScale="90000"/>
          </a:bodyPr>
          <a:lstStyle/>
          <a:p>
            <a:r>
              <a:rPr lang="en-US" sz="3600" b="1" dirty="0" smtClean="0"/>
              <a:t>Histograms</a:t>
            </a:r>
            <a:endParaRPr lang="en-US" sz="3600" b="1" dirty="0"/>
          </a:p>
        </p:txBody>
      </p:sp>
      <p:sp>
        <p:nvSpPr>
          <p:cNvPr id="3" name="Content Placeholder 2"/>
          <p:cNvSpPr>
            <a:spLocks noGrp="1"/>
          </p:cNvSpPr>
          <p:nvPr>
            <p:ph idx="1"/>
          </p:nvPr>
        </p:nvSpPr>
        <p:spPr>
          <a:xfrm>
            <a:off x="149418" y="882198"/>
            <a:ext cx="5179784" cy="2679106"/>
          </a:xfrm>
        </p:spPr>
        <p:txBody>
          <a:bodyPr>
            <a:normAutofit lnSpcReduction="10000"/>
          </a:bodyPr>
          <a:lstStyle/>
          <a:p>
            <a:pPr marL="0" indent="0">
              <a:buNone/>
            </a:pPr>
            <a:r>
              <a:rPr lang="en-US" sz="2000" dirty="0" smtClean="0"/>
              <a:t>Histograms are good way of </a:t>
            </a:r>
            <a:r>
              <a:rPr lang="en-US" sz="2000" dirty="0" err="1" smtClean="0"/>
              <a:t>visualisation</a:t>
            </a:r>
            <a:r>
              <a:rPr lang="en-US" sz="2000" dirty="0" smtClean="0"/>
              <a:t> of 1D data (there are high dimensional versions also). If there are enough data points then histograms may indicate the potential distribution, multimodality, </a:t>
            </a:r>
            <a:r>
              <a:rPr lang="en-US" sz="2000" dirty="0" err="1" smtClean="0"/>
              <a:t>skewness</a:t>
            </a:r>
            <a:r>
              <a:rPr lang="en-US" sz="2000" dirty="0" smtClean="0"/>
              <a:t>.</a:t>
            </a:r>
          </a:p>
          <a:p>
            <a:pPr marL="0" indent="0">
              <a:buNone/>
            </a:pPr>
            <a:r>
              <a:rPr lang="en-US" sz="2000" dirty="0" smtClean="0"/>
              <a:t>For visually pleasing histograms number of bins to calculate histograms is important. Too many bins might be very noisy, too few bins can mask out important features.</a:t>
            </a:r>
            <a:endParaRPr lang="en-US" sz="2000" dirty="0"/>
          </a:p>
        </p:txBody>
      </p:sp>
      <p:pic>
        <p:nvPicPr>
          <p:cNvPr id="4" name="Picture 3"/>
          <p:cNvPicPr>
            <a:picLocks noChangeAspect="1"/>
          </p:cNvPicPr>
          <p:nvPr/>
        </p:nvPicPr>
        <p:blipFill>
          <a:blip r:embed="rId2"/>
          <a:stretch>
            <a:fillRect/>
          </a:stretch>
        </p:blipFill>
        <p:spPr>
          <a:xfrm>
            <a:off x="5833872" y="782580"/>
            <a:ext cx="3310128" cy="2280639"/>
          </a:xfrm>
          <a:prstGeom prst="rect">
            <a:avLst/>
          </a:prstGeom>
        </p:spPr>
      </p:pic>
      <p:pic>
        <p:nvPicPr>
          <p:cNvPr id="7" name="Picture 6"/>
          <p:cNvPicPr>
            <a:picLocks noChangeAspect="1"/>
          </p:cNvPicPr>
          <p:nvPr/>
        </p:nvPicPr>
        <p:blipFill>
          <a:blip r:embed="rId3"/>
          <a:stretch>
            <a:fillRect/>
          </a:stretch>
        </p:blipFill>
        <p:spPr>
          <a:xfrm>
            <a:off x="378017" y="3847703"/>
            <a:ext cx="2264210" cy="2264210"/>
          </a:xfrm>
          <a:prstGeom prst="rect">
            <a:avLst/>
          </a:prstGeom>
        </p:spPr>
      </p:pic>
      <p:pic>
        <p:nvPicPr>
          <p:cNvPr id="8" name="Picture 7"/>
          <p:cNvPicPr>
            <a:picLocks noChangeAspect="1"/>
          </p:cNvPicPr>
          <p:nvPr/>
        </p:nvPicPr>
        <p:blipFill>
          <a:blip r:embed="rId4"/>
          <a:stretch>
            <a:fillRect/>
          </a:stretch>
        </p:blipFill>
        <p:spPr>
          <a:xfrm>
            <a:off x="4552341" y="3672104"/>
            <a:ext cx="2563061" cy="2563061"/>
          </a:xfrm>
          <a:prstGeom prst="rect">
            <a:avLst/>
          </a:prstGeom>
        </p:spPr>
      </p:pic>
      <p:sp>
        <p:nvSpPr>
          <p:cNvPr id="9" name="TextBox 8"/>
          <p:cNvSpPr txBox="1"/>
          <p:nvPr/>
        </p:nvSpPr>
        <p:spPr>
          <a:xfrm>
            <a:off x="764010" y="3561304"/>
            <a:ext cx="862649" cy="369332"/>
          </a:xfrm>
          <a:prstGeom prst="rect">
            <a:avLst/>
          </a:prstGeom>
          <a:noFill/>
        </p:spPr>
        <p:txBody>
          <a:bodyPr wrap="square" rtlCol="0">
            <a:spAutoFit/>
          </a:bodyPr>
          <a:lstStyle/>
          <a:p>
            <a:r>
              <a:rPr lang="en-US" dirty="0" err="1" smtClean="0"/>
              <a:t>Nbin</a:t>
            </a:r>
            <a:r>
              <a:rPr lang="en-US" dirty="0" smtClean="0"/>
              <a:t>=5</a:t>
            </a:r>
            <a:endParaRPr lang="en-US" dirty="0"/>
          </a:p>
        </p:txBody>
      </p:sp>
      <p:sp>
        <p:nvSpPr>
          <p:cNvPr id="10" name="TextBox 9"/>
          <p:cNvSpPr txBox="1"/>
          <p:nvPr/>
        </p:nvSpPr>
        <p:spPr>
          <a:xfrm>
            <a:off x="5030367" y="3432551"/>
            <a:ext cx="2408771" cy="369332"/>
          </a:xfrm>
          <a:prstGeom prst="rect">
            <a:avLst/>
          </a:prstGeom>
          <a:noFill/>
        </p:spPr>
        <p:txBody>
          <a:bodyPr wrap="square" rtlCol="0">
            <a:spAutoFit/>
          </a:bodyPr>
          <a:lstStyle/>
          <a:p>
            <a:r>
              <a:rPr lang="en-US" dirty="0" err="1" smtClean="0"/>
              <a:t>Nbin</a:t>
            </a:r>
            <a:r>
              <a:rPr lang="en-US" dirty="0" smtClean="0"/>
              <a:t>=500</a:t>
            </a:r>
            <a:endParaRPr lang="en-US" dirty="0"/>
          </a:p>
        </p:txBody>
      </p:sp>
      <p:sp>
        <p:nvSpPr>
          <p:cNvPr id="11" name="TextBox 10"/>
          <p:cNvSpPr txBox="1"/>
          <p:nvPr/>
        </p:nvSpPr>
        <p:spPr>
          <a:xfrm>
            <a:off x="6412473" y="3063219"/>
            <a:ext cx="2091836" cy="369332"/>
          </a:xfrm>
          <a:prstGeom prst="rect">
            <a:avLst/>
          </a:prstGeom>
          <a:noFill/>
        </p:spPr>
        <p:txBody>
          <a:bodyPr wrap="square" rtlCol="0">
            <a:spAutoFit/>
          </a:bodyPr>
          <a:lstStyle/>
          <a:p>
            <a:r>
              <a:rPr lang="en-US" dirty="0" err="1" smtClean="0"/>
              <a:t>Nbin</a:t>
            </a:r>
            <a:r>
              <a:rPr lang="en-US" dirty="0" smtClean="0"/>
              <a:t>=50</a:t>
            </a:r>
            <a:endParaRPr lang="en-US" dirty="0"/>
          </a:p>
        </p:txBody>
      </p:sp>
      <p:sp>
        <p:nvSpPr>
          <p:cNvPr id="12" name="TextBox 11"/>
          <p:cNvSpPr txBox="1"/>
          <p:nvPr/>
        </p:nvSpPr>
        <p:spPr>
          <a:xfrm>
            <a:off x="635022" y="6235165"/>
            <a:ext cx="5939319" cy="369332"/>
          </a:xfrm>
          <a:prstGeom prst="rect">
            <a:avLst/>
          </a:prstGeom>
          <a:noFill/>
        </p:spPr>
        <p:txBody>
          <a:bodyPr wrap="square" rtlCol="0">
            <a:spAutoFit/>
          </a:bodyPr>
          <a:lstStyle/>
          <a:p>
            <a:r>
              <a:rPr lang="en-US" i="1" dirty="0">
                <a:latin typeface="Times New Roman" charset="0"/>
                <a:cs typeface="Times New Roman" charset="0"/>
              </a:rPr>
              <a:t>Scott DW, Multivariate Density </a:t>
            </a:r>
            <a:r>
              <a:rPr lang="en-US" i="1" dirty="0" smtClean="0">
                <a:latin typeface="Times New Roman" charset="0"/>
                <a:cs typeface="Times New Roman" charset="0"/>
              </a:rPr>
              <a:t>Estimation</a:t>
            </a:r>
            <a:endParaRPr lang="en-US" i="1" dirty="0">
              <a:latin typeface="Times New Roman" charset="0"/>
              <a:cs typeface="Times New Roman" charset="0"/>
            </a:endParaRPr>
          </a:p>
        </p:txBody>
      </p:sp>
    </p:spTree>
    <p:extLst>
      <p:ext uri="{BB962C8B-B14F-4D97-AF65-F5344CB8AC3E}">
        <p14:creationId xmlns:p14="http://schemas.microsoft.com/office/powerpoint/2010/main" val="25189606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6818"/>
          </a:xfrm>
        </p:spPr>
        <p:txBody>
          <a:bodyPr>
            <a:normAutofit/>
          </a:bodyPr>
          <a:lstStyle/>
          <a:p>
            <a:r>
              <a:rPr lang="en-US" sz="3600" dirty="0" smtClean="0"/>
              <a:t>Cumulative frequency (probability) plot</a:t>
            </a:r>
            <a:endParaRPr lang="en-US" sz="3600" dirty="0"/>
          </a:p>
        </p:txBody>
      </p:sp>
      <p:sp>
        <p:nvSpPr>
          <p:cNvPr id="3" name="Content Placeholder 2"/>
          <p:cNvSpPr>
            <a:spLocks noGrp="1"/>
          </p:cNvSpPr>
          <p:nvPr>
            <p:ph idx="1"/>
          </p:nvPr>
        </p:nvSpPr>
        <p:spPr>
          <a:xfrm>
            <a:off x="348639" y="1058429"/>
            <a:ext cx="8338161" cy="5067735"/>
          </a:xfrm>
        </p:spPr>
        <p:txBody>
          <a:bodyPr>
            <a:normAutofit/>
          </a:bodyPr>
          <a:lstStyle/>
          <a:p>
            <a:pPr marL="0" indent="0">
              <a:buNone/>
            </a:pPr>
            <a:r>
              <a:rPr lang="en-US" sz="2000" dirty="0" smtClean="0"/>
              <a:t>Histograms represent density of probability distribution. To plot histograms we must divide the range of data into bins and then count the number of data points in each bin (for bin number n we need to count the number of data points obeying this:   x</a:t>
            </a:r>
            <a:r>
              <a:rPr lang="en-US" sz="2000" baseline="-25000" dirty="0" smtClean="0"/>
              <a:t>i</a:t>
            </a:r>
            <a:r>
              <a:rPr lang="en-US" sz="2000" dirty="0" smtClean="0"/>
              <a:t> ≤ y &lt; x</a:t>
            </a:r>
            <a:r>
              <a:rPr lang="en-US" sz="2000" baseline="-25000" dirty="0" smtClean="0"/>
              <a:t>i+1</a:t>
            </a:r>
            <a:r>
              <a:rPr lang="en-US" sz="2000" dirty="0" smtClean="0"/>
              <a:t> where x</a:t>
            </a:r>
            <a:r>
              <a:rPr lang="en-US" sz="2000" baseline="-25000" dirty="0" smtClean="0"/>
              <a:t>i</a:t>
            </a:r>
            <a:r>
              <a:rPr lang="en-US" sz="2000" dirty="0" smtClean="0"/>
              <a:t> is the bin boundary and y is the observation). For each bin we may have very small number of data points and therefore their variation may be large resulting in noisy histograms. </a:t>
            </a:r>
          </a:p>
          <a:p>
            <a:pPr marL="0" indent="0">
              <a:buNone/>
            </a:pPr>
            <a:r>
              <a:rPr lang="en-US" sz="2000" dirty="0" smtClean="0"/>
              <a:t>Cumulative frequency (probability) plots are another way of representing data. In this case we count the number of data points below given point (all y for which y &lt; x</a:t>
            </a:r>
            <a:r>
              <a:rPr lang="en-US" sz="2000" baseline="-25000" dirty="0" smtClean="0"/>
              <a:t>i</a:t>
            </a:r>
            <a:r>
              <a:rPr lang="en-US" sz="2000" dirty="0" smtClean="0"/>
              <a:t>). As we see the number of data points become larger and larger as x</a:t>
            </a:r>
            <a:r>
              <a:rPr lang="en-US" sz="2000" baseline="-25000" dirty="0" smtClean="0"/>
              <a:t>i</a:t>
            </a:r>
            <a:r>
              <a:rPr lang="en-US" sz="2000" dirty="0" smtClean="0"/>
              <a:t> </a:t>
            </a:r>
            <a:r>
              <a:rPr lang="en-US" sz="2000" dirty="0" err="1" smtClean="0"/>
              <a:t>approches</a:t>
            </a:r>
            <a:r>
              <a:rPr lang="en-US" sz="2000" dirty="0" smtClean="0"/>
              <a:t> to the maximum value of the data points.</a:t>
            </a:r>
          </a:p>
          <a:p>
            <a:pPr marL="0" indent="0">
              <a:buNone/>
            </a:pPr>
            <a:r>
              <a:rPr lang="en-US" sz="2000" dirty="0" smtClean="0"/>
              <a:t>P</a:t>
            </a:r>
            <a:endParaRPr lang="en-US" sz="2000" dirty="0"/>
          </a:p>
        </p:txBody>
      </p:sp>
    </p:spTree>
    <p:extLst>
      <p:ext uri="{BB962C8B-B14F-4D97-AF65-F5344CB8AC3E}">
        <p14:creationId xmlns:p14="http://schemas.microsoft.com/office/powerpoint/2010/main" val="11866619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err="1" smtClean="0"/>
              <a:t>Itroduction</a:t>
            </a:r>
            <a:endParaRPr lang="en-US" dirty="0" smtClean="0"/>
          </a:p>
          <a:p>
            <a:pPr marL="514350" indent="-514350">
              <a:buFont typeface="+mj-lt"/>
              <a:buAutoNum type="arabicPeriod"/>
            </a:pPr>
            <a:r>
              <a:rPr lang="en-US" dirty="0" smtClean="0"/>
              <a:t>Location</a:t>
            </a:r>
            <a:endParaRPr lang="en-US" dirty="0" smtClean="0"/>
          </a:p>
          <a:p>
            <a:pPr marL="514350" indent="-514350">
              <a:buFont typeface="+mj-lt"/>
              <a:buAutoNum type="arabicPeriod"/>
            </a:pPr>
            <a:r>
              <a:rPr lang="en-US" dirty="0" smtClean="0"/>
              <a:t>Spread</a:t>
            </a:r>
          </a:p>
          <a:p>
            <a:pPr marL="514350" indent="-514350">
              <a:buFont typeface="+mj-lt"/>
              <a:buAutoNum type="arabicPeriod"/>
            </a:pPr>
            <a:r>
              <a:rPr lang="en-US" dirty="0" smtClean="0"/>
              <a:t>Various plots: plots depend on data</a:t>
            </a:r>
          </a:p>
          <a:p>
            <a:pPr marL="514350" indent="-514350">
              <a:buFont typeface="+mj-lt"/>
              <a:buAutoNum type="arabicPeriod"/>
            </a:pPr>
            <a:r>
              <a:rPr lang="en-US" dirty="0" smtClean="0"/>
              <a:t>Histograms</a:t>
            </a:r>
            <a:r>
              <a:rPr lang="en-US" dirty="0" smtClean="0"/>
              <a:t>, cumulative distributions and all </a:t>
            </a:r>
            <a:r>
              <a:rPr lang="en-US" dirty="0" smtClean="0"/>
              <a:t>that</a:t>
            </a:r>
            <a:endParaRPr lang="en-US" dirty="0" smtClean="0"/>
          </a:p>
        </p:txBody>
      </p:sp>
    </p:spTree>
    <p:extLst>
      <p:ext uri="{BB962C8B-B14F-4D97-AF65-F5344CB8AC3E}">
        <p14:creationId xmlns:p14="http://schemas.microsoft.com/office/powerpoint/2010/main" val="4845318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09"/>
            <a:ext cx="8229600" cy="634366"/>
          </a:xfrm>
        </p:spPr>
        <p:txBody>
          <a:bodyPr>
            <a:normAutofit fontScale="90000"/>
          </a:bodyPr>
          <a:lstStyle/>
          <a:p>
            <a:r>
              <a:rPr lang="en-US" sz="3600" dirty="0" smtClean="0"/>
              <a:t>Cumulative frequency plots</a:t>
            </a:r>
            <a:endParaRPr lang="en-US" sz="3600" dirty="0"/>
          </a:p>
        </p:txBody>
      </p:sp>
      <p:sp>
        <p:nvSpPr>
          <p:cNvPr id="5" name="TextBox 4"/>
          <p:cNvSpPr txBox="1"/>
          <p:nvPr/>
        </p:nvSpPr>
        <p:spPr>
          <a:xfrm>
            <a:off x="659924" y="1257663"/>
            <a:ext cx="7844385" cy="923330"/>
          </a:xfrm>
          <a:prstGeom prst="rect">
            <a:avLst/>
          </a:prstGeom>
          <a:noFill/>
        </p:spPr>
        <p:txBody>
          <a:bodyPr wrap="square" rtlCol="0">
            <a:spAutoFit/>
          </a:bodyPr>
          <a:lstStyle/>
          <a:p>
            <a:r>
              <a:rPr lang="en-US" dirty="0" smtClean="0"/>
              <a:t>Cumulative distributions may indicate if the data points have normal distribution or heavy tail or some other peculiarities. These plots can also help to select appropriate distribution. However these plots are hard to interpret by their own</a:t>
            </a:r>
            <a:endParaRPr lang="en-US" dirty="0"/>
          </a:p>
        </p:txBody>
      </p:sp>
      <p:sp>
        <p:nvSpPr>
          <p:cNvPr id="6" name="TextBox 5"/>
          <p:cNvSpPr txBox="1"/>
          <p:nvPr/>
        </p:nvSpPr>
        <p:spPr>
          <a:xfrm>
            <a:off x="261479" y="2453066"/>
            <a:ext cx="4208575" cy="1477328"/>
          </a:xfrm>
          <a:prstGeom prst="rect">
            <a:avLst/>
          </a:prstGeom>
          <a:noFill/>
        </p:spPr>
        <p:txBody>
          <a:bodyPr wrap="square" rtlCol="0">
            <a:spAutoFit/>
          </a:bodyPr>
          <a:lstStyle/>
          <a:p>
            <a:r>
              <a:rPr lang="en-US" dirty="0" smtClean="0"/>
              <a:t>One way of comparing two distribution would be plotting them on the same plot. To do this we need at least </a:t>
            </a:r>
            <a:r>
              <a:rPr lang="en-US" dirty="0" err="1" smtClean="0"/>
              <a:t>standardise</a:t>
            </a:r>
            <a:r>
              <a:rPr lang="en-US" dirty="0" smtClean="0"/>
              <a:t> the data. Even after </a:t>
            </a:r>
            <a:r>
              <a:rPr lang="en-US" dirty="0" err="1" smtClean="0"/>
              <a:t>standardisation</a:t>
            </a:r>
            <a:r>
              <a:rPr lang="en-US" dirty="0" smtClean="0"/>
              <a:t> the range of the data can be very different.</a:t>
            </a:r>
            <a:endParaRPr lang="en-US" dirty="0"/>
          </a:p>
        </p:txBody>
      </p:sp>
      <p:sp>
        <p:nvSpPr>
          <p:cNvPr id="7" name="TextBox 6"/>
          <p:cNvSpPr txBox="1"/>
          <p:nvPr/>
        </p:nvSpPr>
        <p:spPr>
          <a:xfrm>
            <a:off x="261479" y="5821191"/>
            <a:ext cx="2328412" cy="646331"/>
          </a:xfrm>
          <a:prstGeom prst="rect">
            <a:avLst/>
          </a:prstGeom>
          <a:noFill/>
          <a:ln>
            <a:solidFill>
              <a:schemeClr val="tx1"/>
            </a:solidFill>
          </a:ln>
        </p:spPr>
        <p:txBody>
          <a:bodyPr wrap="square" rtlCol="0">
            <a:spAutoFit/>
          </a:bodyPr>
          <a:lstStyle/>
          <a:p>
            <a:r>
              <a:rPr lang="en-US" dirty="0" smtClean="0"/>
              <a:t>Data </a:t>
            </a:r>
            <a:r>
              <a:rPr lang="en-US" dirty="0" err="1" smtClean="0"/>
              <a:t>standardisation</a:t>
            </a:r>
            <a:r>
              <a:rPr lang="en-US" dirty="0" smtClean="0"/>
              <a:t>:</a:t>
            </a:r>
            <a:endParaRPr lang="en-US" dirty="0"/>
          </a:p>
          <a:p>
            <a:r>
              <a:rPr lang="en-US" dirty="0"/>
              <a:t>y</a:t>
            </a:r>
            <a:r>
              <a:rPr lang="en-US" dirty="0" smtClean="0"/>
              <a:t> = (x-mean(x))/</a:t>
            </a:r>
            <a:r>
              <a:rPr lang="en-US" dirty="0" err="1" smtClean="0"/>
              <a:t>sd</a:t>
            </a:r>
            <a:r>
              <a:rPr lang="en-US" dirty="0" smtClean="0"/>
              <a:t>(x)</a:t>
            </a:r>
            <a:endParaRPr lang="en-US" dirty="0"/>
          </a:p>
        </p:txBody>
      </p:sp>
      <p:pic>
        <p:nvPicPr>
          <p:cNvPr id="10" name="Picture 9"/>
          <p:cNvPicPr>
            <a:picLocks noChangeAspect="1"/>
          </p:cNvPicPr>
          <p:nvPr/>
        </p:nvPicPr>
        <p:blipFill>
          <a:blip r:embed="rId3"/>
          <a:stretch>
            <a:fillRect/>
          </a:stretch>
        </p:blipFill>
        <p:spPr>
          <a:xfrm>
            <a:off x="4327976" y="2291189"/>
            <a:ext cx="4176333" cy="4176333"/>
          </a:xfrm>
          <a:prstGeom prst="rect">
            <a:avLst/>
          </a:prstGeom>
        </p:spPr>
      </p:pic>
    </p:spTree>
    <p:extLst>
      <p:ext uri="{BB962C8B-B14F-4D97-AF65-F5344CB8AC3E}">
        <p14:creationId xmlns:p14="http://schemas.microsoft.com/office/powerpoint/2010/main" val="2783709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1339"/>
          </a:xfrm>
        </p:spPr>
        <p:txBody>
          <a:bodyPr>
            <a:normAutofit/>
          </a:bodyPr>
          <a:lstStyle/>
          <a:p>
            <a:r>
              <a:rPr lang="en-US" sz="3600" dirty="0" smtClean="0"/>
              <a:t>QQ plots</a:t>
            </a:r>
            <a:endParaRPr lang="en-US" sz="3600" dirty="0"/>
          </a:p>
        </p:txBody>
      </p:sp>
      <p:sp>
        <p:nvSpPr>
          <p:cNvPr id="3" name="Content Placeholder 2"/>
          <p:cNvSpPr>
            <a:spLocks noGrp="1"/>
          </p:cNvSpPr>
          <p:nvPr>
            <p:ph idx="1"/>
          </p:nvPr>
        </p:nvSpPr>
        <p:spPr>
          <a:xfrm>
            <a:off x="87159" y="1380283"/>
            <a:ext cx="8927657" cy="4883130"/>
          </a:xfrm>
        </p:spPr>
        <p:txBody>
          <a:bodyPr>
            <a:normAutofit/>
          </a:bodyPr>
          <a:lstStyle/>
          <a:p>
            <a:pPr marL="0" indent="0">
              <a:buNone/>
            </a:pPr>
            <a:r>
              <a:rPr lang="en-US" sz="2000" dirty="0" err="1" smtClean="0"/>
              <a:t>Quantile-quantile</a:t>
            </a:r>
            <a:r>
              <a:rPr lang="en-US" sz="2000" dirty="0" smtClean="0"/>
              <a:t> plots are useful when testing distributions assumptions. These plots could indicate if two data sets are from the same distribution, if yes then they can help to transfer linearly one of them into another one. </a:t>
            </a:r>
          </a:p>
          <a:p>
            <a:pPr marL="0" indent="0">
              <a:buNone/>
            </a:pPr>
            <a:endParaRPr lang="en-US" sz="2000" dirty="0"/>
          </a:p>
          <a:p>
            <a:pPr marL="0" indent="0">
              <a:buNone/>
            </a:pPr>
            <a:r>
              <a:rPr lang="en-US" sz="2000" dirty="0" smtClean="0"/>
              <a:t>Mathematically: let us say that X is from the distribution with cumulative distribution function (CDF) – F(x) and Y has the distributions G(y). Then by solving:</a:t>
            </a:r>
          </a:p>
          <a:p>
            <a:pPr marL="0" indent="0">
              <a:buNone/>
            </a:pPr>
            <a:r>
              <a:rPr lang="en-US" sz="2000" dirty="0" smtClean="0"/>
              <a:t>G(y) = F(x) </a:t>
            </a:r>
            <a:r>
              <a:rPr lang="en-US" sz="2000" dirty="0" smtClean="0">
                <a:sym typeface="Wingdings"/>
              </a:rPr>
              <a:t> y = G</a:t>
            </a:r>
            <a:r>
              <a:rPr lang="en-US" sz="2000" baseline="30000" dirty="0" smtClean="0">
                <a:sym typeface="Wingdings"/>
              </a:rPr>
              <a:t>-1</a:t>
            </a:r>
            <a:r>
              <a:rPr lang="en-US" sz="2000" dirty="0" smtClean="0">
                <a:sym typeface="Wingdings"/>
              </a:rPr>
              <a:t>(F(x)) we can find relationship between y and x. As it can be seen random variables can be converted from one to another using QQ plots.</a:t>
            </a:r>
          </a:p>
          <a:p>
            <a:pPr marL="0" indent="0">
              <a:buNone/>
            </a:pPr>
            <a:endParaRPr lang="en-US" sz="2000" dirty="0" smtClean="0">
              <a:sym typeface="Wingdings"/>
            </a:endParaRPr>
          </a:p>
          <a:p>
            <a:pPr marL="0" indent="0">
              <a:buNone/>
            </a:pPr>
            <a:r>
              <a:rPr lang="en-US" sz="2000" dirty="0" smtClean="0">
                <a:sym typeface="Wingdings"/>
              </a:rPr>
              <a:t>For example if x is from exponential distribution – F(x) = 1 – </a:t>
            </a:r>
            <a:r>
              <a:rPr lang="en-US" sz="2000" dirty="0" err="1" smtClean="0">
                <a:sym typeface="Wingdings"/>
              </a:rPr>
              <a:t>exp</a:t>
            </a:r>
            <a:r>
              <a:rPr lang="en-US" sz="2000" dirty="0" smtClean="0">
                <a:sym typeface="Wingdings"/>
              </a:rPr>
              <a:t>(-lambda x) and y is from uniform distribution in the interval (</a:t>
            </a:r>
            <a:r>
              <a:rPr lang="en-US" sz="2000" dirty="0" err="1" smtClean="0">
                <a:sym typeface="Wingdings"/>
              </a:rPr>
              <a:t>a,</a:t>
            </a:r>
            <a:r>
              <a:rPr lang="en-US" sz="2000" dirty="0" err="1">
                <a:sym typeface="Wingdings"/>
              </a:rPr>
              <a:t>b</a:t>
            </a:r>
            <a:r>
              <a:rPr lang="en-US" sz="2000" dirty="0" smtClean="0">
                <a:sym typeface="Wingdings"/>
              </a:rPr>
              <a:t>): G(y) = (y-a)/(b-a) then we need to solve:</a:t>
            </a:r>
          </a:p>
          <a:p>
            <a:pPr marL="0" indent="0">
              <a:buNone/>
            </a:pPr>
            <a:r>
              <a:rPr lang="en-US" sz="2000" dirty="0" smtClean="0">
                <a:sym typeface="Wingdings"/>
              </a:rPr>
              <a:t>(y-a)/(b-a) = 1-exp(-lambda x)   y = b – (b-a) </a:t>
            </a:r>
            <a:r>
              <a:rPr lang="en-US" sz="2000" dirty="0" err="1" smtClean="0">
                <a:sym typeface="Wingdings"/>
              </a:rPr>
              <a:t>exp</a:t>
            </a:r>
            <a:r>
              <a:rPr lang="en-US" sz="2000" dirty="0" smtClean="0">
                <a:sym typeface="Wingdings"/>
              </a:rPr>
              <a:t>(-lambda x), if we see exponential function then we may have this particular relationship. </a:t>
            </a:r>
          </a:p>
        </p:txBody>
      </p:sp>
    </p:spTree>
    <p:extLst>
      <p:ext uri="{BB962C8B-B14F-4D97-AF65-F5344CB8AC3E}">
        <p14:creationId xmlns:p14="http://schemas.microsoft.com/office/powerpoint/2010/main" val="22387700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1339"/>
          </a:xfrm>
        </p:spPr>
        <p:txBody>
          <a:bodyPr>
            <a:normAutofit/>
          </a:bodyPr>
          <a:lstStyle/>
          <a:p>
            <a:r>
              <a:rPr lang="en-US" sz="3600" dirty="0" smtClean="0"/>
              <a:t>QQ plots</a:t>
            </a:r>
            <a:endParaRPr lang="en-US" sz="3600" dirty="0"/>
          </a:p>
        </p:txBody>
      </p:sp>
      <p:pic>
        <p:nvPicPr>
          <p:cNvPr id="4" name="Content Placeholder 3"/>
          <p:cNvPicPr>
            <a:picLocks noGrp="1" noChangeAspect="1"/>
          </p:cNvPicPr>
          <p:nvPr>
            <p:ph idx="1"/>
          </p:nvPr>
        </p:nvPicPr>
        <p:blipFill rotWithShape="1">
          <a:blip r:embed="rId2"/>
          <a:srcRect t="1459" r="-212" b="1763"/>
          <a:stretch/>
        </p:blipFill>
        <p:spPr>
          <a:xfrm>
            <a:off x="2614795" y="2148149"/>
            <a:ext cx="4420248" cy="4268771"/>
          </a:xfrm>
        </p:spPr>
      </p:pic>
      <p:sp>
        <p:nvSpPr>
          <p:cNvPr id="5" name="TextBox 4"/>
          <p:cNvSpPr txBox="1"/>
          <p:nvPr/>
        </p:nvSpPr>
        <p:spPr>
          <a:xfrm>
            <a:off x="2266153" y="1465117"/>
            <a:ext cx="4768890" cy="369332"/>
          </a:xfrm>
          <a:prstGeom prst="rect">
            <a:avLst/>
          </a:prstGeom>
          <a:noFill/>
        </p:spPr>
        <p:txBody>
          <a:bodyPr wrap="square" rtlCol="0">
            <a:spAutoFit/>
          </a:bodyPr>
          <a:lstStyle/>
          <a:p>
            <a:r>
              <a:rPr lang="en-US" dirty="0" smtClean="0"/>
              <a:t>Example: uniform and exponential distributions</a:t>
            </a:r>
            <a:endParaRPr lang="en-US" dirty="0"/>
          </a:p>
        </p:txBody>
      </p:sp>
      <p:sp>
        <p:nvSpPr>
          <p:cNvPr id="6" name="TextBox 5"/>
          <p:cNvSpPr txBox="1"/>
          <p:nvPr/>
        </p:nvSpPr>
        <p:spPr>
          <a:xfrm>
            <a:off x="3324526" y="2067050"/>
            <a:ext cx="1070820" cy="369332"/>
          </a:xfrm>
          <a:prstGeom prst="rect">
            <a:avLst/>
          </a:prstGeom>
          <a:noFill/>
        </p:spPr>
        <p:txBody>
          <a:bodyPr wrap="square" rtlCol="0">
            <a:spAutoFit/>
          </a:bodyPr>
          <a:lstStyle/>
          <a:p>
            <a:r>
              <a:rPr lang="en-US" dirty="0" smtClean="0"/>
              <a:t>Empirical</a:t>
            </a:r>
            <a:endParaRPr lang="en-US" dirty="0"/>
          </a:p>
        </p:txBody>
      </p:sp>
      <p:sp>
        <p:nvSpPr>
          <p:cNvPr id="7" name="TextBox 6"/>
          <p:cNvSpPr txBox="1"/>
          <p:nvPr/>
        </p:nvSpPr>
        <p:spPr>
          <a:xfrm>
            <a:off x="5453716" y="2076208"/>
            <a:ext cx="1464874" cy="369332"/>
          </a:xfrm>
          <a:prstGeom prst="rect">
            <a:avLst/>
          </a:prstGeom>
          <a:noFill/>
        </p:spPr>
        <p:txBody>
          <a:bodyPr wrap="square" rtlCol="0">
            <a:spAutoFit/>
          </a:bodyPr>
          <a:lstStyle/>
          <a:p>
            <a:r>
              <a:rPr lang="en-US" dirty="0" smtClean="0"/>
              <a:t>Theoretical</a:t>
            </a:r>
            <a:endParaRPr lang="en-US" dirty="0"/>
          </a:p>
        </p:txBody>
      </p:sp>
    </p:spTree>
    <p:extLst>
      <p:ext uri="{BB962C8B-B14F-4D97-AF65-F5344CB8AC3E}">
        <p14:creationId xmlns:p14="http://schemas.microsoft.com/office/powerpoint/2010/main" val="14819242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67"/>
            <a:ext cx="8229600" cy="484941"/>
          </a:xfrm>
        </p:spPr>
        <p:txBody>
          <a:bodyPr>
            <a:normAutofit fontScale="90000"/>
          </a:bodyPr>
          <a:lstStyle/>
          <a:p>
            <a:r>
              <a:rPr lang="en-US" sz="3600" dirty="0" smtClean="0"/>
              <a:t>QQ norm</a:t>
            </a:r>
            <a:endParaRPr lang="en-US" sz="3600" dirty="0"/>
          </a:p>
        </p:txBody>
      </p:sp>
      <p:sp>
        <p:nvSpPr>
          <p:cNvPr id="3" name="Content Placeholder 2"/>
          <p:cNvSpPr>
            <a:spLocks noGrp="1"/>
          </p:cNvSpPr>
          <p:nvPr>
            <p:ph idx="1"/>
          </p:nvPr>
        </p:nvSpPr>
        <p:spPr>
          <a:xfrm>
            <a:off x="211674" y="647511"/>
            <a:ext cx="8932326" cy="1319923"/>
          </a:xfrm>
        </p:spPr>
        <p:txBody>
          <a:bodyPr>
            <a:normAutofit lnSpcReduction="10000"/>
          </a:bodyPr>
          <a:lstStyle/>
          <a:p>
            <a:pPr marL="0" indent="0">
              <a:buNone/>
            </a:pPr>
            <a:r>
              <a:rPr lang="en-US" sz="2000" dirty="0" err="1" smtClean="0"/>
              <a:t>QQnorm</a:t>
            </a:r>
            <a:r>
              <a:rPr lang="en-US" sz="2000" dirty="0" smtClean="0"/>
              <a:t> is the special case of QQ plot – it is a </a:t>
            </a:r>
            <a:r>
              <a:rPr lang="en-US" sz="2000" dirty="0" err="1" smtClean="0"/>
              <a:t>quantile</a:t>
            </a:r>
            <a:r>
              <a:rPr lang="en-US" sz="2000" dirty="0" smtClean="0"/>
              <a:t> </a:t>
            </a:r>
            <a:r>
              <a:rPr lang="en-US" sz="2000" dirty="0" err="1" smtClean="0"/>
              <a:t>quantile</a:t>
            </a:r>
            <a:r>
              <a:rPr lang="en-US" sz="2000" dirty="0" smtClean="0"/>
              <a:t> plot against normal distribution. </a:t>
            </a:r>
          </a:p>
          <a:p>
            <a:pPr marL="0" indent="0">
              <a:buNone/>
            </a:pPr>
            <a:r>
              <a:rPr lang="en-US" sz="2000" dirty="0" smtClean="0"/>
              <a:t>QQ norm can already indicate some properties of the data.</a:t>
            </a:r>
          </a:p>
          <a:p>
            <a:pPr marL="457200" indent="-457200">
              <a:buAutoNum type="arabicParenR"/>
            </a:pPr>
            <a:r>
              <a:rPr lang="en-US" sz="2000" dirty="0" smtClean="0"/>
              <a:t>Outliers:</a:t>
            </a:r>
          </a:p>
          <a:p>
            <a:pPr marL="457200" indent="-457200">
              <a:buAutoNum type="arabicParenR"/>
            </a:pPr>
            <a:endParaRPr lang="en-US" sz="2000" dirty="0"/>
          </a:p>
        </p:txBody>
      </p:sp>
      <p:pic>
        <p:nvPicPr>
          <p:cNvPr id="5" name="Picture 4"/>
          <p:cNvPicPr>
            <a:picLocks noChangeAspect="1"/>
          </p:cNvPicPr>
          <p:nvPr/>
        </p:nvPicPr>
        <p:blipFill>
          <a:blip r:embed="rId2"/>
          <a:stretch>
            <a:fillRect/>
          </a:stretch>
        </p:blipFill>
        <p:spPr>
          <a:xfrm>
            <a:off x="2216350" y="2425300"/>
            <a:ext cx="4432700" cy="4432700"/>
          </a:xfrm>
          <a:prstGeom prst="rect">
            <a:avLst/>
          </a:prstGeom>
        </p:spPr>
      </p:pic>
      <p:sp>
        <p:nvSpPr>
          <p:cNvPr id="6" name="TextBox 5"/>
          <p:cNvSpPr txBox="1"/>
          <p:nvPr/>
        </p:nvSpPr>
        <p:spPr>
          <a:xfrm>
            <a:off x="2490281" y="2081618"/>
            <a:ext cx="996112" cy="369332"/>
          </a:xfrm>
          <a:prstGeom prst="rect">
            <a:avLst/>
          </a:prstGeom>
          <a:noFill/>
        </p:spPr>
        <p:txBody>
          <a:bodyPr wrap="square" rtlCol="0">
            <a:spAutoFit/>
          </a:bodyPr>
          <a:lstStyle/>
          <a:p>
            <a:r>
              <a:rPr lang="en-US" dirty="0" smtClean="0"/>
              <a:t>Normal</a:t>
            </a:r>
            <a:endParaRPr lang="en-US" dirty="0"/>
          </a:p>
        </p:txBody>
      </p:sp>
      <p:sp>
        <p:nvSpPr>
          <p:cNvPr id="7" name="TextBox 6"/>
          <p:cNvSpPr txBox="1"/>
          <p:nvPr/>
        </p:nvSpPr>
        <p:spPr>
          <a:xfrm>
            <a:off x="3698067" y="2106522"/>
            <a:ext cx="1805453" cy="369332"/>
          </a:xfrm>
          <a:prstGeom prst="rect">
            <a:avLst/>
          </a:prstGeom>
          <a:noFill/>
        </p:spPr>
        <p:txBody>
          <a:bodyPr wrap="square" rtlCol="0">
            <a:spAutoFit/>
          </a:bodyPr>
          <a:lstStyle/>
          <a:p>
            <a:r>
              <a:rPr lang="en-US" dirty="0" smtClean="0"/>
              <a:t>Too small value</a:t>
            </a:r>
            <a:endParaRPr lang="en-US" dirty="0"/>
          </a:p>
        </p:txBody>
      </p:sp>
      <p:sp>
        <p:nvSpPr>
          <p:cNvPr id="8" name="TextBox 7"/>
          <p:cNvSpPr txBox="1"/>
          <p:nvPr/>
        </p:nvSpPr>
        <p:spPr>
          <a:xfrm>
            <a:off x="5503520" y="2058083"/>
            <a:ext cx="1668488" cy="369332"/>
          </a:xfrm>
          <a:prstGeom prst="rect">
            <a:avLst/>
          </a:prstGeom>
          <a:noFill/>
        </p:spPr>
        <p:txBody>
          <a:bodyPr wrap="square" rtlCol="0">
            <a:spAutoFit/>
          </a:bodyPr>
          <a:lstStyle/>
          <a:p>
            <a:r>
              <a:rPr lang="en-US" dirty="0" smtClean="0"/>
              <a:t>Too large value</a:t>
            </a:r>
            <a:endParaRPr lang="en-US" dirty="0"/>
          </a:p>
        </p:txBody>
      </p:sp>
    </p:spTree>
    <p:extLst>
      <p:ext uri="{BB962C8B-B14F-4D97-AF65-F5344CB8AC3E}">
        <p14:creationId xmlns:p14="http://schemas.microsoft.com/office/powerpoint/2010/main" val="35993205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67"/>
            <a:ext cx="8229600" cy="484941"/>
          </a:xfrm>
        </p:spPr>
        <p:txBody>
          <a:bodyPr>
            <a:normAutofit fontScale="90000"/>
          </a:bodyPr>
          <a:lstStyle/>
          <a:p>
            <a:r>
              <a:rPr lang="en-US" sz="3600" dirty="0" smtClean="0"/>
              <a:t>QQ norm</a:t>
            </a:r>
            <a:endParaRPr lang="en-US" sz="3600" dirty="0"/>
          </a:p>
        </p:txBody>
      </p:sp>
      <p:sp>
        <p:nvSpPr>
          <p:cNvPr id="3" name="Content Placeholder 2"/>
          <p:cNvSpPr>
            <a:spLocks noGrp="1"/>
          </p:cNvSpPr>
          <p:nvPr>
            <p:ph idx="1"/>
          </p:nvPr>
        </p:nvSpPr>
        <p:spPr>
          <a:xfrm>
            <a:off x="211674" y="647512"/>
            <a:ext cx="8603920" cy="535440"/>
          </a:xfrm>
        </p:spPr>
        <p:txBody>
          <a:bodyPr>
            <a:normAutofit fontScale="85000" lnSpcReduction="10000"/>
          </a:bodyPr>
          <a:lstStyle/>
          <a:p>
            <a:pPr marL="0" indent="0">
              <a:buNone/>
            </a:pPr>
            <a:r>
              <a:rPr lang="en-US" sz="2000" dirty="0" smtClean="0"/>
              <a:t>2) Bimodality, </a:t>
            </a:r>
            <a:r>
              <a:rPr lang="en-US" sz="2000" dirty="0" err="1" smtClean="0"/>
              <a:t>skewness</a:t>
            </a:r>
            <a:r>
              <a:rPr lang="en-US" sz="2000" dirty="0" smtClean="0"/>
              <a:t> (note that small </a:t>
            </a:r>
            <a:r>
              <a:rPr lang="en-US" sz="2000" dirty="0" err="1" smtClean="0"/>
              <a:t>curviture</a:t>
            </a:r>
            <a:r>
              <a:rPr lang="en-US" sz="2000" dirty="0" smtClean="0"/>
              <a:t> for small and large values can be expected)</a:t>
            </a:r>
          </a:p>
          <a:p>
            <a:pPr marL="457200" indent="-457200">
              <a:buAutoNum type="arabicParenR"/>
            </a:pPr>
            <a:endParaRPr lang="en-US" sz="2000" dirty="0"/>
          </a:p>
        </p:txBody>
      </p:sp>
      <p:grpSp>
        <p:nvGrpSpPr>
          <p:cNvPr id="9" name="Group 8"/>
          <p:cNvGrpSpPr/>
          <p:nvPr/>
        </p:nvGrpSpPr>
        <p:grpSpPr>
          <a:xfrm>
            <a:off x="2019072" y="1286053"/>
            <a:ext cx="4681727" cy="417771"/>
            <a:chOff x="2490281" y="2058083"/>
            <a:chExt cx="4681727" cy="417771"/>
          </a:xfrm>
        </p:grpSpPr>
        <p:sp>
          <p:nvSpPr>
            <p:cNvPr id="6" name="TextBox 5"/>
            <p:cNvSpPr txBox="1"/>
            <p:nvPr/>
          </p:nvSpPr>
          <p:spPr>
            <a:xfrm>
              <a:off x="2490281" y="2081618"/>
              <a:ext cx="996112" cy="369332"/>
            </a:xfrm>
            <a:prstGeom prst="rect">
              <a:avLst/>
            </a:prstGeom>
            <a:noFill/>
          </p:spPr>
          <p:txBody>
            <a:bodyPr wrap="square" rtlCol="0">
              <a:spAutoFit/>
            </a:bodyPr>
            <a:lstStyle/>
            <a:p>
              <a:r>
                <a:rPr lang="en-US" dirty="0" smtClean="0"/>
                <a:t>Normal</a:t>
              </a:r>
              <a:endParaRPr lang="en-US" dirty="0"/>
            </a:p>
          </p:txBody>
        </p:sp>
        <p:sp>
          <p:nvSpPr>
            <p:cNvPr id="7" name="TextBox 6"/>
            <p:cNvSpPr txBox="1"/>
            <p:nvPr/>
          </p:nvSpPr>
          <p:spPr>
            <a:xfrm>
              <a:off x="3698067" y="2106522"/>
              <a:ext cx="1805453" cy="369332"/>
            </a:xfrm>
            <a:prstGeom prst="rect">
              <a:avLst/>
            </a:prstGeom>
            <a:noFill/>
          </p:spPr>
          <p:txBody>
            <a:bodyPr wrap="square" rtlCol="0">
              <a:spAutoFit/>
            </a:bodyPr>
            <a:lstStyle/>
            <a:p>
              <a:r>
                <a:rPr lang="en-US" dirty="0" smtClean="0"/>
                <a:t>Bimodal</a:t>
              </a:r>
              <a:endParaRPr lang="en-US" dirty="0"/>
            </a:p>
          </p:txBody>
        </p:sp>
        <p:sp>
          <p:nvSpPr>
            <p:cNvPr id="8" name="TextBox 7"/>
            <p:cNvSpPr txBox="1"/>
            <p:nvPr/>
          </p:nvSpPr>
          <p:spPr>
            <a:xfrm>
              <a:off x="5503520" y="2058083"/>
              <a:ext cx="1668488" cy="369332"/>
            </a:xfrm>
            <a:prstGeom prst="rect">
              <a:avLst/>
            </a:prstGeom>
            <a:noFill/>
          </p:spPr>
          <p:txBody>
            <a:bodyPr wrap="square" rtlCol="0">
              <a:spAutoFit/>
            </a:bodyPr>
            <a:lstStyle/>
            <a:p>
              <a:r>
                <a:rPr lang="en-US" dirty="0" smtClean="0"/>
                <a:t>Skewed to left</a:t>
              </a:r>
              <a:endParaRPr lang="en-US" dirty="0"/>
            </a:p>
          </p:txBody>
        </p:sp>
      </p:grpSp>
      <p:pic>
        <p:nvPicPr>
          <p:cNvPr id="4" name="Picture 3"/>
          <p:cNvPicPr>
            <a:picLocks noChangeAspect="1"/>
          </p:cNvPicPr>
          <p:nvPr/>
        </p:nvPicPr>
        <p:blipFill>
          <a:blip r:embed="rId2"/>
          <a:stretch>
            <a:fillRect/>
          </a:stretch>
        </p:blipFill>
        <p:spPr>
          <a:xfrm>
            <a:off x="1844753" y="1927962"/>
            <a:ext cx="4555269" cy="4555269"/>
          </a:xfrm>
          <a:prstGeom prst="rect">
            <a:avLst/>
          </a:prstGeom>
        </p:spPr>
      </p:pic>
      <p:cxnSp>
        <p:nvCxnSpPr>
          <p:cNvPr id="11" name="Straight Arrow Connector 10"/>
          <p:cNvCxnSpPr/>
          <p:nvPr/>
        </p:nvCxnSpPr>
        <p:spPr>
          <a:xfrm>
            <a:off x="457200" y="3000959"/>
            <a:ext cx="3726472" cy="1805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11674" y="2365901"/>
            <a:ext cx="1382106" cy="369332"/>
          </a:xfrm>
          <a:prstGeom prst="rect">
            <a:avLst/>
          </a:prstGeom>
          <a:noFill/>
        </p:spPr>
        <p:txBody>
          <a:bodyPr wrap="square" rtlCol="0">
            <a:spAutoFit/>
          </a:bodyPr>
          <a:lstStyle/>
          <a:p>
            <a:r>
              <a:rPr lang="en-US" dirty="0" err="1" smtClean="0"/>
              <a:t>Curviture</a:t>
            </a:r>
            <a:endParaRPr lang="en-US" dirty="0"/>
          </a:p>
        </p:txBody>
      </p:sp>
      <p:cxnSp>
        <p:nvCxnSpPr>
          <p:cNvPr id="14" name="Straight Arrow Connector 13"/>
          <p:cNvCxnSpPr/>
          <p:nvPr/>
        </p:nvCxnSpPr>
        <p:spPr>
          <a:xfrm flipH="1">
            <a:off x="5777452" y="3000959"/>
            <a:ext cx="2216350" cy="21168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45940" y="2535999"/>
            <a:ext cx="1045918" cy="369332"/>
          </a:xfrm>
          <a:prstGeom prst="rect">
            <a:avLst/>
          </a:prstGeom>
          <a:noFill/>
        </p:spPr>
        <p:txBody>
          <a:bodyPr wrap="square" rtlCol="0">
            <a:spAutoFit/>
          </a:bodyPr>
          <a:lstStyle/>
          <a:p>
            <a:r>
              <a:rPr lang="en-US" dirty="0" smtClean="0"/>
              <a:t>Convex</a:t>
            </a:r>
            <a:endParaRPr lang="en-US" dirty="0"/>
          </a:p>
        </p:txBody>
      </p:sp>
    </p:spTree>
    <p:extLst>
      <p:ext uri="{BB962C8B-B14F-4D97-AF65-F5344CB8AC3E}">
        <p14:creationId xmlns:p14="http://schemas.microsoft.com/office/powerpoint/2010/main" val="5959498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QQ norm</a:t>
            </a:r>
            <a:endParaRPr lang="en-US" dirty="0"/>
          </a:p>
        </p:txBody>
      </p:sp>
      <p:pic>
        <p:nvPicPr>
          <p:cNvPr id="4" name="Content Placeholder 3"/>
          <p:cNvPicPr>
            <a:picLocks noGrp="1" noChangeAspect="1"/>
          </p:cNvPicPr>
          <p:nvPr>
            <p:ph idx="1"/>
          </p:nvPr>
        </p:nvPicPr>
        <p:blipFill rotWithShape="1">
          <a:blip r:embed="rId2"/>
          <a:srcRect t="1" b="434"/>
          <a:stretch/>
        </p:blipFill>
        <p:spPr>
          <a:xfrm>
            <a:off x="2972383" y="2826629"/>
            <a:ext cx="3826973" cy="3810344"/>
          </a:xfrm>
        </p:spPr>
      </p:pic>
      <p:sp>
        <p:nvSpPr>
          <p:cNvPr id="5" name="TextBox 4"/>
          <p:cNvSpPr txBox="1"/>
          <p:nvPr/>
        </p:nvSpPr>
        <p:spPr>
          <a:xfrm>
            <a:off x="457200" y="1483917"/>
            <a:ext cx="2045532" cy="369332"/>
          </a:xfrm>
          <a:prstGeom prst="rect">
            <a:avLst/>
          </a:prstGeom>
          <a:noFill/>
        </p:spPr>
        <p:txBody>
          <a:bodyPr wrap="square" rtlCol="0">
            <a:spAutoFit/>
          </a:bodyPr>
          <a:lstStyle/>
          <a:p>
            <a:r>
              <a:rPr lang="en-US" dirty="0" smtClean="0"/>
              <a:t>3) Heavier tail</a:t>
            </a:r>
            <a:endParaRPr lang="en-US" dirty="0"/>
          </a:p>
        </p:txBody>
      </p:sp>
      <p:sp>
        <p:nvSpPr>
          <p:cNvPr id="6" name="TextBox 5"/>
          <p:cNvSpPr txBox="1"/>
          <p:nvPr/>
        </p:nvSpPr>
        <p:spPr>
          <a:xfrm>
            <a:off x="2838920" y="1979886"/>
            <a:ext cx="1282495" cy="369332"/>
          </a:xfrm>
          <a:prstGeom prst="rect">
            <a:avLst/>
          </a:prstGeom>
          <a:noFill/>
        </p:spPr>
        <p:txBody>
          <a:bodyPr wrap="square" rtlCol="0">
            <a:spAutoFit/>
          </a:bodyPr>
          <a:lstStyle/>
          <a:p>
            <a:r>
              <a:rPr lang="en-US" dirty="0" smtClean="0"/>
              <a:t>Normal</a:t>
            </a:r>
            <a:endParaRPr lang="en-US" dirty="0"/>
          </a:p>
        </p:txBody>
      </p:sp>
      <p:sp>
        <p:nvSpPr>
          <p:cNvPr id="7" name="TextBox 6"/>
          <p:cNvSpPr txBox="1"/>
          <p:nvPr/>
        </p:nvSpPr>
        <p:spPr>
          <a:xfrm>
            <a:off x="4357991" y="1954981"/>
            <a:ext cx="1456815" cy="646331"/>
          </a:xfrm>
          <a:prstGeom prst="rect">
            <a:avLst/>
          </a:prstGeom>
          <a:noFill/>
        </p:spPr>
        <p:txBody>
          <a:bodyPr wrap="square" rtlCol="0">
            <a:spAutoFit/>
          </a:bodyPr>
          <a:lstStyle/>
          <a:p>
            <a:r>
              <a:rPr lang="en-US" dirty="0" smtClean="0"/>
              <a:t>t distribution, </a:t>
            </a:r>
            <a:r>
              <a:rPr lang="en-US" dirty="0" err="1" smtClean="0"/>
              <a:t>df</a:t>
            </a:r>
            <a:r>
              <a:rPr lang="en-US" dirty="0" smtClean="0"/>
              <a:t> = 3</a:t>
            </a:r>
            <a:endParaRPr lang="en-US" dirty="0"/>
          </a:p>
        </p:txBody>
      </p:sp>
      <p:cxnSp>
        <p:nvCxnSpPr>
          <p:cNvPr id="9" name="Straight Arrow Connector 8"/>
          <p:cNvCxnSpPr/>
          <p:nvPr/>
        </p:nvCxnSpPr>
        <p:spPr>
          <a:xfrm flipH="1" flipV="1">
            <a:off x="6536987" y="3287357"/>
            <a:ext cx="1182884" cy="435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814806" y="3723181"/>
            <a:ext cx="1905065" cy="1967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321426" y="3125480"/>
            <a:ext cx="1494168" cy="369332"/>
          </a:xfrm>
          <a:prstGeom prst="rect">
            <a:avLst/>
          </a:prstGeom>
          <a:noFill/>
        </p:spPr>
        <p:txBody>
          <a:bodyPr wrap="square" rtlCol="0">
            <a:spAutoFit/>
          </a:bodyPr>
          <a:lstStyle/>
          <a:p>
            <a:r>
              <a:rPr lang="en-US" dirty="0" smtClean="0"/>
              <a:t>Heavier tails</a:t>
            </a:r>
            <a:endParaRPr lang="en-US" dirty="0"/>
          </a:p>
        </p:txBody>
      </p:sp>
    </p:spTree>
    <p:extLst>
      <p:ext uri="{BB962C8B-B14F-4D97-AF65-F5344CB8AC3E}">
        <p14:creationId xmlns:p14="http://schemas.microsoft.com/office/powerpoint/2010/main" val="25478789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3983"/>
          </a:xfrm>
        </p:spPr>
        <p:txBody>
          <a:bodyPr>
            <a:normAutofit/>
          </a:bodyPr>
          <a:lstStyle/>
          <a:p>
            <a:r>
              <a:rPr lang="en-US" sz="3600" dirty="0" smtClean="0"/>
              <a:t>QQ norm</a:t>
            </a:r>
            <a:endParaRPr lang="en-US" sz="3600" dirty="0"/>
          </a:p>
        </p:txBody>
      </p:sp>
      <p:sp>
        <p:nvSpPr>
          <p:cNvPr id="3" name="Content Placeholder 2"/>
          <p:cNvSpPr>
            <a:spLocks noGrp="1"/>
          </p:cNvSpPr>
          <p:nvPr>
            <p:ph idx="1"/>
          </p:nvPr>
        </p:nvSpPr>
        <p:spPr>
          <a:xfrm>
            <a:off x="174320" y="1008622"/>
            <a:ext cx="8512480" cy="5117542"/>
          </a:xfrm>
        </p:spPr>
        <p:txBody>
          <a:bodyPr>
            <a:normAutofit/>
          </a:bodyPr>
          <a:lstStyle/>
          <a:p>
            <a:pPr marL="0" indent="0">
              <a:buNone/>
            </a:pPr>
            <a:r>
              <a:rPr lang="en-US" sz="2000" dirty="0" smtClean="0"/>
              <a:t>If distribution of two random variables have the same form then we may derive linear transformation of data </a:t>
            </a:r>
            <a:r>
              <a:rPr lang="en-US" sz="2000" dirty="0" err="1" smtClean="0"/>
              <a:t>vs</a:t>
            </a:r>
            <a:r>
              <a:rPr lang="en-US" sz="2000" dirty="0" smtClean="0"/>
              <a:t> another one.</a:t>
            </a:r>
            <a:endParaRPr lang="en-US" sz="2000" dirty="0"/>
          </a:p>
        </p:txBody>
      </p:sp>
      <p:pic>
        <p:nvPicPr>
          <p:cNvPr id="4" name="Picture 3"/>
          <p:cNvPicPr>
            <a:picLocks noChangeAspect="1"/>
          </p:cNvPicPr>
          <p:nvPr/>
        </p:nvPicPr>
        <p:blipFill>
          <a:blip r:embed="rId2"/>
          <a:stretch>
            <a:fillRect/>
          </a:stretch>
        </p:blipFill>
        <p:spPr>
          <a:xfrm>
            <a:off x="2305455" y="2247565"/>
            <a:ext cx="4605074" cy="4605074"/>
          </a:xfrm>
          <a:prstGeom prst="rect">
            <a:avLst/>
          </a:prstGeom>
        </p:spPr>
      </p:pic>
      <p:sp>
        <p:nvSpPr>
          <p:cNvPr id="5" name="TextBox 4"/>
          <p:cNvSpPr txBox="1"/>
          <p:nvPr/>
        </p:nvSpPr>
        <p:spPr>
          <a:xfrm>
            <a:off x="0" y="1944259"/>
            <a:ext cx="9144000" cy="646331"/>
          </a:xfrm>
          <a:prstGeom prst="rect">
            <a:avLst/>
          </a:prstGeom>
          <a:noFill/>
        </p:spPr>
        <p:txBody>
          <a:bodyPr wrap="square" rtlCol="0">
            <a:spAutoFit/>
          </a:bodyPr>
          <a:lstStyle/>
          <a:p>
            <a:r>
              <a:rPr lang="en-US" dirty="0" err="1" smtClean="0"/>
              <a:t>Qqplot</a:t>
            </a:r>
            <a:r>
              <a:rPr lang="en-US" dirty="0" smtClean="0"/>
              <a:t>: one data </a:t>
            </a:r>
            <a:r>
              <a:rPr lang="en-US" dirty="0" err="1" smtClean="0"/>
              <a:t>vs</a:t>
            </a:r>
            <a:r>
              <a:rPr lang="en-US" dirty="0" smtClean="0"/>
              <a:t> another. Slope and intercept of the line gives linear transformation needed:</a:t>
            </a:r>
          </a:p>
          <a:p>
            <a:pPr algn="ctr"/>
            <a:r>
              <a:rPr lang="en-US" dirty="0" smtClean="0"/>
              <a:t> y = a + </a:t>
            </a:r>
            <a:r>
              <a:rPr lang="en-US" dirty="0" err="1" smtClean="0"/>
              <a:t>bx</a:t>
            </a:r>
            <a:r>
              <a:rPr lang="en-US" dirty="0"/>
              <a:t> </a:t>
            </a:r>
            <a:r>
              <a:rPr lang="en-US" dirty="0" smtClean="0"/>
              <a:t>and a = 3, b=10 </a:t>
            </a:r>
            <a:endParaRPr lang="en-US" dirty="0"/>
          </a:p>
        </p:txBody>
      </p:sp>
    </p:spTree>
    <p:extLst>
      <p:ext uri="{BB962C8B-B14F-4D97-AF65-F5344CB8AC3E}">
        <p14:creationId xmlns:p14="http://schemas.microsoft.com/office/powerpoint/2010/main" val="22017591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Conclusions</a:t>
            </a:r>
            <a:endParaRPr lang="en-US" sz="3600" dirty="0"/>
          </a:p>
        </p:txBody>
      </p:sp>
      <p:sp>
        <p:nvSpPr>
          <p:cNvPr id="3" name="Content Placeholder 2"/>
          <p:cNvSpPr>
            <a:spLocks noGrp="1"/>
          </p:cNvSpPr>
          <p:nvPr>
            <p:ph idx="1"/>
          </p:nvPr>
        </p:nvSpPr>
        <p:spPr/>
        <p:txBody>
          <a:bodyPr>
            <a:normAutofit/>
          </a:bodyPr>
          <a:lstStyle/>
          <a:p>
            <a:r>
              <a:rPr lang="en-US" sz="2000" dirty="0" smtClean="0"/>
              <a:t>Average and variance are usual measures for location and spread of the data. However they are not robust. Median and IQR are more </a:t>
            </a:r>
            <a:r>
              <a:rPr lang="en-US" sz="2000" dirty="0" err="1" smtClean="0"/>
              <a:t>rbust</a:t>
            </a:r>
            <a:endParaRPr lang="en-US" sz="2000" dirty="0" smtClean="0"/>
          </a:p>
          <a:p>
            <a:r>
              <a:rPr lang="en-US" sz="2000" dirty="0" smtClean="0"/>
              <a:t>Boxplot is good way of </a:t>
            </a:r>
            <a:r>
              <a:rPr lang="en-US" sz="2000" dirty="0" err="1" smtClean="0"/>
              <a:t>summarising</a:t>
            </a:r>
            <a:r>
              <a:rPr lang="en-US" sz="2000" dirty="0" smtClean="0"/>
              <a:t> data, however it might mask out features of the data</a:t>
            </a:r>
          </a:p>
          <a:p>
            <a:r>
              <a:rPr lang="en-US" sz="2000" dirty="0" smtClean="0"/>
              <a:t>QQ plot can be used to check distribution assumptions</a:t>
            </a:r>
            <a:endParaRPr lang="en-US" sz="2000" dirty="0"/>
          </a:p>
        </p:txBody>
      </p:sp>
    </p:spTree>
    <p:extLst>
      <p:ext uri="{BB962C8B-B14F-4D97-AF65-F5344CB8AC3E}">
        <p14:creationId xmlns:p14="http://schemas.microsoft.com/office/powerpoint/2010/main" val="35421923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2000" dirty="0" err="1" smtClean="0"/>
              <a:t>Tukey</a:t>
            </a:r>
            <a:r>
              <a:rPr lang="en-US" sz="2000" dirty="0" smtClean="0"/>
              <a:t>, JW. Exploratory data </a:t>
            </a:r>
            <a:r>
              <a:rPr lang="en-US" sz="2000" dirty="0" smtClean="0"/>
              <a:t>analysis</a:t>
            </a:r>
          </a:p>
          <a:p>
            <a:r>
              <a:rPr lang="en-US" sz="2000" dirty="0">
                <a:latin typeface="Times New Roman" charset="0"/>
                <a:cs typeface="Times New Roman" charset="0"/>
              </a:rPr>
              <a:t>Scott DW, Multivariate Density Estimation</a:t>
            </a:r>
          </a:p>
          <a:p>
            <a:endParaRPr lang="en-US" dirty="0"/>
          </a:p>
        </p:txBody>
      </p:sp>
    </p:spTree>
    <p:extLst>
      <p:ext uri="{BB962C8B-B14F-4D97-AF65-F5344CB8AC3E}">
        <p14:creationId xmlns:p14="http://schemas.microsoft.com/office/powerpoint/2010/main" val="26314492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descriptive statistics and various plots</a:t>
            </a:r>
            <a:endParaRPr lang="en-US" dirty="0"/>
          </a:p>
        </p:txBody>
      </p:sp>
      <p:sp>
        <p:nvSpPr>
          <p:cNvPr id="3" name="Content Placeholder 2"/>
          <p:cNvSpPr>
            <a:spLocks noGrp="1"/>
          </p:cNvSpPr>
          <p:nvPr>
            <p:ph idx="1"/>
          </p:nvPr>
        </p:nvSpPr>
        <p:spPr/>
        <p:txBody>
          <a:bodyPr>
            <a:normAutofit/>
          </a:bodyPr>
          <a:lstStyle/>
          <a:p>
            <a:r>
              <a:rPr lang="en-US" sz="2400" dirty="0" smtClean="0">
                <a:latin typeface="Arial"/>
                <a:cs typeface="Arial"/>
              </a:rPr>
              <a:t>maximize insight into a data </a:t>
            </a:r>
            <a:r>
              <a:rPr lang="en-US" sz="2400" dirty="0" smtClean="0">
                <a:latin typeface="Arial"/>
                <a:cs typeface="Arial"/>
              </a:rPr>
              <a:t>set</a:t>
            </a:r>
            <a:endParaRPr lang="en-US" sz="2400" dirty="0" smtClean="0">
              <a:latin typeface="Arial"/>
              <a:cs typeface="Arial"/>
            </a:endParaRPr>
          </a:p>
          <a:p>
            <a:r>
              <a:rPr lang="en-US" sz="2400" dirty="0" smtClean="0">
                <a:latin typeface="Arial"/>
                <a:cs typeface="Arial"/>
              </a:rPr>
              <a:t>uncover underlying </a:t>
            </a:r>
            <a:r>
              <a:rPr lang="en-US" sz="2400" dirty="0" smtClean="0">
                <a:latin typeface="Arial"/>
                <a:cs typeface="Arial"/>
              </a:rPr>
              <a:t>structure</a:t>
            </a:r>
            <a:endParaRPr lang="en-US" sz="2400" dirty="0" smtClean="0">
              <a:latin typeface="Arial"/>
              <a:cs typeface="Arial"/>
            </a:endParaRPr>
          </a:p>
          <a:p>
            <a:r>
              <a:rPr lang="en-US" sz="2400" dirty="0" smtClean="0">
                <a:latin typeface="Arial"/>
                <a:cs typeface="Arial"/>
              </a:rPr>
              <a:t>extract important </a:t>
            </a:r>
            <a:r>
              <a:rPr lang="en-US" sz="2400" dirty="0" smtClean="0">
                <a:latin typeface="Arial"/>
                <a:cs typeface="Arial"/>
              </a:rPr>
              <a:t>variables</a:t>
            </a:r>
            <a:endParaRPr lang="en-US" sz="2400" dirty="0" smtClean="0">
              <a:latin typeface="Arial"/>
              <a:cs typeface="Arial"/>
            </a:endParaRPr>
          </a:p>
          <a:p>
            <a:r>
              <a:rPr lang="en-US" sz="2400" dirty="0" smtClean="0">
                <a:latin typeface="Arial"/>
                <a:cs typeface="Arial"/>
              </a:rPr>
              <a:t>detect outliers and </a:t>
            </a:r>
            <a:r>
              <a:rPr lang="en-US" sz="2400" dirty="0" smtClean="0">
                <a:latin typeface="Arial"/>
                <a:cs typeface="Arial"/>
              </a:rPr>
              <a:t>anomalies</a:t>
            </a:r>
            <a:endParaRPr lang="en-US" sz="2400" dirty="0">
              <a:latin typeface="Arial"/>
              <a:cs typeface="Arial"/>
            </a:endParaRPr>
          </a:p>
          <a:p>
            <a:r>
              <a:rPr lang="en-US" sz="2400" dirty="0" smtClean="0">
                <a:latin typeface="Arial"/>
                <a:cs typeface="Arial"/>
              </a:rPr>
              <a:t>test </a:t>
            </a:r>
            <a:r>
              <a:rPr lang="en-US" sz="2400" dirty="0" smtClean="0">
                <a:latin typeface="Arial"/>
                <a:cs typeface="Arial"/>
              </a:rPr>
              <a:t>underlying </a:t>
            </a:r>
            <a:r>
              <a:rPr lang="en-US" sz="2400" dirty="0" smtClean="0">
                <a:latin typeface="Arial"/>
                <a:cs typeface="Arial"/>
              </a:rPr>
              <a:t>assumptions</a:t>
            </a:r>
          </a:p>
          <a:p>
            <a:r>
              <a:rPr lang="en-US" sz="2400" dirty="0" smtClean="0">
                <a:latin typeface="Arial"/>
                <a:cs typeface="Arial"/>
              </a:rPr>
              <a:t>In general: build intuition about the data and problem</a:t>
            </a:r>
            <a:endParaRPr lang="en-US" sz="2400" dirty="0" smtClean="0">
              <a:latin typeface="Arial"/>
              <a:cs typeface="Arial"/>
            </a:endParaRPr>
          </a:p>
        </p:txBody>
      </p:sp>
    </p:spTree>
    <p:extLst>
      <p:ext uri="{BB962C8B-B14F-4D97-AF65-F5344CB8AC3E}">
        <p14:creationId xmlns:p14="http://schemas.microsoft.com/office/powerpoint/2010/main" val="42304747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8504"/>
          </a:xfrm>
        </p:spPr>
        <p:txBody>
          <a:bodyPr>
            <a:normAutofit/>
          </a:bodyPr>
          <a:lstStyle/>
          <a:p>
            <a:r>
              <a:rPr lang="en-US" sz="3600" b="1" dirty="0" smtClean="0"/>
              <a:t>Descriptive statistics</a:t>
            </a:r>
            <a:endParaRPr lang="en-US" sz="3600" b="1" dirty="0"/>
          </a:p>
        </p:txBody>
      </p:sp>
      <p:sp>
        <p:nvSpPr>
          <p:cNvPr id="3" name="Content Placeholder 2"/>
          <p:cNvSpPr>
            <a:spLocks noGrp="1"/>
          </p:cNvSpPr>
          <p:nvPr>
            <p:ph idx="1"/>
          </p:nvPr>
        </p:nvSpPr>
        <p:spPr>
          <a:xfrm>
            <a:off x="457199" y="1600200"/>
            <a:ext cx="8370847" cy="4525963"/>
          </a:xfrm>
        </p:spPr>
        <p:txBody>
          <a:bodyPr>
            <a:normAutofit/>
          </a:bodyPr>
          <a:lstStyle/>
          <a:p>
            <a:pPr marL="0" indent="0">
              <a:buNone/>
            </a:pPr>
            <a:r>
              <a:rPr lang="en-US" sz="2000" dirty="0" smtClean="0"/>
              <a:t>There are two types of the simplest numerical descriptors of a data sets:</a:t>
            </a:r>
          </a:p>
          <a:p>
            <a:pPr marL="457200" indent="-457200">
              <a:buAutoNum type="arabicParenR"/>
            </a:pPr>
            <a:r>
              <a:rPr lang="en-US" sz="2000" dirty="0" smtClean="0"/>
              <a:t>Values describing location – mean, median, mode</a:t>
            </a:r>
          </a:p>
          <a:p>
            <a:pPr marL="457200" indent="-457200">
              <a:buAutoNum type="arabicParenR"/>
            </a:pPr>
            <a:r>
              <a:rPr lang="en-US" sz="2000" dirty="0" smtClean="0"/>
              <a:t>Values describing spread – variance, interquartile range</a:t>
            </a:r>
          </a:p>
          <a:p>
            <a:pPr marL="0" indent="0">
              <a:buNone/>
            </a:pPr>
            <a:endParaRPr lang="en-US" sz="2000" dirty="0"/>
          </a:p>
        </p:txBody>
      </p:sp>
    </p:spTree>
    <p:extLst>
      <p:ext uri="{BB962C8B-B14F-4D97-AF65-F5344CB8AC3E}">
        <p14:creationId xmlns:p14="http://schemas.microsoft.com/office/powerpoint/2010/main" val="42616483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Descritpive</a:t>
            </a:r>
            <a:r>
              <a:rPr lang="en-US" dirty="0" smtClean="0"/>
              <a:t> statistics</a:t>
            </a:r>
            <a:endParaRPr lang="en-US" dirty="0"/>
          </a:p>
        </p:txBody>
      </p:sp>
      <p:sp>
        <p:nvSpPr>
          <p:cNvPr id="3" name="Content Placeholder 2"/>
          <p:cNvSpPr>
            <a:spLocks noGrp="1"/>
          </p:cNvSpPr>
          <p:nvPr>
            <p:ph idx="1"/>
          </p:nvPr>
        </p:nvSpPr>
        <p:spPr>
          <a:xfrm>
            <a:off x="161868" y="1600200"/>
            <a:ext cx="4669277" cy="4525963"/>
          </a:xfrm>
        </p:spPr>
        <p:txBody>
          <a:bodyPr/>
          <a:lstStyle/>
          <a:p>
            <a:pPr marL="0" indent="0">
              <a:buNone/>
            </a:pPr>
            <a:r>
              <a:rPr lang="en-US" sz="2000" dirty="0" smtClean="0"/>
              <a:t>Additional descriptive </a:t>
            </a:r>
            <a:r>
              <a:rPr lang="en-US" sz="2000" dirty="0"/>
              <a:t>numerical values:</a:t>
            </a:r>
          </a:p>
          <a:p>
            <a:pPr marL="400050" lvl="1" indent="0">
              <a:buNone/>
            </a:pPr>
            <a:r>
              <a:rPr lang="en-US" sz="1600" dirty="0" err="1"/>
              <a:t>Skewness</a:t>
            </a:r>
            <a:r>
              <a:rPr lang="en-US" sz="1600" dirty="0"/>
              <a:t> – it is a measure of symmetry of the distribution. Positive </a:t>
            </a:r>
            <a:r>
              <a:rPr lang="en-US" sz="1600" dirty="0" err="1"/>
              <a:t>skewness</a:t>
            </a:r>
            <a:r>
              <a:rPr lang="en-US" sz="1600" dirty="0"/>
              <a:t>: right tail is fatter and negative </a:t>
            </a:r>
            <a:r>
              <a:rPr lang="en-US" sz="1600" dirty="0" err="1"/>
              <a:t>skewness</a:t>
            </a:r>
            <a:r>
              <a:rPr lang="en-US" sz="1600" dirty="0"/>
              <a:t>: left tail is fatter </a:t>
            </a:r>
          </a:p>
          <a:p>
            <a:pPr marL="400050" lvl="1" indent="0">
              <a:buNone/>
            </a:pPr>
            <a:endParaRPr lang="en-US" sz="1600" dirty="0"/>
          </a:p>
          <a:p>
            <a:pPr marL="400050" lvl="1" indent="0">
              <a:buNone/>
            </a:pPr>
            <a:r>
              <a:rPr lang="en-US" sz="1600" dirty="0"/>
              <a:t>Kurtosis </a:t>
            </a:r>
            <a:r>
              <a:rPr lang="en-US" sz="1600" dirty="0" smtClean="0"/>
              <a:t>is a </a:t>
            </a:r>
            <a:r>
              <a:rPr lang="en-US" sz="1600" dirty="0"/>
              <a:t>measure of </a:t>
            </a:r>
            <a:r>
              <a:rPr lang="en-US" sz="1600" dirty="0" smtClean="0"/>
              <a:t>tail: Positive kurtosis: heavier </a:t>
            </a:r>
            <a:r>
              <a:rPr lang="en-US" sz="1600" dirty="0" err="1" smtClean="0"/>
              <a:t>tailthan</a:t>
            </a:r>
            <a:r>
              <a:rPr lang="en-US" sz="1600" dirty="0" smtClean="0"/>
              <a:t> normal distribution and negative </a:t>
            </a:r>
            <a:r>
              <a:rPr lang="en-US" sz="1600" dirty="0" err="1" smtClean="0"/>
              <a:t>kurtosis:lighter</a:t>
            </a:r>
            <a:r>
              <a:rPr lang="en-US" sz="1600" dirty="0" smtClean="0"/>
              <a:t> tail than normal distribution</a:t>
            </a:r>
          </a:p>
          <a:p>
            <a:pPr marL="400050" lvl="1" indent="0">
              <a:buNone/>
            </a:pPr>
            <a:endParaRPr lang="en-US" sz="1600" dirty="0"/>
          </a:p>
          <a:p>
            <a:pPr marL="400050" lvl="1" indent="0">
              <a:buNone/>
            </a:pPr>
            <a:endParaRPr lang="en-US" sz="2000" dirty="0"/>
          </a:p>
          <a:p>
            <a:endParaRPr lang="en-US" dirty="0" smtClean="0"/>
          </a:p>
          <a:p>
            <a:pPr marL="0" indent="0">
              <a:buNone/>
            </a:pPr>
            <a:r>
              <a:rPr lang="en-US" sz="2000" dirty="0" err="1" smtClean="0"/>
              <a:t>Skewness</a:t>
            </a:r>
            <a:r>
              <a:rPr lang="en-US" sz="2000" dirty="0" smtClean="0"/>
              <a:t> and kurtosis for normal distribution are zero.</a:t>
            </a:r>
            <a:endParaRPr lang="en-US" sz="2000" dirty="0"/>
          </a:p>
        </p:txBody>
      </p:sp>
      <p:grpSp>
        <p:nvGrpSpPr>
          <p:cNvPr id="4" name="Group 3"/>
          <p:cNvGrpSpPr/>
          <p:nvPr/>
        </p:nvGrpSpPr>
        <p:grpSpPr>
          <a:xfrm>
            <a:off x="4971436" y="1232758"/>
            <a:ext cx="4172564" cy="4597331"/>
            <a:chOff x="4971436" y="1232758"/>
            <a:chExt cx="4172564" cy="4597331"/>
          </a:xfrm>
        </p:grpSpPr>
        <p:pic>
          <p:nvPicPr>
            <p:cNvPr id="5" name="Picture 4"/>
            <p:cNvPicPr>
              <a:picLocks noChangeAspect="1"/>
            </p:cNvPicPr>
            <p:nvPr/>
          </p:nvPicPr>
          <p:blipFill>
            <a:blip r:embed="rId3"/>
            <a:stretch>
              <a:fillRect/>
            </a:stretch>
          </p:blipFill>
          <p:spPr>
            <a:xfrm>
              <a:off x="4971436" y="1232758"/>
              <a:ext cx="4172564" cy="4172564"/>
            </a:xfrm>
            <a:prstGeom prst="rect">
              <a:avLst/>
            </a:prstGeom>
          </p:spPr>
        </p:pic>
        <p:grpSp>
          <p:nvGrpSpPr>
            <p:cNvPr id="6" name="Group 5"/>
            <p:cNvGrpSpPr/>
            <p:nvPr/>
          </p:nvGrpSpPr>
          <p:grpSpPr>
            <a:xfrm>
              <a:off x="5192236" y="5245313"/>
              <a:ext cx="3750855" cy="584776"/>
              <a:chOff x="5192236" y="5245313"/>
              <a:chExt cx="3750855" cy="584776"/>
            </a:xfrm>
          </p:grpSpPr>
          <p:sp>
            <p:nvSpPr>
              <p:cNvPr id="7" name="TextBox 6"/>
              <p:cNvSpPr txBox="1"/>
              <p:nvPr/>
            </p:nvSpPr>
            <p:spPr>
              <a:xfrm>
                <a:off x="5192236" y="5245313"/>
                <a:ext cx="1680939" cy="584776"/>
              </a:xfrm>
              <a:prstGeom prst="rect">
                <a:avLst/>
              </a:prstGeom>
              <a:noFill/>
              <a:ln>
                <a:solidFill>
                  <a:schemeClr val="tx1"/>
                </a:solidFill>
              </a:ln>
            </p:spPr>
            <p:txBody>
              <a:bodyPr wrap="square" rtlCol="0">
                <a:spAutoFit/>
              </a:bodyPr>
              <a:lstStyle/>
              <a:p>
                <a:r>
                  <a:rPr lang="en-US" sz="1600" dirty="0" err="1" smtClean="0"/>
                  <a:t>Skewness</a:t>
                </a:r>
                <a:r>
                  <a:rPr lang="en-US" sz="1600" dirty="0" smtClean="0"/>
                  <a:t> = 1.18</a:t>
                </a:r>
              </a:p>
              <a:p>
                <a:r>
                  <a:rPr lang="en-US" sz="1600" dirty="0" smtClean="0"/>
                  <a:t>Kurtosis    =  2.33</a:t>
                </a:r>
                <a:endParaRPr lang="en-US" sz="1600" dirty="0"/>
              </a:p>
            </p:txBody>
          </p:sp>
          <p:sp>
            <p:nvSpPr>
              <p:cNvPr id="8" name="TextBox 7"/>
              <p:cNvSpPr txBox="1"/>
              <p:nvPr/>
            </p:nvSpPr>
            <p:spPr>
              <a:xfrm>
                <a:off x="7262152" y="5245313"/>
                <a:ext cx="1680939" cy="584776"/>
              </a:xfrm>
              <a:prstGeom prst="rect">
                <a:avLst/>
              </a:prstGeom>
              <a:noFill/>
              <a:ln>
                <a:solidFill>
                  <a:schemeClr val="tx1"/>
                </a:solidFill>
              </a:ln>
            </p:spPr>
            <p:txBody>
              <a:bodyPr wrap="square" rtlCol="0">
                <a:spAutoFit/>
              </a:bodyPr>
              <a:lstStyle/>
              <a:p>
                <a:r>
                  <a:rPr lang="en-US" sz="1600" dirty="0" err="1" smtClean="0"/>
                  <a:t>Skewness</a:t>
                </a:r>
                <a:r>
                  <a:rPr lang="en-US" sz="1600" dirty="0" smtClean="0"/>
                  <a:t> = -1.18</a:t>
                </a:r>
              </a:p>
              <a:p>
                <a:r>
                  <a:rPr lang="en-US" sz="1600" dirty="0" smtClean="0"/>
                  <a:t>Kurtosis    =  2.33</a:t>
                </a:r>
                <a:endParaRPr lang="en-US" sz="1600" dirty="0"/>
              </a:p>
            </p:txBody>
          </p:sp>
        </p:grpSp>
      </p:grpSp>
    </p:spTree>
    <p:extLst>
      <p:ext uri="{BB962C8B-B14F-4D97-AF65-F5344CB8AC3E}">
        <p14:creationId xmlns:p14="http://schemas.microsoft.com/office/powerpoint/2010/main" val="40102006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1914"/>
          </a:xfrm>
        </p:spPr>
        <p:txBody>
          <a:bodyPr>
            <a:normAutofit fontScale="90000"/>
          </a:bodyPr>
          <a:lstStyle/>
          <a:p>
            <a:r>
              <a:rPr lang="en-US" dirty="0" smtClean="0"/>
              <a:t>Location</a:t>
            </a:r>
            <a:endParaRPr lang="en-US" dirty="0"/>
          </a:p>
        </p:txBody>
      </p:sp>
      <p:sp>
        <p:nvSpPr>
          <p:cNvPr id="3" name="Content Placeholder 2"/>
          <p:cNvSpPr>
            <a:spLocks noGrp="1"/>
          </p:cNvSpPr>
          <p:nvPr>
            <p:ph idx="1"/>
          </p:nvPr>
        </p:nvSpPr>
        <p:spPr>
          <a:xfrm>
            <a:off x="1" y="1282568"/>
            <a:ext cx="9052170" cy="4843596"/>
          </a:xfrm>
        </p:spPr>
        <p:txBody>
          <a:bodyPr>
            <a:normAutofit/>
          </a:bodyPr>
          <a:lstStyle/>
          <a:p>
            <a:pPr marL="0" indent="0">
              <a:buNone/>
            </a:pPr>
            <a:r>
              <a:rPr lang="en-US" sz="2000" dirty="0" smtClean="0"/>
              <a:t>The simplest information about a data set is about its location. There are three different location parameters: average, median and mode:</a:t>
            </a:r>
          </a:p>
          <a:p>
            <a:pPr marL="457200" indent="-457200">
              <a:buAutoNum type="arabicParenR"/>
            </a:pPr>
            <a:r>
              <a:rPr lang="en-US" sz="2000" dirty="0" smtClean="0"/>
              <a:t>Average = sum(data)/</a:t>
            </a:r>
            <a:r>
              <a:rPr lang="en-US" sz="2000" dirty="0" err="1" smtClean="0"/>
              <a:t>Ndata</a:t>
            </a:r>
            <a:endParaRPr lang="en-US" sz="2000" dirty="0" smtClean="0"/>
          </a:p>
          <a:p>
            <a:pPr marL="457200" indent="-457200">
              <a:buAutoNum type="arabicParenR"/>
            </a:pPr>
            <a:r>
              <a:rPr lang="en-US" sz="2000" dirty="0" smtClean="0"/>
              <a:t>Median: proportion of data more than median is equal to that of less than median</a:t>
            </a:r>
          </a:p>
          <a:p>
            <a:pPr marL="457200" indent="-457200">
              <a:buAutoNum type="arabicParenR"/>
            </a:pPr>
            <a:r>
              <a:rPr lang="en-US" sz="2000" dirty="0" smtClean="0"/>
              <a:t>Mode: the most occurring data point.</a:t>
            </a:r>
          </a:p>
          <a:p>
            <a:pPr marL="0" indent="0">
              <a:buNone/>
            </a:pPr>
            <a:r>
              <a:rPr lang="en-US" sz="2000" dirty="0"/>
              <a:t>	</a:t>
            </a:r>
            <a:endParaRPr lang="en-US" sz="2000" dirty="0" smtClean="0"/>
          </a:p>
          <a:p>
            <a:pPr marL="0" indent="0">
              <a:buNone/>
            </a:pPr>
            <a:r>
              <a:rPr lang="en-US" sz="2000" dirty="0"/>
              <a:t>	</a:t>
            </a:r>
            <a:r>
              <a:rPr lang="en-US" sz="2000" dirty="0" smtClean="0"/>
              <a:t>Example: mean     = 9.91</a:t>
            </a:r>
          </a:p>
          <a:p>
            <a:pPr marL="0" indent="0">
              <a:buNone/>
            </a:pPr>
            <a:r>
              <a:rPr lang="en-US" sz="2000" dirty="0"/>
              <a:t>	</a:t>
            </a:r>
            <a:r>
              <a:rPr lang="en-US" sz="2000" dirty="0" smtClean="0"/>
              <a:t>		  median = 9.92</a:t>
            </a:r>
          </a:p>
          <a:p>
            <a:pPr marL="0" indent="0">
              <a:buNone/>
            </a:pPr>
            <a:r>
              <a:rPr lang="en-US" sz="2000" dirty="0"/>
              <a:t>	</a:t>
            </a:r>
            <a:r>
              <a:rPr lang="en-US" sz="2000" dirty="0" smtClean="0"/>
              <a:t>		  mode    = 9.98</a:t>
            </a:r>
            <a:endParaRPr lang="en-US" sz="1600" dirty="0" smtClean="0"/>
          </a:p>
          <a:p>
            <a:pPr marL="0" indent="0">
              <a:buNone/>
            </a:pPr>
            <a:r>
              <a:rPr lang="en-US" sz="2000" dirty="0" smtClean="0"/>
              <a:t> </a:t>
            </a:r>
          </a:p>
        </p:txBody>
      </p:sp>
      <p:pic>
        <p:nvPicPr>
          <p:cNvPr id="4" name="Picture 3"/>
          <p:cNvPicPr>
            <a:picLocks noChangeAspect="1"/>
          </p:cNvPicPr>
          <p:nvPr/>
        </p:nvPicPr>
        <p:blipFill>
          <a:blip r:embed="rId2"/>
          <a:stretch>
            <a:fillRect/>
          </a:stretch>
        </p:blipFill>
        <p:spPr>
          <a:xfrm>
            <a:off x="5095715" y="2913793"/>
            <a:ext cx="3591085" cy="3591085"/>
          </a:xfrm>
          <a:prstGeom prst="rect">
            <a:avLst/>
          </a:prstGeom>
        </p:spPr>
      </p:pic>
      <p:cxnSp>
        <p:nvCxnSpPr>
          <p:cNvPr id="6" name="Straight Connector 5"/>
          <p:cNvCxnSpPr/>
          <p:nvPr/>
        </p:nvCxnSpPr>
        <p:spPr>
          <a:xfrm>
            <a:off x="7097300" y="3374522"/>
            <a:ext cx="0" cy="26523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2712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653"/>
          </a:xfrm>
        </p:spPr>
        <p:txBody>
          <a:bodyPr>
            <a:normAutofit fontScale="90000"/>
          </a:bodyPr>
          <a:lstStyle/>
          <a:p>
            <a:r>
              <a:rPr lang="en-US" sz="3600" b="1" dirty="0" smtClean="0"/>
              <a:t>Location</a:t>
            </a:r>
            <a:endParaRPr lang="en-US" sz="3600" b="1" dirty="0"/>
          </a:p>
        </p:txBody>
      </p:sp>
      <p:sp>
        <p:nvSpPr>
          <p:cNvPr id="3" name="Content Placeholder 2"/>
          <p:cNvSpPr>
            <a:spLocks noGrp="1"/>
          </p:cNvSpPr>
          <p:nvPr>
            <p:ph idx="1"/>
          </p:nvPr>
        </p:nvSpPr>
        <p:spPr>
          <a:xfrm>
            <a:off x="99611" y="1070882"/>
            <a:ext cx="9044389" cy="4171457"/>
          </a:xfrm>
        </p:spPr>
        <p:txBody>
          <a:bodyPr>
            <a:normAutofit/>
          </a:bodyPr>
          <a:lstStyle/>
          <a:p>
            <a:pPr marL="0" indent="0">
              <a:buNone/>
            </a:pPr>
            <a:r>
              <a:rPr lang="en-US" sz="2000" dirty="0" smtClean="0"/>
              <a:t>Average is very sensitive to few outliers. If we change one value of data arbitrarily then we can affect average value substantially. However median is not affected very much Example:</a:t>
            </a:r>
          </a:p>
          <a:p>
            <a:pPr marL="0" indent="0">
              <a:buNone/>
            </a:pPr>
            <a:endParaRPr lang="en-US" sz="1400" dirty="0" smtClean="0">
              <a:latin typeface="Courier"/>
            </a:endParaRPr>
          </a:p>
          <a:p>
            <a:pPr marL="0" indent="0">
              <a:buNone/>
            </a:pPr>
            <a:r>
              <a:rPr lang="en-US" sz="1400" dirty="0">
                <a:latin typeface="Courier"/>
              </a:rPr>
              <a:t>13.2  8.2 10.9 14.3 10.7  6.6  9.5 10.8  8.8 </a:t>
            </a:r>
            <a:r>
              <a:rPr lang="en-US" sz="1400" dirty="0" smtClean="0">
                <a:latin typeface="Courier"/>
              </a:rPr>
              <a:t>13.3  - Av = 10.63, median = 10.75</a:t>
            </a:r>
          </a:p>
          <a:p>
            <a:pPr marL="0" indent="0">
              <a:buNone/>
            </a:pPr>
            <a:r>
              <a:rPr lang="en-US" sz="1400" dirty="0">
                <a:latin typeface="Courier"/>
              </a:rPr>
              <a:t>13.2  8.2 10.9 </a:t>
            </a:r>
            <a:r>
              <a:rPr lang="en-US" sz="1400" dirty="0" smtClean="0">
                <a:latin typeface="Courier"/>
              </a:rPr>
              <a:t>74.3 </a:t>
            </a:r>
            <a:r>
              <a:rPr lang="en-US" sz="1400" dirty="0">
                <a:latin typeface="Courier"/>
              </a:rPr>
              <a:t>10.7  6.6  9.5 10.8  8.8 13.3  </a:t>
            </a:r>
            <a:r>
              <a:rPr lang="en-US" sz="1400" dirty="0" smtClean="0">
                <a:latin typeface="Courier"/>
              </a:rPr>
              <a:t>- Av </a:t>
            </a:r>
            <a:r>
              <a:rPr lang="en-US" sz="1400" dirty="0">
                <a:latin typeface="Courier"/>
              </a:rPr>
              <a:t>= </a:t>
            </a:r>
            <a:r>
              <a:rPr lang="en-US" sz="1400" dirty="0" smtClean="0">
                <a:latin typeface="Courier"/>
              </a:rPr>
              <a:t>16.63, median = 10.75</a:t>
            </a:r>
            <a:endParaRPr lang="en-US" sz="1400" dirty="0">
              <a:latin typeface="Courier"/>
            </a:endParaRPr>
          </a:p>
          <a:p>
            <a:pPr marL="0" indent="0">
              <a:buNone/>
            </a:pPr>
            <a:endParaRPr lang="en-US" sz="2000" dirty="0" smtClean="0"/>
          </a:p>
          <a:p>
            <a:pPr marL="0" indent="0">
              <a:buNone/>
            </a:pPr>
            <a:r>
              <a:rPr lang="en-US" sz="2000" dirty="0" smtClean="0"/>
              <a:t>Breakdown point of average is 0, breakdown point of median is 0.5.</a:t>
            </a:r>
          </a:p>
          <a:p>
            <a:pPr marL="0" indent="0">
              <a:buNone/>
            </a:pPr>
            <a:r>
              <a:rPr lang="en-US" sz="2000" dirty="0" smtClean="0"/>
              <a:t>I.e. you have to change 50% of the data dramatically to affect the median.</a:t>
            </a:r>
          </a:p>
          <a:p>
            <a:pPr marL="0" indent="0">
              <a:buNone/>
            </a:pPr>
            <a:r>
              <a:rPr lang="en-US" sz="2000" dirty="0" smtClean="0"/>
              <a:t>Median is the most robust estimator</a:t>
            </a:r>
          </a:p>
          <a:p>
            <a:pPr marL="0" indent="0">
              <a:buNone/>
            </a:pPr>
            <a:r>
              <a:rPr lang="en-US" sz="2000" dirty="0" smtClean="0"/>
              <a:t>Average is the most convenient estimator with nice properties</a:t>
            </a:r>
          </a:p>
          <a:p>
            <a:pPr marL="0" indent="0">
              <a:buNone/>
            </a:pPr>
            <a:r>
              <a:rPr lang="en-US" sz="2000" dirty="0" smtClean="0"/>
              <a:t>If sample is small then mode it may be impossible to estimate mode.</a:t>
            </a: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p:txBody>
      </p:sp>
      <p:sp>
        <p:nvSpPr>
          <p:cNvPr id="4" name="TextBox 3"/>
          <p:cNvSpPr txBox="1"/>
          <p:nvPr/>
        </p:nvSpPr>
        <p:spPr>
          <a:xfrm>
            <a:off x="224125" y="5590999"/>
            <a:ext cx="8554115" cy="923330"/>
          </a:xfrm>
          <a:prstGeom prst="rect">
            <a:avLst/>
          </a:prstGeom>
          <a:noFill/>
          <a:ln w="25400">
            <a:solidFill>
              <a:schemeClr val="tx1"/>
            </a:solidFill>
          </a:ln>
        </p:spPr>
        <p:txBody>
          <a:bodyPr wrap="square" rtlCol="0">
            <a:spAutoFit/>
          </a:bodyPr>
          <a:lstStyle/>
          <a:p>
            <a:r>
              <a:rPr lang="en-US" dirty="0" err="1" smtClean="0"/>
              <a:t>Wikidictionary</a:t>
            </a:r>
            <a:r>
              <a:rPr lang="en-US" dirty="0" smtClean="0"/>
              <a:t>: The </a:t>
            </a:r>
            <a:r>
              <a:rPr lang="en-US" dirty="0"/>
              <a:t>number or proportion of arbitrarily large or small extreme values that must be introduced into a batch or sample to cause the estimator to yield an arbitrarily large result</a:t>
            </a:r>
            <a:r>
              <a:rPr lang="en-US" dirty="0" smtClean="0"/>
              <a:t>.</a:t>
            </a:r>
          </a:p>
        </p:txBody>
      </p:sp>
    </p:spTree>
    <p:extLst>
      <p:ext uri="{BB962C8B-B14F-4D97-AF65-F5344CB8AC3E}">
        <p14:creationId xmlns:p14="http://schemas.microsoft.com/office/powerpoint/2010/main" val="1573792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61"/>
            <a:ext cx="8229600" cy="559653"/>
          </a:xfrm>
        </p:spPr>
        <p:txBody>
          <a:bodyPr>
            <a:normAutofit fontScale="90000"/>
          </a:bodyPr>
          <a:lstStyle/>
          <a:p>
            <a:r>
              <a:rPr lang="en-US" sz="3200" dirty="0" smtClean="0"/>
              <a:t>Simpson’s paradox: batting averages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5814372"/>
              </p:ext>
            </p:extLst>
          </p:nvPr>
        </p:nvGraphicFramePr>
        <p:xfrm>
          <a:off x="733222" y="2226276"/>
          <a:ext cx="6583680" cy="3708400"/>
        </p:xfrm>
        <a:graphic>
          <a:graphicData uri="http://schemas.openxmlformats.org/drawingml/2006/table">
            <a:tbl>
              <a:tblPr firstRow="1" bandRow="1">
                <a:tableStyleId>{FABFCF23-3B69-468F-B69F-88F6DE6A72F2}</a:tableStyleId>
              </a:tblPr>
              <a:tblGrid>
                <a:gridCol w="1645920"/>
                <a:gridCol w="1612789"/>
                <a:gridCol w="1679051"/>
                <a:gridCol w="1645920"/>
              </a:tblGrid>
              <a:tr h="370840">
                <a:tc>
                  <a:txBody>
                    <a:bodyPr/>
                    <a:lstStyle/>
                    <a:p>
                      <a:endParaRPr lang="en-US" dirty="0" smtClean="0"/>
                    </a:p>
                  </a:txBody>
                  <a:tcPr/>
                </a:tc>
                <a:tc>
                  <a:txBody>
                    <a:bodyPr/>
                    <a:lstStyle/>
                    <a:p>
                      <a:r>
                        <a:rPr lang="en-US" dirty="0" smtClean="0"/>
                        <a:t>Runs</a:t>
                      </a:r>
                      <a:endParaRPr lang="en-US" dirty="0"/>
                    </a:p>
                  </a:txBody>
                  <a:tcPr/>
                </a:tc>
                <a:tc>
                  <a:txBody>
                    <a:bodyPr/>
                    <a:lstStyle/>
                    <a:p>
                      <a:r>
                        <a:rPr lang="en-US" dirty="0" smtClean="0"/>
                        <a:t>Outs</a:t>
                      </a:r>
                      <a:endParaRPr lang="en-US" dirty="0"/>
                    </a:p>
                  </a:txBody>
                  <a:tcPr/>
                </a:tc>
                <a:tc>
                  <a:txBody>
                    <a:bodyPr/>
                    <a:lstStyle/>
                    <a:p>
                      <a:r>
                        <a:rPr lang="en-US" dirty="0" smtClean="0"/>
                        <a:t>Average</a:t>
                      </a:r>
                      <a:endParaRPr lang="en-US" dirty="0"/>
                    </a:p>
                  </a:txBody>
                  <a:tcPr/>
                </a:tc>
              </a:tr>
              <a:tr h="370840">
                <a:tc>
                  <a:txBody>
                    <a:bodyPr/>
                    <a:lstStyle/>
                    <a:p>
                      <a:endParaRPr lang="en-US" dirty="0" smtClean="0"/>
                    </a:p>
                  </a:txBody>
                  <a:tcPr/>
                </a:tc>
                <a:tc>
                  <a:txBody>
                    <a:bodyPr/>
                    <a:lstStyle/>
                    <a:p>
                      <a:endParaRPr lang="en-US" dirty="0"/>
                    </a:p>
                  </a:txBody>
                  <a:tcPr/>
                </a:tc>
                <a:tc>
                  <a:txBody>
                    <a:bodyPr/>
                    <a:lstStyle/>
                    <a:p>
                      <a:r>
                        <a:rPr lang="en-US" dirty="0" smtClean="0"/>
                        <a:t>1</a:t>
                      </a:r>
                      <a:r>
                        <a:rPr lang="en-US" baseline="30000" dirty="0" smtClean="0"/>
                        <a:t>st</a:t>
                      </a:r>
                      <a:r>
                        <a:rPr lang="en-US" dirty="0" smtClean="0"/>
                        <a:t> Ashes</a:t>
                      </a:r>
                      <a:endParaRPr lang="en-US" dirty="0"/>
                    </a:p>
                  </a:txBody>
                  <a:tcPr/>
                </a:tc>
                <a:tc>
                  <a:txBody>
                    <a:bodyPr/>
                    <a:lstStyle/>
                    <a:p>
                      <a:endParaRPr lang="en-US" dirty="0"/>
                    </a:p>
                  </a:txBody>
                  <a:tcPr/>
                </a:tc>
              </a:tr>
              <a:tr h="370840">
                <a:tc>
                  <a:txBody>
                    <a:bodyPr/>
                    <a:lstStyle/>
                    <a:p>
                      <a:r>
                        <a:rPr lang="en-US" dirty="0" smtClean="0"/>
                        <a:t>MW</a:t>
                      </a:r>
                      <a:endParaRPr lang="en-US" dirty="0"/>
                    </a:p>
                  </a:txBody>
                  <a:tcPr/>
                </a:tc>
                <a:tc>
                  <a:txBody>
                    <a:bodyPr/>
                    <a:lstStyle/>
                    <a:p>
                      <a:r>
                        <a:rPr lang="en-US" dirty="0" smtClean="0"/>
                        <a:t>270</a:t>
                      </a:r>
                      <a:endParaRPr lang="en-US" dirty="0"/>
                    </a:p>
                  </a:txBody>
                  <a:tcPr/>
                </a:tc>
                <a:tc>
                  <a:txBody>
                    <a:bodyPr/>
                    <a:lstStyle/>
                    <a:p>
                      <a:r>
                        <a:rPr lang="en-US" dirty="0" smtClean="0"/>
                        <a:t>6</a:t>
                      </a:r>
                      <a:endParaRPr lang="en-US" dirty="0"/>
                    </a:p>
                  </a:txBody>
                  <a:tcPr/>
                </a:tc>
                <a:tc>
                  <a:txBody>
                    <a:bodyPr/>
                    <a:lstStyle/>
                    <a:p>
                      <a:r>
                        <a:rPr lang="en-US" dirty="0" smtClean="0"/>
                        <a:t>45</a:t>
                      </a:r>
                      <a:endParaRPr lang="en-US" dirty="0"/>
                    </a:p>
                  </a:txBody>
                  <a:tcPr/>
                </a:tc>
              </a:tr>
              <a:tr h="370840">
                <a:tc>
                  <a:txBody>
                    <a:bodyPr/>
                    <a:lstStyle/>
                    <a:p>
                      <a:r>
                        <a:rPr lang="en-US" dirty="0" smtClean="0"/>
                        <a:t>SW</a:t>
                      </a:r>
                      <a:endParaRPr lang="en-US" dirty="0"/>
                    </a:p>
                  </a:txBody>
                  <a:tcPr/>
                </a:tc>
                <a:tc>
                  <a:txBody>
                    <a:bodyPr/>
                    <a:lstStyle/>
                    <a:p>
                      <a:r>
                        <a:rPr lang="en-US" dirty="0" smtClean="0"/>
                        <a:t>500</a:t>
                      </a:r>
                      <a:endParaRPr lang="en-US" dirty="0"/>
                    </a:p>
                  </a:txBody>
                  <a:tcPr/>
                </a:tc>
                <a:tc>
                  <a:txBody>
                    <a:bodyPr/>
                    <a:lstStyle/>
                    <a:p>
                      <a:r>
                        <a:rPr lang="en-US" dirty="0" smtClean="0"/>
                        <a:t>10</a:t>
                      </a:r>
                      <a:endParaRPr lang="en-US" dirty="0"/>
                    </a:p>
                  </a:txBody>
                  <a:tcPr/>
                </a:tc>
                <a:tc>
                  <a:txBody>
                    <a:bodyPr/>
                    <a:lstStyle/>
                    <a:p>
                      <a:r>
                        <a:rPr lang="en-US" dirty="0" smtClean="0"/>
                        <a:t>50</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2</a:t>
                      </a:r>
                      <a:r>
                        <a:rPr lang="en-US" baseline="30000" dirty="0" smtClean="0"/>
                        <a:t>nd</a:t>
                      </a:r>
                      <a:r>
                        <a:rPr lang="en-US" baseline="0" dirty="0" smtClean="0"/>
                        <a:t> Ashes</a:t>
                      </a:r>
                      <a:endParaRPr lang="en-US" dirty="0"/>
                    </a:p>
                  </a:txBody>
                  <a:tcPr/>
                </a:tc>
                <a:tc>
                  <a:txBody>
                    <a:bodyPr/>
                    <a:lstStyle/>
                    <a:p>
                      <a:endParaRPr lang="en-US" dirty="0"/>
                    </a:p>
                  </a:txBody>
                  <a:tcPr/>
                </a:tc>
              </a:tr>
              <a:tr h="370840">
                <a:tc>
                  <a:txBody>
                    <a:bodyPr/>
                    <a:lstStyle/>
                    <a:p>
                      <a:r>
                        <a:rPr lang="en-US" dirty="0" smtClean="0"/>
                        <a:t>MW</a:t>
                      </a:r>
                      <a:endParaRPr lang="en-US" dirty="0"/>
                    </a:p>
                  </a:txBody>
                  <a:tcPr/>
                </a:tc>
                <a:tc>
                  <a:txBody>
                    <a:bodyPr/>
                    <a:lstStyle/>
                    <a:p>
                      <a:r>
                        <a:rPr lang="en-US" dirty="0" smtClean="0"/>
                        <a:t>700</a:t>
                      </a:r>
                      <a:endParaRPr lang="en-US" dirty="0"/>
                    </a:p>
                  </a:txBody>
                  <a:tcPr/>
                </a:tc>
                <a:tc>
                  <a:txBody>
                    <a:bodyPr/>
                    <a:lstStyle/>
                    <a:p>
                      <a:r>
                        <a:rPr lang="en-US" dirty="0" smtClean="0"/>
                        <a:t>10</a:t>
                      </a:r>
                      <a:endParaRPr lang="en-US" dirty="0"/>
                    </a:p>
                  </a:txBody>
                  <a:tcPr/>
                </a:tc>
                <a:tc>
                  <a:txBody>
                    <a:bodyPr/>
                    <a:lstStyle/>
                    <a:p>
                      <a:r>
                        <a:rPr lang="en-US" dirty="0" smtClean="0"/>
                        <a:t>70</a:t>
                      </a:r>
                      <a:endParaRPr lang="en-US" dirty="0"/>
                    </a:p>
                  </a:txBody>
                  <a:tcPr/>
                </a:tc>
              </a:tr>
              <a:tr h="370840">
                <a:tc>
                  <a:txBody>
                    <a:bodyPr/>
                    <a:lstStyle/>
                    <a:p>
                      <a:r>
                        <a:rPr lang="en-US" dirty="0" smtClean="0"/>
                        <a:t>SW</a:t>
                      </a:r>
                      <a:endParaRPr lang="en-US" dirty="0"/>
                    </a:p>
                  </a:txBody>
                  <a:tcPr/>
                </a:tc>
                <a:tc>
                  <a:txBody>
                    <a:bodyPr/>
                    <a:lstStyle/>
                    <a:p>
                      <a:r>
                        <a:rPr lang="en-US" dirty="0" smtClean="0"/>
                        <a:t>320</a:t>
                      </a:r>
                      <a:endParaRPr lang="en-US" dirty="0"/>
                    </a:p>
                  </a:txBody>
                  <a:tcPr/>
                </a:tc>
                <a:tc>
                  <a:txBody>
                    <a:bodyPr/>
                    <a:lstStyle/>
                    <a:p>
                      <a:r>
                        <a:rPr lang="en-US" dirty="0" smtClean="0"/>
                        <a:t>4</a:t>
                      </a:r>
                      <a:endParaRPr lang="en-US" dirty="0"/>
                    </a:p>
                  </a:txBody>
                  <a:tcPr/>
                </a:tc>
                <a:tc>
                  <a:txBody>
                    <a:bodyPr/>
                    <a:lstStyle/>
                    <a:p>
                      <a:r>
                        <a:rPr lang="en-US" dirty="0" smtClean="0"/>
                        <a:t>80</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Total</a:t>
                      </a:r>
                      <a:endParaRPr lang="en-US" dirty="0"/>
                    </a:p>
                  </a:txBody>
                  <a:tcPr/>
                </a:tc>
                <a:tc>
                  <a:txBody>
                    <a:bodyPr/>
                    <a:lstStyle/>
                    <a:p>
                      <a:endParaRPr lang="en-US" dirty="0"/>
                    </a:p>
                  </a:txBody>
                  <a:tcPr/>
                </a:tc>
              </a:tr>
              <a:tr h="370840">
                <a:tc>
                  <a:txBody>
                    <a:bodyPr/>
                    <a:lstStyle/>
                    <a:p>
                      <a:r>
                        <a:rPr lang="en-US" dirty="0" smtClean="0"/>
                        <a:t>MW</a:t>
                      </a:r>
                      <a:endParaRPr lang="en-US" dirty="0"/>
                    </a:p>
                  </a:txBody>
                  <a:tcPr/>
                </a:tc>
                <a:tc>
                  <a:txBody>
                    <a:bodyPr/>
                    <a:lstStyle/>
                    <a:p>
                      <a:r>
                        <a:rPr lang="en-US" dirty="0" smtClean="0"/>
                        <a:t>970</a:t>
                      </a:r>
                      <a:endParaRPr lang="en-US" dirty="0"/>
                    </a:p>
                  </a:txBody>
                  <a:tcPr/>
                </a:tc>
                <a:tc>
                  <a:txBody>
                    <a:bodyPr/>
                    <a:lstStyle/>
                    <a:p>
                      <a:r>
                        <a:rPr lang="en-US" dirty="0" smtClean="0"/>
                        <a:t>16</a:t>
                      </a:r>
                      <a:endParaRPr lang="en-US" dirty="0"/>
                    </a:p>
                  </a:txBody>
                  <a:tcPr/>
                </a:tc>
                <a:tc>
                  <a:txBody>
                    <a:bodyPr/>
                    <a:lstStyle/>
                    <a:p>
                      <a:r>
                        <a:rPr lang="en-US" dirty="0" smtClean="0"/>
                        <a:t>60.25</a:t>
                      </a:r>
                      <a:endParaRPr lang="en-US" dirty="0"/>
                    </a:p>
                  </a:txBody>
                  <a:tcPr/>
                </a:tc>
              </a:tr>
              <a:tr h="370840">
                <a:tc>
                  <a:txBody>
                    <a:bodyPr/>
                    <a:lstStyle/>
                    <a:p>
                      <a:r>
                        <a:rPr lang="en-US" dirty="0" smtClean="0"/>
                        <a:t>SW</a:t>
                      </a:r>
                      <a:endParaRPr lang="en-US" dirty="0"/>
                    </a:p>
                  </a:txBody>
                  <a:tcPr/>
                </a:tc>
                <a:tc>
                  <a:txBody>
                    <a:bodyPr/>
                    <a:lstStyle/>
                    <a:p>
                      <a:r>
                        <a:rPr lang="en-US" dirty="0" smtClean="0"/>
                        <a:t>820</a:t>
                      </a:r>
                      <a:endParaRPr lang="en-US" dirty="0"/>
                    </a:p>
                  </a:txBody>
                  <a:tcPr/>
                </a:tc>
                <a:tc>
                  <a:txBody>
                    <a:bodyPr/>
                    <a:lstStyle/>
                    <a:p>
                      <a:r>
                        <a:rPr lang="en-US" dirty="0" smtClean="0"/>
                        <a:t>14</a:t>
                      </a:r>
                      <a:endParaRPr lang="en-US" dirty="0"/>
                    </a:p>
                  </a:txBody>
                  <a:tcPr/>
                </a:tc>
                <a:tc>
                  <a:txBody>
                    <a:bodyPr/>
                    <a:lstStyle/>
                    <a:p>
                      <a:r>
                        <a:rPr lang="en-US" dirty="0" smtClean="0"/>
                        <a:t>58.57</a:t>
                      </a:r>
                      <a:endParaRPr lang="en-US" dirty="0"/>
                    </a:p>
                  </a:txBody>
                  <a:tcPr/>
                </a:tc>
              </a:tr>
            </a:tbl>
          </a:graphicData>
        </a:graphic>
      </p:graphicFrame>
      <p:sp>
        <p:nvSpPr>
          <p:cNvPr id="8" name="TextBox 7"/>
          <p:cNvSpPr txBox="1"/>
          <p:nvPr/>
        </p:nvSpPr>
        <p:spPr>
          <a:xfrm>
            <a:off x="733222" y="5934676"/>
            <a:ext cx="6140735" cy="646331"/>
          </a:xfrm>
          <a:prstGeom prst="rect">
            <a:avLst/>
          </a:prstGeom>
          <a:noFill/>
        </p:spPr>
        <p:txBody>
          <a:bodyPr wrap="square" rtlCol="0">
            <a:spAutoFit/>
          </a:bodyPr>
          <a:lstStyle/>
          <a:p>
            <a:r>
              <a:rPr lang="en-US" dirty="0" smtClean="0"/>
              <a:t>MW – Mark Waugh</a:t>
            </a:r>
          </a:p>
          <a:p>
            <a:r>
              <a:rPr lang="en-US" dirty="0" smtClean="0"/>
              <a:t>SW – Steve Waugh</a:t>
            </a:r>
            <a:endParaRPr lang="en-US" dirty="0"/>
          </a:p>
        </p:txBody>
      </p:sp>
      <p:sp>
        <p:nvSpPr>
          <p:cNvPr id="9" name="TextBox 8"/>
          <p:cNvSpPr txBox="1"/>
          <p:nvPr/>
        </p:nvSpPr>
        <p:spPr>
          <a:xfrm>
            <a:off x="622571" y="1031622"/>
            <a:ext cx="7582905" cy="646331"/>
          </a:xfrm>
          <a:prstGeom prst="rect">
            <a:avLst/>
          </a:prstGeom>
          <a:noFill/>
        </p:spPr>
        <p:txBody>
          <a:bodyPr wrap="square" rtlCol="0">
            <a:spAutoFit/>
          </a:bodyPr>
          <a:lstStyle/>
          <a:p>
            <a:r>
              <a:rPr lang="en-US" dirty="0" smtClean="0"/>
              <a:t>One should be careful in dealing with averages. The most famous paradox related to averages is Simpson’s paradox. </a:t>
            </a:r>
            <a:endParaRPr lang="en-US" dirty="0"/>
          </a:p>
        </p:txBody>
      </p:sp>
    </p:spTree>
    <p:extLst>
      <p:ext uri="{BB962C8B-B14F-4D97-AF65-F5344CB8AC3E}">
        <p14:creationId xmlns:p14="http://schemas.microsoft.com/office/powerpoint/2010/main" val="3881111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5132"/>
          </a:xfrm>
        </p:spPr>
        <p:txBody>
          <a:bodyPr>
            <a:normAutofit fontScale="90000"/>
          </a:bodyPr>
          <a:lstStyle/>
          <a:p>
            <a:r>
              <a:rPr lang="en-US" sz="3600" b="1" dirty="0" smtClean="0"/>
              <a:t>Spread</a:t>
            </a:r>
            <a:endParaRPr lang="en-US" sz="3600" b="1" dirty="0"/>
          </a:p>
        </p:txBody>
      </p:sp>
      <p:sp>
        <p:nvSpPr>
          <p:cNvPr id="3" name="Content Placeholder 2"/>
          <p:cNvSpPr>
            <a:spLocks noGrp="1"/>
          </p:cNvSpPr>
          <p:nvPr>
            <p:ph idx="1"/>
          </p:nvPr>
        </p:nvSpPr>
        <p:spPr>
          <a:xfrm>
            <a:off x="136965" y="1083334"/>
            <a:ext cx="5777452" cy="5042829"/>
          </a:xfrm>
        </p:spPr>
        <p:txBody>
          <a:bodyPr>
            <a:normAutofit/>
          </a:bodyPr>
          <a:lstStyle/>
          <a:p>
            <a:pPr marL="0" indent="0">
              <a:buNone/>
            </a:pPr>
            <a:r>
              <a:rPr lang="en-US" sz="2000" dirty="0" smtClean="0"/>
              <a:t>There are two main indicators of spread of a data set</a:t>
            </a:r>
          </a:p>
          <a:p>
            <a:pPr marL="457200" indent="-457200">
              <a:buAutoNum type="arabicParenR"/>
            </a:pPr>
            <a:r>
              <a:rPr lang="en-US" sz="2000" dirty="0" smtClean="0"/>
              <a:t>Standard deviation (=(</a:t>
            </a:r>
            <a:r>
              <a:rPr lang="en-US" sz="2000" dirty="0" err="1" smtClean="0"/>
              <a:t>var</a:t>
            </a:r>
            <a:r>
              <a:rPr lang="en-US" sz="2000" dirty="0" smtClean="0"/>
              <a:t>)</a:t>
            </a:r>
            <a:r>
              <a:rPr lang="en-US" sz="2000" baseline="30000" dirty="0" smtClean="0"/>
              <a:t>1/2</a:t>
            </a:r>
            <a:r>
              <a:rPr lang="en-US" sz="2000" dirty="0" smtClean="0"/>
              <a:t>). It is a usual indicator of spread. Very easy to calculate. But it is not robust to outliers. One outlier is sufficient to corrupt standard deviation</a:t>
            </a:r>
          </a:p>
          <a:p>
            <a:pPr marL="400050" lvl="1" indent="0">
              <a:buNone/>
            </a:pPr>
            <a:endParaRPr lang="en-US" sz="1600" dirty="0" smtClean="0"/>
          </a:p>
          <a:p>
            <a:pPr marL="457200" indent="-457200">
              <a:buAutoNum type="arabicParenR"/>
            </a:pPr>
            <a:r>
              <a:rPr lang="en-US" sz="2000" dirty="0" smtClean="0"/>
              <a:t>Interquartile range - IQR: 50% of the data are within first and third quartile of the data. This indicator is more robust. You need to corrupt 25% of the data to corrupt IQR</a:t>
            </a:r>
          </a:p>
          <a:p>
            <a:pPr marL="457200" indent="-457200">
              <a:buAutoNum type="arabicParenR"/>
            </a:pPr>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5552915" y="933909"/>
            <a:ext cx="3591085" cy="3591085"/>
          </a:xfrm>
          <a:prstGeom prst="rect">
            <a:avLst/>
          </a:prstGeom>
        </p:spPr>
      </p:pic>
      <p:sp>
        <p:nvSpPr>
          <p:cNvPr id="5" name="TextBox 4"/>
          <p:cNvSpPr txBox="1"/>
          <p:nvPr/>
        </p:nvSpPr>
        <p:spPr>
          <a:xfrm>
            <a:off x="5105077" y="4524994"/>
            <a:ext cx="3934642" cy="646331"/>
          </a:xfrm>
          <a:prstGeom prst="rect">
            <a:avLst/>
          </a:prstGeom>
          <a:noFill/>
        </p:spPr>
        <p:txBody>
          <a:bodyPr wrap="square" rtlCol="0">
            <a:spAutoFit/>
          </a:bodyPr>
          <a:lstStyle/>
          <a:p>
            <a:r>
              <a:rPr lang="en-US" dirty="0" smtClean="0"/>
              <a:t>Black vertical lines – quartiles</a:t>
            </a:r>
          </a:p>
          <a:p>
            <a:r>
              <a:rPr lang="en-US" dirty="0" smtClean="0"/>
              <a:t>Blue vertical lines  -   </a:t>
            </a:r>
            <a:r>
              <a:rPr lang="en-US" dirty="0" err="1" smtClean="0"/>
              <a:t>mean+sd</a:t>
            </a:r>
            <a:r>
              <a:rPr lang="en-US" dirty="0" smtClean="0"/>
              <a:t>, </a:t>
            </a:r>
            <a:r>
              <a:rPr lang="en-US" dirty="0" err="1" smtClean="0"/>
              <a:t>mena-sd</a:t>
            </a:r>
            <a:endParaRPr lang="en-US" dirty="0"/>
          </a:p>
        </p:txBody>
      </p:sp>
    </p:spTree>
    <p:extLst>
      <p:ext uri="{BB962C8B-B14F-4D97-AF65-F5344CB8AC3E}">
        <p14:creationId xmlns:p14="http://schemas.microsoft.com/office/powerpoint/2010/main" val="42421989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10042</TotalTime>
  <Words>2243</Words>
  <Application>Microsoft Macintosh PowerPoint</Application>
  <PresentationFormat>On-screen Show (4:3)</PresentationFormat>
  <Paragraphs>213</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Descriptive and exploratory statistics </vt:lpstr>
      <vt:lpstr>Contents</vt:lpstr>
      <vt:lpstr>Purpose of descriptive statistics and various plots</vt:lpstr>
      <vt:lpstr>Descriptive statistics</vt:lpstr>
      <vt:lpstr>Descritpive statistics</vt:lpstr>
      <vt:lpstr>Location</vt:lpstr>
      <vt:lpstr>Location</vt:lpstr>
      <vt:lpstr>Simpson’s paradox: batting averages</vt:lpstr>
      <vt:lpstr>Spread</vt:lpstr>
      <vt:lpstr>Spread: robustness</vt:lpstr>
      <vt:lpstr>Tukey’s five number summaries</vt:lpstr>
      <vt:lpstr>Various plots</vt:lpstr>
      <vt:lpstr>Boxplots</vt:lpstr>
      <vt:lpstr>Side by side boxplot</vt:lpstr>
      <vt:lpstr>Boxplots</vt:lpstr>
      <vt:lpstr>Boxplots</vt:lpstr>
      <vt:lpstr>Insectsprays revisited</vt:lpstr>
      <vt:lpstr>Histograms</vt:lpstr>
      <vt:lpstr>Cumulative frequency (probability) plot</vt:lpstr>
      <vt:lpstr>Cumulative frequency plots</vt:lpstr>
      <vt:lpstr>QQ plots</vt:lpstr>
      <vt:lpstr>QQ plots</vt:lpstr>
      <vt:lpstr>QQ norm</vt:lpstr>
      <vt:lpstr>QQ norm</vt:lpstr>
      <vt:lpstr>QQ norm</vt:lpstr>
      <vt:lpstr>QQ norm</vt:lpstr>
      <vt:lpstr>Conclusions</vt:lpstr>
      <vt:lpstr>References</vt:lpstr>
    </vt:vector>
  </TitlesOfParts>
  <Company>MRC-Cambridge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and exploratory statistics </dc:title>
  <dc:creator>Garib Murshudov</dc:creator>
  <cp:lastModifiedBy>Garib Murshudov</cp:lastModifiedBy>
  <cp:revision>45</cp:revision>
  <dcterms:created xsi:type="dcterms:W3CDTF">2014-02-24T12:30:46Z</dcterms:created>
  <dcterms:modified xsi:type="dcterms:W3CDTF">2014-03-03T12:06:41Z</dcterms:modified>
</cp:coreProperties>
</file>