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presentationml.printerSettings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embeddings/oleObject1.bin" ContentType="application/vnd.openxmlformats-officedocument.oleObject"/>
  <Override PartName="/ppt/notesSlides/notesSlide4.xml" ContentType="application/vnd.openxmlformats-officedocument.presentationml.notesSlide+xml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notesSlides/notesSlide5.xml" ContentType="application/vnd.openxmlformats-officedocument.presentationml.notesSlide+xml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notesSlides/notesSlide6.xml" ContentType="application/vnd.openxmlformats-officedocument.presentationml.notesSlide+xml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notesSlides/notesSlide7.xml" ContentType="application/vnd.openxmlformats-officedocument.presentationml.notesSlide+xml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notesSlides/notesSlide8.xml" ContentType="application/vnd.openxmlformats-officedocument.presentationml.notesSlide+xml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notesSlides/notesSlide9.xml" ContentType="application/vnd.openxmlformats-officedocument.presentationml.notesSlide+xml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notesSlides/notesSlide10.xml" ContentType="application/vnd.openxmlformats-officedocument.presentationml.notesSlide+xml"/>
  <Override PartName="/ppt/embeddings/oleObject14.bin" ContentType="application/vnd.openxmlformats-officedocument.oleObject"/>
  <Override PartName="/ppt/embeddings/oleObject15.bin" ContentType="application/vnd.openxmlformats-officedocument.oleObject"/>
  <Override PartName="/ppt/embeddings/oleObject16.bin" ContentType="application/vnd.openxmlformats-officedocument.oleObject"/>
  <Override PartName="/ppt/embeddings/oleObject17.bin" ContentType="application/vnd.openxmlformats-officedocument.oleObject"/>
  <Override PartName="/ppt/embeddings/oleObject18.bin" ContentType="application/vnd.openxmlformats-officedocument.oleObject"/>
  <Override PartName="/ppt/embeddings/oleObject19.bin" ContentType="application/vnd.openxmlformats-officedocument.oleObject"/>
  <Override PartName="/ppt/notesSlides/notesSlide11.xml" ContentType="application/vnd.openxmlformats-officedocument.presentationml.notesSlide+xml"/>
  <Override PartName="/ppt/embeddings/oleObject20.bin" ContentType="application/vnd.openxmlformats-officedocument.oleObject"/>
  <Override PartName="/ppt/notesSlides/notesSlide12.xml" ContentType="application/vnd.openxmlformats-officedocument.presentationml.notesSlide+xml"/>
  <Override PartName="/ppt/embeddings/oleObject21.bin" ContentType="application/vnd.openxmlformats-officedocument.oleObject"/>
  <Override PartName="/ppt/embeddings/oleObject22.bin" ContentType="application/vnd.openxmlformats-officedocument.oleObject"/>
  <Override PartName="/ppt/embeddings/oleObject23.bin" ContentType="application/vnd.openxmlformats-officedocument.oleObject"/>
  <Override PartName="/ppt/embeddings/oleObject24.bin" ContentType="application/vnd.openxmlformats-officedocument.oleObject"/>
  <Override PartName="/ppt/notesSlides/notesSlide13.xml" ContentType="application/vnd.openxmlformats-officedocument.presentationml.notesSlide+xml"/>
  <Override PartName="/ppt/embeddings/oleObject25.bin" ContentType="application/vnd.openxmlformats-officedocument.oleObject"/>
  <Override PartName="/ppt/embeddings/oleObject26.bin" ContentType="application/vnd.openxmlformats-officedocument.oleObject"/>
  <Override PartName="/ppt/notesSlides/notesSlide14.xml" ContentType="application/vnd.openxmlformats-officedocument.presentationml.notesSlide+xml"/>
  <Override PartName="/ppt/embeddings/oleObject27.bin" ContentType="application/vnd.openxmlformats-officedocument.oleObject"/>
  <Override PartName="/ppt/embeddings/oleObject28.bin" ContentType="application/vnd.openxmlformats-officedocument.oleObject"/>
  <Override PartName="/ppt/notesSlides/notesSlide15.xml" ContentType="application/vnd.openxmlformats-officedocument.presentationml.notesSlide+xml"/>
  <Override PartName="/ppt/embeddings/oleObject29.bin" ContentType="application/vnd.openxmlformats-officedocument.oleObject"/>
  <Override PartName="/ppt/embeddings/oleObject30.bin" ContentType="application/vnd.openxmlformats-officedocument.oleObject"/>
  <Override PartName="/ppt/notesSlides/notesSlide16.xml" ContentType="application/vnd.openxmlformats-officedocument.presentationml.notesSlide+xml"/>
  <Override PartName="/ppt/embeddings/oleObject31.bin" ContentType="application/vnd.openxmlformats-officedocument.oleObject"/>
  <Override PartName="/ppt/embeddings/oleObject32.bin" ContentType="application/vnd.openxmlformats-officedocument.oleObject"/>
  <Override PartName="/ppt/embeddings/oleObject33.bin" ContentType="application/vnd.openxmlformats-officedocument.oleObject"/>
  <Override PartName="/ppt/notesSlides/notesSlide17.xml" ContentType="application/vnd.openxmlformats-officedocument.presentationml.notesSlide+xml"/>
  <Override PartName="/ppt/embeddings/oleObject34.bin" ContentType="application/vnd.openxmlformats-officedocument.oleObject"/>
  <Override PartName="/ppt/embeddings/oleObject35.bin" ContentType="application/vnd.openxmlformats-officedocument.oleObject"/>
  <Override PartName="/ppt/embeddings/oleObject36.bin" ContentType="application/vnd.openxmlformats-officedocument.oleObject"/>
  <Override PartName="/ppt/notesSlides/notesSlide18.xml" ContentType="application/vnd.openxmlformats-officedocument.presentationml.notesSlide+xml"/>
  <Override PartName="/ppt/embeddings/oleObject37.bin" ContentType="application/vnd.openxmlformats-officedocument.oleObject"/>
  <Override PartName="/ppt/embeddings/oleObject38.bin" ContentType="application/vnd.openxmlformats-officedocument.oleObject"/>
  <Override PartName="/ppt/embeddings/oleObject39.bin" ContentType="application/vnd.openxmlformats-officedocument.oleObject"/>
  <Override PartName="/ppt/notesSlides/notesSlide19.xml" ContentType="application/vnd.openxmlformats-officedocument.presentationml.notesSlide+xml"/>
  <Override PartName="/ppt/embeddings/oleObject40.bin" ContentType="application/vnd.openxmlformats-officedocument.oleObject"/>
  <Override PartName="/ppt/embeddings/oleObject41.bin" ContentType="application/vnd.openxmlformats-officedocument.oleObject"/>
  <Override PartName="/ppt/embeddings/oleObject42.bin" ContentType="application/vnd.openxmlformats-officedocument.oleObject"/>
  <Override PartName="/ppt/notesSlides/notesSlide20.xml" ContentType="application/vnd.openxmlformats-officedocument.presentationml.notesSlide+xml"/>
  <Override PartName="/ppt/embeddings/oleObject43.bin" ContentType="application/vnd.openxmlformats-officedocument.oleObject"/>
  <Override PartName="/ppt/embeddings/oleObject44.bin" ContentType="application/vnd.openxmlformats-officedocument.oleObject"/>
  <Override PartName="/ppt/embeddings/oleObject45.bin" ContentType="application/vnd.openxmlformats-officedocument.oleObject"/>
  <Override PartName="/ppt/notesSlides/notesSlide21.xml" ContentType="application/vnd.openxmlformats-officedocument.presentationml.notesSlide+xml"/>
  <Override PartName="/ppt/embeddings/oleObject46.bin" ContentType="application/vnd.openxmlformats-officedocument.oleObject"/>
  <Override PartName="/ppt/embeddings/oleObject47.bin" ContentType="application/vnd.openxmlformats-officedocument.oleObject"/>
  <Override PartName="/ppt/embeddings/oleObject48.bin" ContentType="application/vnd.openxmlformats-officedocument.oleObject"/>
  <Override PartName="/ppt/notesSlides/notesSlide22.xml" ContentType="application/vnd.openxmlformats-officedocument.presentationml.notesSlide+xml"/>
  <Override PartName="/ppt/embeddings/oleObject49.bin" ContentType="application/vnd.openxmlformats-officedocument.oleObject"/>
  <Override PartName="/ppt/embeddings/oleObject50.bin" ContentType="application/vnd.openxmlformats-officedocument.oleObject"/>
  <Override PartName="/ppt/embeddings/oleObject51.bin" ContentType="application/vnd.openxmlformats-officedocument.oleObject"/>
  <Override PartName="/ppt/notesSlides/notesSlide23.xml" ContentType="application/vnd.openxmlformats-officedocument.presentationml.notesSlide+xml"/>
  <Override PartName="/ppt/embeddings/oleObject52.bin" ContentType="application/vnd.openxmlformats-officedocument.oleObject"/>
  <Override PartName="/ppt/embeddings/oleObject53.bin" ContentType="application/vnd.openxmlformats-officedocument.oleObject"/>
  <Override PartName="/ppt/embeddings/oleObject54.bin" ContentType="application/vnd.openxmlformats-officedocument.oleObject"/>
  <Override PartName="/ppt/notesSlides/notesSlide24.xml" ContentType="application/vnd.openxmlformats-officedocument.presentationml.notesSlide+xml"/>
  <Override PartName="/ppt/embeddings/oleObject55.bin" ContentType="application/vnd.openxmlformats-officedocument.oleObject"/>
  <Override PartName="/ppt/embeddings/oleObject56.bin" ContentType="application/vnd.openxmlformats-officedocument.oleObject"/>
  <Override PartName="/ppt/embeddings/oleObject57.bin" ContentType="application/vnd.openxmlformats-officedocument.oleObject"/>
  <Override PartName="/ppt/embeddings/oleObject58.bin" ContentType="application/vnd.openxmlformats-officedocument.oleObject"/>
  <Override PartName="/ppt/embeddings/oleObject59.bin" ContentType="application/vnd.openxmlformats-officedocument.oleObject"/>
  <Override PartName="/ppt/embeddings/oleObject60.bin" ContentType="application/vnd.openxmlformats-officedocument.oleObject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embeddings/oleObject61.bin" ContentType="application/vnd.openxmlformats-officedocument.oleObject"/>
  <Override PartName="/ppt/embeddings/oleObject62.bin" ContentType="application/vnd.openxmlformats-officedocument.oleObject"/>
  <Override PartName="/ppt/embeddings/oleObject63.bin" ContentType="application/vnd.openxmlformats-officedocument.oleObject"/>
  <Override PartName="/ppt/notesSlides/notesSlide29.xml" ContentType="application/vnd.openxmlformats-officedocument.presentationml.notesSlide+xml"/>
  <Override PartName="/ppt/embeddings/oleObject64.bin" ContentType="application/vnd.openxmlformats-officedocument.oleObject"/>
  <Override PartName="/ppt/embeddings/oleObject65.bin" ContentType="application/vnd.openxmlformats-officedocument.oleObject"/>
  <Override PartName="/ppt/notesSlides/notesSlide30.xml" ContentType="application/vnd.openxmlformats-officedocument.presentationml.notesSlide+xml"/>
  <Override PartName="/ppt/embeddings/oleObject66.bin" ContentType="application/vnd.openxmlformats-officedocument.oleObject"/>
  <Override PartName="/ppt/embeddings/oleObject67.bin" ContentType="application/vnd.openxmlformats-officedocument.oleObject"/>
  <Override PartName="/ppt/embeddings/oleObject68.bin" ContentType="application/vnd.openxmlformats-officedocument.oleObject"/>
  <Override PartName="/ppt/notesSlides/notesSlide31.xml" ContentType="application/vnd.openxmlformats-officedocument.presentationml.notesSlide+xml"/>
  <Override PartName="/ppt/embeddings/oleObject69.bin" ContentType="application/vnd.openxmlformats-officedocument.oleObject"/>
  <Override PartName="/ppt/embeddings/oleObject70.bin" ContentType="application/vnd.openxmlformats-officedocument.oleObject"/>
  <Override PartName="/ppt/notesSlides/notesSlide32.xml" ContentType="application/vnd.openxmlformats-officedocument.presentationml.notesSlide+xml"/>
  <Override PartName="/ppt/embeddings/oleObject71.bin" ContentType="application/vnd.openxmlformats-officedocument.oleObject"/>
  <Override PartName="/ppt/embeddings/oleObject72.bin" ContentType="application/vnd.openxmlformats-officedocument.oleObject"/>
  <Override PartName="/ppt/embeddings/oleObject73.bin" ContentType="application/vnd.openxmlformats-officedocument.oleObject"/>
  <Override PartName="/ppt/embeddings/oleObject74.bin" ContentType="application/vnd.openxmlformats-officedocument.oleObject"/>
  <Override PartName="/ppt/notesSlides/notesSlide33.xml" ContentType="application/vnd.openxmlformats-officedocument.presentationml.notesSlide+xml"/>
  <Override PartName="/ppt/embeddings/oleObject75.bin" ContentType="application/vnd.openxmlformats-officedocument.oleObject"/>
  <Override PartName="/ppt/embeddings/oleObject76.bin" ContentType="application/vnd.openxmlformats-officedocument.oleObject"/>
  <Override PartName="/ppt/notesSlides/notesSlide34.xml" ContentType="application/vnd.openxmlformats-officedocument.presentationml.notesSlide+xml"/>
  <Override PartName="/ppt/embeddings/oleObject77.bin" ContentType="application/vnd.openxmlformats-officedocument.oleObject"/>
  <Override PartName="/ppt/embeddings/oleObject78.bin" ContentType="application/vnd.openxmlformats-officedocument.oleObject"/>
  <Override PartName="/ppt/notesSlides/notesSlide35.xml" ContentType="application/vnd.openxmlformats-officedocument.presentationml.notesSlide+xml"/>
  <Override PartName="/ppt/embeddings/oleObject79.bin" ContentType="application/vnd.openxmlformats-officedocument.oleObject"/>
  <Override PartName="/ppt/embeddings/oleObject80.bin" ContentType="application/vnd.openxmlformats-officedocument.oleObject"/>
  <Override PartName="/ppt/notesSlides/notesSlide36.xml" ContentType="application/vnd.openxmlformats-officedocument.presentationml.notesSlide+xml"/>
  <Override PartName="/ppt/embeddings/oleObject81.bin" ContentType="application/vnd.openxmlformats-officedocument.oleObject"/>
  <Override PartName="/ppt/embeddings/oleObject82.bin" ContentType="application/vnd.openxmlformats-officedocument.oleObject"/>
  <Override PartName="/ppt/embeddings/oleObject83.bin" ContentType="application/vnd.openxmlformats-officedocument.oleObject"/>
  <Override PartName="/ppt/embeddings/oleObject84.bin" ContentType="application/vnd.openxmlformats-officedocument.oleObject"/>
  <Override PartName="/ppt/notesSlides/notesSlide37.xml" ContentType="application/vnd.openxmlformats-officedocument.presentationml.notesSlide+xml"/>
  <Override PartName="/ppt/embeddings/oleObject85.bin" ContentType="application/vnd.openxmlformats-officedocument.oleObject"/>
  <Override PartName="/ppt/embeddings/oleObject86.bin" ContentType="application/vnd.openxmlformats-officedocument.oleObject"/>
  <Override PartName="/ppt/embeddings/oleObject87.bin" ContentType="application/vnd.openxmlformats-officedocument.oleObject"/>
  <Override PartName="/ppt/notesSlides/notesSlide38.xml" ContentType="application/vnd.openxmlformats-officedocument.presentationml.notesSlide+xml"/>
  <Override PartName="/ppt/embeddings/oleObject88.bin" ContentType="application/vnd.openxmlformats-officedocument.oleObject"/>
  <Override PartName="/ppt/embeddings/oleObject89.bin" ContentType="application/vnd.openxmlformats-officedocument.oleObject"/>
  <Override PartName="/ppt/embeddings/oleObject90.bin" ContentType="application/vnd.openxmlformats-officedocument.oleObject"/>
  <Override PartName="/ppt/embeddings/oleObject91.bin" ContentType="application/vnd.openxmlformats-officedocument.oleObject"/>
  <Override PartName="/ppt/notesSlides/notesSlide39.xml" ContentType="application/vnd.openxmlformats-officedocument.presentationml.notesSlide+xml"/>
  <Override PartName="/ppt/embeddings/oleObject92.bin" ContentType="application/vnd.openxmlformats-officedocument.oleObject"/>
  <Override PartName="/ppt/embeddings/oleObject93.bin" ContentType="application/vnd.openxmlformats-officedocument.oleObject"/>
  <Override PartName="/ppt/embeddings/oleObject94.bin" ContentType="application/vnd.openxmlformats-officedocument.oleObject"/>
  <Override PartName="/ppt/embeddings/oleObject95.bin" ContentType="application/vnd.openxmlformats-officedocument.oleObject"/>
  <Override PartName="/ppt/embeddings/oleObject96.bin" ContentType="application/vnd.openxmlformats-officedocument.oleObject"/>
  <Override PartName="/ppt/notesSlides/notesSlide40.xml" ContentType="application/vnd.openxmlformats-officedocument.presentationml.notesSlide+xml"/>
  <Override PartName="/ppt/embeddings/oleObject97.bin" ContentType="application/vnd.openxmlformats-officedocument.oleObject"/>
  <Override PartName="/ppt/embeddings/oleObject98.bin" ContentType="application/vnd.openxmlformats-officedocument.oleObject"/>
  <Override PartName="/ppt/embeddings/oleObject99.bin" ContentType="application/vnd.openxmlformats-officedocument.oleObject"/>
  <Override PartName="/ppt/embeddings/oleObject100.bin" ContentType="application/vnd.openxmlformats-officedocument.oleObject"/>
  <Override PartName="/ppt/embeddings/oleObject101.bin" ContentType="application/vnd.openxmlformats-officedocument.oleObject"/>
  <Override PartName="/ppt/notesSlides/notesSlide41.xml" ContentType="application/vnd.openxmlformats-officedocument.presentationml.notesSlide+xml"/>
  <Override PartName="/ppt/embeddings/oleObject102.bin" ContentType="application/vnd.openxmlformats-officedocument.oleObject"/>
  <Override PartName="/ppt/embeddings/oleObject103.bin" ContentType="application/vnd.openxmlformats-officedocument.oleObject"/>
  <Override PartName="/ppt/embeddings/oleObject104.bin" ContentType="application/vnd.openxmlformats-officedocument.oleObject"/>
  <Override PartName="/ppt/embeddings/oleObject105.bin" ContentType="application/vnd.openxmlformats-officedocument.oleObject"/>
  <Override PartName="/ppt/embeddings/oleObject106.bin" ContentType="application/vnd.openxmlformats-officedocument.oleObject"/>
  <Override PartName="/ppt/embeddings/oleObject107.bin" ContentType="application/vnd.openxmlformats-officedocument.oleObject"/>
  <Override PartName="/ppt/embeddings/oleObject108.bin" ContentType="application/vnd.openxmlformats-officedocument.oleObject"/>
  <Override PartName="/ppt/notesSlides/notesSlide42.xml" ContentType="application/vnd.openxmlformats-officedocument.presentationml.notesSlide+xml"/>
  <Override PartName="/ppt/embeddings/oleObject109.bin" ContentType="application/vnd.openxmlformats-officedocument.oleObject"/>
  <Override PartName="/ppt/embeddings/oleObject110.bin" ContentType="application/vnd.openxmlformats-officedocument.oleObject"/>
  <Override PartName="/ppt/embeddings/oleObject111.bin" ContentType="application/vnd.openxmlformats-officedocument.oleObject"/>
  <Override PartName="/ppt/embeddings/oleObject112.bin" ContentType="application/vnd.openxmlformats-officedocument.oleObject"/>
  <Override PartName="/ppt/embeddings/oleObject113.bin" ContentType="application/vnd.openxmlformats-officedocument.oleObject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embeddings/oleObject114.bin" ContentType="application/vnd.openxmlformats-officedocument.oleObject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embeddings/oleObject115.bin" ContentType="application/vnd.openxmlformats-officedocument.oleObject"/>
  <Override PartName="/ppt/embeddings/oleObject116.bin" ContentType="application/vnd.openxmlformats-officedocument.oleObject"/>
  <Override PartName="/ppt/notesSlides/notesSlide49.xml" ContentType="application/vnd.openxmlformats-officedocument.presentationml.notesSlide+xml"/>
  <Override PartName="/ppt/embeddings/oleObject117.bin" ContentType="application/vnd.openxmlformats-officedocument.oleObject"/>
  <Override PartName="/ppt/embeddings/oleObject118.bin" ContentType="application/vnd.openxmlformats-officedocument.oleObject"/>
  <Override PartName="/ppt/embeddings/oleObject119.bin" ContentType="application/vnd.openxmlformats-officedocument.oleObject"/>
  <Override PartName="/ppt/notesSlides/notesSlide50.xml" ContentType="application/vnd.openxmlformats-officedocument.presentationml.notesSlide+xml"/>
  <Override PartName="/ppt/embeddings/oleObject120.bin" ContentType="application/vnd.openxmlformats-officedocument.oleObject"/>
  <Override PartName="/ppt/embeddings/oleObject121.bin" ContentType="application/vnd.openxmlformats-officedocument.oleObject"/>
  <Override PartName="/ppt/embeddings/oleObject122.bin" ContentType="application/vnd.openxmlformats-officedocument.oleObject"/>
  <Override PartName="/ppt/embeddings/oleObject123.bin" ContentType="application/vnd.openxmlformats-officedocument.oleObject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embeddings/oleObject124.bin" ContentType="application/vnd.openxmlformats-officedocument.oleObject"/>
  <Override PartName="/ppt/notesSlides/notesSlide53.xml" ContentType="application/vnd.openxmlformats-officedocument.presentationml.notesSlide+xml"/>
  <Override PartName="/ppt/embeddings/oleObject125.bin" ContentType="application/vnd.openxmlformats-officedocument.oleObject"/>
  <Override PartName="/ppt/embeddings/oleObject126.bin" ContentType="application/vnd.openxmlformats-officedocument.oleObject"/>
  <Override PartName="/ppt/notesSlides/notesSlide54.xml" ContentType="application/vnd.openxmlformats-officedocument.presentationml.notesSlide+xml"/>
  <Override PartName="/ppt/embeddings/oleObject127.bin" ContentType="application/vnd.openxmlformats-officedocument.oleObject"/>
  <Override PartName="/ppt/notesSlides/notesSlide55.xml" ContentType="application/vnd.openxmlformats-officedocument.presentationml.notesSlide+xml"/>
  <Override PartName="/ppt/embeddings/oleObject128.bin" ContentType="application/vnd.openxmlformats-officedocument.oleObject"/>
  <Override PartName="/ppt/embeddings/oleObject129.bin" ContentType="application/vnd.openxmlformats-officedocument.oleObject"/>
  <Override PartName="/ppt/embeddings/oleObject130.bin" ContentType="application/vnd.openxmlformats-officedocument.oleObject"/>
  <Override PartName="/ppt/embeddings/oleObject131.bin" ContentType="application/vnd.openxmlformats-officedocument.oleObject"/>
  <Override PartName="/ppt/notesSlides/notesSlide56.xml" ContentType="application/vnd.openxmlformats-officedocument.presentationml.notesSlide+xml"/>
  <Override PartName="/ppt/embeddings/oleObject132.bin" ContentType="application/vnd.openxmlformats-officedocument.oleObject"/>
  <Override PartName="/ppt/embeddings/oleObject133.bin" ContentType="application/vnd.openxmlformats-officedocument.oleObject"/>
  <Override PartName="/ppt/embeddings/oleObject134.bin" ContentType="application/vnd.openxmlformats-officedocument.oleObject"/>
  <Override PartName="/ppt/embeddings/oleObject135.bin" ContentType="application/vnd.openxmlformats-officedocument.oleObject"/>
  <Override PartName="/ppt/embeddings/oleObject136.bin" ContentType="application/vnd.openxmlformats-officedocument.oleObject"/>
  <Override PartName="/ppt/notesSlides/notesSlide57.xml" ContentType="application/vnd.openxmlformats-officedocument.presentationml.notesSlide+xml"/>
  <Override PartName="/ppt/embeddings/oleObject137.bin" ContentType="application/vnd.openxmlformats-officedocument.oleObject"/>
  <Override PartName="/ppt/embeddings/oleObject138.bin" ContentType="application/vnd.openxmlformats-officedocument.oleObject"/>
  <Override PartName="/ppt/embeddings/oleObject139.bin" ContentType="application/vnd.openxmlformats-officedocument.oleObject"/>
  <Override PartName="/ppt/embeddings/oleObject140.bin" ContentType="application/vnd.openxmlformats-officedocument.oleObject"/>
  <Override PartName="/ppt/embeddings/oleObject141.bin" ContentType="application/vnd.openxmlformats-officedocument.oleObject"/>
  <Override PartName="/ppt/notesSlides/notesSlide58.xml" ContentType="application/vnd.openxmlformats-officedocument.presentationml.notesSlide+xml"/>
  <Override PartName="/ppt/embeddings/oleObject142.bin" ContentType="application/vnd.openxmlformats-officedocument.oleObject"/>
  <Override PartName="/ppt/embeddings/oleObject143.bin" ContentType="application/vnd.openxmlformats-officedocument.oleObject"/>
  <Override PartName="/ppt/embeddings/oleObject144.bin" ContentType="application/vnd.openxmlformats-officedocument.oleObject"/>
  <Override PartName="/ppt/embeddings/oleObject145.bin" ContentType="application/vnd.openxmlformats-officedocument.oleObject"/>
  <Override PartName="/ppt/embeddings/oleObject146.bin" ContentType="application/vnd.openxmlformats-officedocument.oleObject"/>
  <Override PartName="/ppt/notesSlides/notesSlide59.xml" ContentType="application/vnd.openxmlformats-officedocument.presentationml.notesSlide+xml"/>
  <Override PartName="/ppt/embeddings/oleObject147.bin" ContentType="application/vnd.openxmlformats-officedocument.oleObject"/>
  <Override PartName="/ppt/notesSlides/notesSlide60.xml" ContentType="application/vnd.openxmlformats-officedocument.presentationml.notesSlide+xml"/>
  <Override PartName="/ppt/embeddings/oleObject148.bin" ContentType="application/vnd.openxmlformats-officedocument.oleObject"/>
  <Override PartName="/ppt/embeddings/oleObject149.bin" ContentType="application/vnd.openxmlformats-officedocument.oleObject"/>
  <Override PartName="/ppt/notesSlides/notesSlide61.xml" ContentType="application/vnd.openxmlformats-officedocument.presentationml.notesSlide+xml"/>
  <Override PartName="/ppt/embeddings/oleObject150.bin" ContentType="application/vnd.openxmlformats-officedocument.oleObject"/>
  <Override PartName="/ppt/embeddings/oleObject151.bin" ContentType="application/vnd.openxmlformats-officedocument.oleObject"/>
  <Override PartName="/ppt/embeddings/oleObject152.bin" ContentType="application/vnd.openxmlformats-officedocument.oleObject"/>
  <Override PartName="/ppt/notesSlides/notesSlide62.xml" ContentType="application/vnd.openxmlformats-officedocument.presentationml.notesSlide+xml"/>
  <Override PartName="/ppt/embeddings/oleObject153.bin" ContentType="application/vnd.openxmlformats-officedocument.oleObject"/>
  <Override PartName="/ppt/embeddings/oleObject154.bin" ContentType="application/vnd.openxmlformats-officedocument.oleObject"/>
  <Override PartName="/ppt/embeddings/oleObject155.bin" ContentType="application/vnd.openxmlformats-officedocument.oleObject"/>
  <Override PartName="/ppt/embeddings/oleObject156.bin" ContentType="application/vnd.openxmlformats-officedocument.oleObject"/>
  <Override PartName="/ppt/notesSlides/notesSlide63.xml" ContentType="application/vnd.openxmlformats-officedocument.presentationml.notesSlide+xml"/>
  <Override PartName="/ppt/embeddings/oleObject157.bin" ContentType="application/vnd.openxmlformats-officedocument.oleObject"/>
  <Override PartName="/ppt/embeddings/oleObject158.bin" ContentType="application/vnd.openxmlformats-officedocument.oleObject"/>
  <Override PartName="/ppt/embeddings/oleObject159.bin" ContentType="application/vnd.openxmlformats-officedocument.oleObject"/>
  <Override PartName="/ppt/embeddings/oleObject160.bin" ContentType="application/vnd.openxmlformats-officedocument.oleObject"/>
  <Override PartName="/ppt/embeddings/oleObject161.bin" ContentType="application/vnd.openxmlformats-officedocument.oleObject"/>
  <Override PartName="/ppt/embeddings/oleObject162.bin" ContentType="application/vnd.openxmlformats-officedocument.oleObject"/>
  <Override PartName="/ppt/notesSlides/notesSlide64.xml" ContentType="application/vnd.openxmlformats-officedocument.presentationml.notesSlide+xml"/>
  <Override PartName="/ppt/embeddings/oleObject163.bin" ContentType="application/vnd.openxmlformats-officedocument.oleObject"/>
  <Override PartName="/ppt/notesSlides/notesSlide65.xml" ContentType="application/vnd.openxmlformats-officedocument.presentationml.notesSlide+xml"/>
  <Override PartName="/ppt/embeddings/oleObject164.bin" ContentType="application/vnd.openxmlformats-officedocument.oleObject"/>
  <Override PartName="/ppt/embeddings/oleObject165.bin" ContentType="application/vnd.openxmlformats-officedocument.oleObject"/>
  <Override PartName="/ppt/embeddings/oleObject166.bin" ContentType="application/vnd.openxmlformats-officedocument.oleObject"/>
  <Override PartName="/ppt/embeddings/oleObject167.bin" ContentType="application/vnd.openxmlformats-officedocument.oleObject"/>
  <Override PartName="/ppt/notesSlides/notesSlide66.xml" ContentType="application/vnd.openxmlformats-officedocument.presentationml.notesSlide+xml"/>
  <Override PartName="/ppt/embeddings/oleObject168.bin" ContentType="application/vnd.openxmlformats-officedocument.oleObject"/>
  <Override PartName="/ppt/embeddings/oleObject169.bin" ContentType="application/vnd.openxmlformats-officedocument.oleObject"/>
  <Override PartName="/ppt/embeddings/oleObject170.bin" ContentType="application/vnd.openxmlformats-officedocument.oleObject"/>
  <Override PartName="/ppt/embeddings/oleObject171.bin" ContentType="application/vnd.openxmlformats-officedocument.oleObject"/>
  <Override PartName="/ppt/embeddings/oleObject172.bin" ContentType="application/vnd.openxmlformats-officedocument.oleObject"/>
  <Override PartName="/ppt/embeddings/oleObject173.bin" ContentType="application/vnd.openxmlformats-officedocument.oleObject"/>
  <Override PartName="/ppt/notesSlides/notesSlide67.xml" ContentType="application/vnd.openxmlformats-officedocument.presentationml.notesSlide+xml"/>
  <Override PartName="/ppt/embeddings/oleObject174.bin" ContentType="application/vnd.openxmlformats-officedocument.oleObject"/>
  <Override PartName="/ppt/embeddings/oleObject175.bin" ContentType="application/vnd.openxmlformats-officedocument.oleObject"/>
  <Override PartName="/ppt/embeddings/oleObject176.bin" ContentType="application/vnd.openxmlformats-officedocument.oleObject"/>
  <Override PartName="/ppt/embeddings/oleObject177.bin" ContentType="application/vnd.openxmlformats-officedocument.oleObject"/>
  <Override PartName="/ppt/embeddings/oleObject178.bin" ContentType="application/vnd.openxmlformats-officedocument.oleObject"/>
  <Override PartName="/ppt/embeddings/oleObject179.bin" ContentType="application/vnd.openxmlformats-officedocument.oleObject"/>
  <Override PartName="/ppt/embeddings/oleObject180.bin" ContentType="application/vnd.openxmlformats-officedocument.oleObject"/>
  <Override PartName="/ppt/notesSlides/notesSlide68.xml" ContentType="application/vnd.openxmlformats-officedocument.presentationml.notesSlide+xml"/>
  <Override PartName="/ppt/embeddings/oleObject181.bin" ContentType="application/vnd.openxmlformats-officedocument.oleObject"/>
  <Override PartName="/ppt/embeddings/oleObject182.bin" ContentType="application/vnd.openxmlformats-officedocument.oleObject"/>
  <Override PartName="/ppt/embeddings/oleObject183.bin" ContentType="application/vnd.openxmlformats-officedocument.oleObject"/>
  <Override PartName="/ppt/embeddings/oleObject184.bin" ContentType="application/vnd.openxmlformats-officedocument.oleObject"/>
  <Override PartName="/ppt/embeddings/oleObject185.bin" ContentType="application/vnd.openxmlformats-officedocument.oleObject"/>
  <Override PartName="/ppt/embeddings/oleObject186.bin" ContentType="application/vnd.openxmlformats-officedocument.oleObject"/>
  <Override PartName="/ppt/embeddings/oleObject187.bin" ContentType="application/vnd.openxmlformats-officedocument.oleObject"/>
  <Override PartName="/ppt/embeddings/oleObject188.bin" ContentType="application/vnd.openxmlformats-officedocument.oleObject"/>
  <Override PartName="/ppt/notesSlides/notesSlide69.xml" ContentType="application/vnd.openxmlformats-officedocument.presentationml.notesSlide+xml"/>
  <Override PartName="/ppt/embeddings/oleObject189.bin" ContentType="application/vnd.openxmlformats-officedocument.oleObject"/>
  <Override PartName="/ppt/embeddings/oleObject190.bin" ContentType="application/vnd.openxmlformats-officedocument.oleObject"/>
  <Override PartName="/ppt/embeddings/oleObject191.bin" ContentType="application/vnd.openxmlformats-officedocument.oleObject"/>
  <Override PartName="/ppt/embeddings/oleObject192.bin" ContentType="application/vnd.openxmlformats-officedocument.oleObject"/>
  <Override PartName="/ppt/embeddings/oleObject193.bin" ContentType="application/vnd.openxmlformats-officedocument.oleObject"/>
  <Override PartName="/ppt/embeddings/oleObject194.bin" ContentType="application/vnd.openxmlformats-officedocument.oleObject"/>
  <Override PartName="/ppt/embeddings/oleObject195.bin" ContentType="application/vnd.openxmlformats-officedocument.oleObject"/>
  <Override PartName="/ppt/embeddings/oleObject196.bin" ContentType="application/vnd.openxmlformats-officedocument.oleObject"/>
  <Override PartName="/ppt/embeddings/oleObject197.bin" ContentType="application/vnd.openxmlformats-officedocument.oleObject"/>
  <Override PartName="/ppt/embeddings/oleObject198.bin" ContentType="application/vnd.openxmlformats-officedocument.oleObject"/>
  <Override PartName="/ppt/embeddings/oleObject199.bin" ContentType="application/vnd.openxmlformats-officedocument.oleObject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3"/>
  </p:notesMasterIdLst>
  <p:sldIdLst>
    <p:sldId id="256" r:id="rId2"/>
    <p:sldId id="257" r:id="rId3"/>
    <p:sldId id="258" r:id="rId4"/>
    <p:sldId id="265" r:id="rId5"/>
    <p:sldId id="277" r:id="rId6"/>
    <p:sldId id="278" r:id="rId7"/>
    <p:sldId id="279" r:id="rId8"/>
    <p:sldId id="280" r:id="rId9"/>
    <p:sldId id="281" r:id="rId10"/>
    <p:sldId id="282" r:id="rId11"/>
    <p:sldId id="283" r:id="rId12"/>
    <p:sldId id="267" r:id="rId13"/>
    <p:sldId id="285" r:id="rId14"/>
    <p:sldId id="301" r:id="rId15"/>
    <p:sldId id="302" r:id="rId16"/>
    <p:sldId id="352" r:id="rId17"/>
    <p:sldId id="286" r:id="rId18"/>
    <p:sldId id="289" r:id="rId19"/>
    <p:sldId id="290" r:id="rId20"/>
    <p:sldId id="291" r:id="rId21"/>
    <p:sldId id="292" r:id="rId22"/>
    <p:sldId id="303" r:id="rId23"/>
    <p:sldId id="293" r:id="rId24"/>
    <p:sldId id="350" r:id="rId25"/>
    <p:sldId id="305" r:id="rId26"/>
    <p:sldId id="353" r:id="rId27"/>
    <p:sldId id="307" r:id="rId28"/>
    <p:sldId id="304" r:id="rId29"/>
    <p:sldId id="311" r:id="rId30"/>
    <p:sldId id="312" r:id="rId31"/>
    <p:sldId id="313" r:id="rId32"/>
    <p:sldId id="314" r:id="rId33"/>
    <p:sldId id="315" r:id="rId34"/>
    <p:sldId id="354" r:id="rId35"/>
    <p:sldId id="316" r:id="rId36"/>
    <p:sldId id="317" r:id="rId37"/>
    <p:sldId id="318" r:id="rId38"/>
    <p:sldId id="319" r:id="rId39"/>
    <p:sldId id="320" r:id="rId40"/>
    <p:sldId id="321" r:id="rId41"/>
    <p:sldId id="322" r:id="rId42"/>
    <p:sldId id="347" r:id="rId43"/>
    <p:sldId id="261" r:id="rId44"/>
    <p:sldId id="348" r:id="rId45"/>
    <p:sldId id="349" r:id="rId46"/>
    <p:sldId id="323" r:id="rId47"/>
    <p:sldId id="324" r:id="rId48"/>
    <p:sldId id="325" r:id="rId49"/>
    <p:sldId id="326" r:id="rId50"/>
    <p:sldId id="327" r:id="rId51"/>
    <p:sldId id="306" r:id="rId52"/>
    <p:sldId id="272" r:id="rId53"/>
    <p:sldId id="329" r:id="rId54"/>
    <p:sldId id="263" r:id="rId55"/>
    <p:sldId id="328" r:id="rId56"/>
    <p:sldId id="330" r:id="rId57"/>
    <p:sldId id="332" r:id="rId58"/>
    <p:sldId id="333" r:id="rId59"/>
    <p:sldId id="336" r:id="rId60"/>
    <p:sldId id="337" r:id="rId61"/>
    <p:sldId id="338" r:id="rId62"/>
    <p:sldId id="339" r:id="rId63"/>
    <p:sldId id="340" r:id="rId64"/>
    <p:sldId id="341" r:id="rId65"/>
    <p:sldId id="343" r:id="rId66"/>
    <p:sldId id="342" r:id="rId67"/>
    <p:sldId id="344" r:id="rId68"/>
    <p:sldId id="345" r:id="rId69"/>
    <p:sldId id="346" r:id="rId70"/>
    <p:sldId id="264" r:id="rId71"/>
    <p:sldId id="355" r:id="rId7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AA5A0"/>
    <a:srgbClr val="C73926"/>
    <a:srgbClr val="C76D5E"/>
    <a:srgbClr val="BF0000"/>
    <a:srgbClr val="840000"/>
    <a:srgbClr val="F7AC35"/>
    <a:srgbClr val="0089FF"/>
    <a:srgbClr val="FF484B"/>
    <a:srgbClr val="FF7A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9022" autoAdjust="0"/>
  </p:normalViewPr>
  <p:slideViewPr>
    <p:cSldViewPr snapToGrid="0" snapToObjects="1">
      <p:cViewPr varScale="1">
        <p:scale>
          <a:sx n="97" d="100"/>
          <a:sy n="97" d="100"/>
        </p:scale>
        <p:origin x="-45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73" Type="http://schemas.openxmlformats.org/officeDocument/2006/relationships/notesMaster" Target="notesMasters/notesMaster1.xml"/><Relationship Id="rId74" Type="http://schemas.openxmlformats.org/officeDocument/2006/relationships/printerSettings" Target="printerSettings/printerSettings1.bin"/><Relationship Id="rId75" Type="http://schemas.openxmlformats.org/officeDocument/2006/relationships/presProps" Target="presProps.xml"/><Relationship Id="rId76" Type="http://schemas.openxmlformats.org/officeDocument/2006/relationships/viewProps" Target="viewProps.xml"/><Relationship Id="rId77" Type="http://schemas.openxmlformats.org/officeDocument/2006/relationships/theme" Target="theme/theme1.xml"/><Relationship Id="rId78" Type="http://schemas.openxmlformats.org/officeDocument/2006/relationships/tableStyles" Target="tableStyles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4" Type="http://schemas.openxmlformats.org/officeDocument/2006/relationships/image" Target="../media/image25.emf"/><Relationship Id="rId1" Type="http://schemas.openxmlformats.org/officeDocument/2006/relationships/image" Target="../media/image22.emf"/><Relationship Id="rId2" Type="http://schemas.openxmlformats.org/officeDocument/2006/relationships/image" Target="../media/image23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Relationship Id="rId2" Type="http://schemas.openxmlformats.org/officeDocument/2006/relationships/image" Target="../media/image27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Relationship Id="rId2" Type="http://schemas.openxmlformats.org/officeDocument/2006/relationships/image" Target="../media/image27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Relationship Id="rId2" Type="http://schemas.openxmlformats.org/officeDocument/2006/relationships/image" Target="../media/image27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Relationship Id="rId2" Type="http://schemas.openxmlformats.org/officeDocument/2006/relationships/image" Target="../media/image27.emf"/><Relationship Id="rId3" Type="http://schemas.openxmlformats.org/officeDocument/2006/relationships/image" Target="../media/image31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Relationship Id="rId2" Type="http://schemas.openxmlformats.org/officeDocument/2006/relationships/image" Target="../media/image27.emf"/><Relationship Id="rId3" Type="http://schemas.openxmlformats.org/officeDocument/2006/relationships/image" Target="../media/image31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Relationship Id="rId2" Type="http://schemas.openxmlformats.org/officeDocument/2006/relationships/image" Target="../media/image27.emf"/><Relationship Id="rId3" Type="http://schemas.openxmlformats.org/officeDocument/2006/relationships/image" Target="../media/image31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Relationship Id="rId2" Type="http://schemas.openxmlformats.org/officeDocument/2006/relationships/image" Target="../media/image27.emf"/><Relationship Id="rId3" Type="http://schemas.openxmlformats.org/officeDocument/2006/relationships/image" Target="../media/image31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Relationship Id="rId2" Type="http://schemas.openxmlformats.org/officeDocument/2006/relationships/image" Target="../media/image27.emf"/><Relationship Id="rId3" Type="http://schemas.openxmlformats.org/officeDocument/2006/relationships/image" Target="../media/image31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Relationship Id="rId2" Type="http://schemas.openxmlformats.org/officeDocument/2006/relationships/image" Target="../media/image27.emf"/><Relationship Id="rId3" Type="http://schemas.openxmlformats.org/officeDocument/2006/relationships/image" Target="../media/image3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Relationship Id="rId2" Type="http://schemas.openxmlformats.org/officeDocument/2006/relationships/image" Target="../media/image3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Relationship Id="rId2" Type="http://schemas.openxmlformats.org/officeDocument/2006/relationships/image" Target="../media/image27.emf"/><Relationship Id="rId3" Type="http://schemas.openxmlformats.org/officeDocument/2006/relationships/image" Target="../media/image31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Relationship Id="rId2" Type="http://schemas.openxmlformats.org/officeDocument/2006/relationships/image" Target="../media/image27.emf"/><Relationship Id="rId3" Type="http://schemas.openxmlformats.org/officeDocument/2006/relationships/image" Target="../media/image31.emf"/></Relationships>
</file>

<file path=ppt/drawings/_rels/vmlDrawing22.v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4" Type="http://schemas.openxmlformats.org/officeDocument/2006/relationships/image" Target="../media/image42.emf"/><Relationship Id="rId5" Type="http://schemas.openxmlformats.org/officeDocument/2006/relationships/image" Target="../media/image43.emf"/><Relationship Id="rId6" Type="http://schemas.openxmlformats.org/officeDocument/2006/relationships/image" Target="../media/image44.emf"/><Relationship Id="rId1" Type="http://schemas.openxmlformats.org/officeDocument/2006/relationships/image" Target="../media/image39.emf"/><Relationship Id="rId2" Type="http://schemas.openxmlformats.org/officeDocument/2006/relationships/image" Target="../media/image40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emf"/><Relationship Id="rId2" Type="http://schemas.openxmlformats.org/officeDocument/2006/relationships/image" Target="../media/image47.emf"/><Relationship Id="rId3" Type="http://schemas.openxmlformats.org/officeDocument/2006/relationships/image" Target="../media/image48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emf"/><Relationship Id="rId2" Type="http://schemas.openxmlformats.org/officeDocument/2006/relationships/image" Target="../media/image50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2.emf"/><Relationship Id="rId2" Type="http://schemas.openxmlformats.org/officeDocument/2006/relationships/image" Target="../media/image50.emf"/><Relationship Id="rId3" Type="http://schemas.openxmlformats.org/officeDocument/2006/relationships/image" Target="../media/image49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3.emf"/><Relationship Id="rId2" Type="http://schemas.openxmlformats.org/officeDocument/2006/relationships/image" Target="../media/image54.emf"/></Relationships>
</file>

<file path=ppt/drawings/_rels/vmlDrawing27.vml.rels><?xml version="1.0" encoding="UTF-8" standalone="yes"?>
<Relationships xmlns="http://schemas.openxmlformats.org/package/2006/relationships"><Relationship Id="rId3" Type="http://schemas.openxmlformats.org/officeDocument/2006/relationships/image" Target="../media/image58.emf"/><Relationship Id="rId4" Type="http://schemas.openxmlformats.org/officeDocument/2006/relationships/image" Target="../media/image59.emf"/><Relationship Id="rId1" Type="http://schemas.openxmlformats.org/officeDocument/2006/relationships/image" Target="../media/image56.emf"/><Relationship Id="rId2" Type="http://schemas.openxmlformats.org/officeDocument/2006/relationships/image" Target="../media/image57.e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60.emf"/><Relationship Id="rId2" Type="http://schemas.openxmlformats.org/officeDocument/2006/relationships/image" Target="../media/image61.e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60.emf"/><Relationship Id="rId2" Type="http://schemas.openxmlformats.org/officeDocument/2006/relationships/image" Target="../media/image6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Relationship Id="rId2" Type="http://schemas.openxmlformats.org/officeDocument/2006/relationships/image" Target="../media/image6.e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60.emf"/><Relationship Id="rId2" Type="http://schemas.openxmlformats.org/officeDocument/2006/relationships/image" Target="../media/image61.emf"/></Relationships>
</file>

<file path=ppt/drawings/_rels/vmlDrawing3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5.emf"/><Relationship Id="rId4" Type="http://schemas.openxmlformats.org/officeDocument/2006/relationships/image" Target="../media/image66.emf"/><Relationship Id="rId1" Type="http://schemas.openxmlformats.org/officeDocument/2006/relationships/image" Target="../media/image60.emf"/><Relationship Id="rId2" Type="http://schemas.openxmlformats.org/officeDocument/2006/relationships/image" Target="../media/image61.e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7.emf"/><Relationship Id="rId2" Type="http://schemas.openxmlformats.org/officeDocument/2006/relationships/image" Target="../media/image68.emf"/><Relationship Id="rId3" Type="http://schemas.openxmlformats.org/officeDocument/2006/relationships/image" Target="../media/image69.emf"/></Relationships>
</file>

<file path=ppt/drawings/_rels/vmlDrawing33.vml.rels><?xml version="1.0" encoding="UTF-8" standalone="yes"?>
<Relationships xmlns="http://schemas.openxmlformats.org/package/2006/relationships"><Relationship Id="rId3" Type="http://schemas.openxmlformats.org/officeDocument/2006/relationships/image" Target="../media/image70.emf"/><Relationship Id="rId4" Type="http://schemas.openxmlformats.org/officeDocument/2006/relationships/image" Target="../media/image69.emf"/><Relationship Id="rId1" Type="http://schemas.openxmlformats.org/officeDocument/2006/relationships/image" Target="../media/image67.emf"/><Relationship Id="rId2" Type="http://schemas.openxmlformats.org/officeDocument/2006/relationships/image" Target="../media/image68.emf"/></Relationships>
</file>

<file path=ppt/drawings/_rels/vmlDrawing34.vml.rels><?xml version="1.0" encoding="UTF-8" standalone="yes"?>
<Relationships xmlns="http://schemas.openxmlformats.org/package/2006/relationships"><Relationship Id="rId3" Type="http://schemas.openxmlformats.org/officeDocument/2006/relationships/image" Target="../media/image70.emf"/><Relationship Id="rId4" Type="http://schemas.openxmlformats.org/officeDocument/2006/relationships/image" Target="../media/image71.emf"/><Relationship Id="rId5" Type="http://schemas.openxmlformats.org/officeDocument/2006/relationships/image" Target="../media/image69.emf"/><Relationship Id="rId1" Type="http://schemas.openxmlformats.org/officeDocument/2006/relationships/image" Target="../media/image67.emf"/><Relationship Id="rId2" Type="http://schemas.openxmlformats.org/officeDocument/2006/relationships/image" Target="../media/image68.emf"/></Relationships>
</file>

<file path=ppt/drawings/_rels/vmlDrawing35.vml.rels><?xml version="1.0" encoding="UTF-8" standalone="yes"?>
<Relationships xmlns="http://schemas.openxmlformats.org/package/2006/relationships"><Relationship Id="rId3" Type="http://schemas.openxmlformats.org/officeDocument/2006/relationships/image" Target="../media/image70.emf"/><Relationship Id="rId4" Type="http://schemas.openxmlformats.org/officeDocument/2006/relationships/image" Target="../media/image71.emf"/><Relationship Id="rId5" Type="http://schemas.openxmlformats.org/officeDocument/2006/relationships/image" Target="../media/image69.emf"/><Relationship Id="rId1" Type="http://schemas.openxmlformats.org/officeDocument/2006/relationships/image" Target="../media/image67.emf"/><Relationship Id="rId2" Type="http://schemas.openxmlformats.org/officeDocument/2006/relationships/image" Target="../media/image68.emf"/></Relationships>
</file>

<file path=ppt/drawings/_rels/vmlDrawing36.vml.rels><?xml version="1.0" encoding="UTF-8" standalone="yes"?>
<Relationships xmlns="http://schemas.openxmlformats.org/package/2006/relationships"><Relationship Id="rId3" Type="http://schemas.openxmlformats.org/officeDocument/2006/relationships/image" Target="../media/image70.emf"/><Relationship Id="rId4" Type="http://schemas.openxmlformats.org/officeDocument/2006/relationships/image" Target="../media/image71.emf"/><Relationship Id="rId5" Type="http://schemas.openxmlformats.org/officeDocument/2006/relationships/image" Target="../media/image72.emf"/><Relationship Id="rId6" Type="http://schemas.openxmlformats.org/officeDocument/2006/relationships/image" Target="../media/image73.emf"/><Relationship Id="rId7" Type="http://schemas.openxmlformats.org/officeDocument/2006/relationships/image" Target="../media/image69.emf"/><Relationship Id="rId1" Type="http://schemas.openxmlformats.org/officeDocument/2006/relationships/image" Target="../media/image67.emf"/><Relationship Id="rId2" Type="http://schemas.openxmlformats.org/officeDocument/2006/relationships/image" Target="../media/image68.emf"/></Relationships>
</file>

<file path=ppt/drawings/_rels/vmlDrawing37.vml.rels><?xml version="1.0" encoding="UTF-8" standalone="yes"?>
<Relationships xmlns="http://schemas.openxmlformats.org/package/2006/relationships"><Relationship Id="rId3" Type="http://schemas.openxmlformats.org/officeDocument/2006/relationships/image" Target="../media/image76.emf"/><Relationship Id="rId4" Type="http://schemas.openxmlformats.org/officeDocument/2006/relationships/image" Target="../media/image77.emf"/><Relationship Id="rId5" Type="http://schemas.openxmlformats.org/officeDocument/2006/relationships/image" Target="../media/image78.emf"/><Relationship Id="rId1" Type="http://schemas.openxmlformats.org/officeDocument/2006/relationships/image" Target="../media/image74.emf"/><Relationship Id="rId2" Type="http://schemas.openxmlformats.org/officeDocument/2006/relationships/image" Target="../media/image75.emf"/></Relationships>
</file>

<file path=ppt/drawings/_rels/vmlDrawing38.vml.rels><?xml version="1.0" encoding="UTF-8" standalone="yes"?>
<Relationships xmlns="http://schemas.openxmlformats.org/package/2006/relationships"><Relationship Id="rId1" Type="http://schemas.openxmlformats.org/officeDocument/2006/relationships/image" Target="../media/image82.emf"/></Relationships>
</file>

<file path=ppt/drawings/_rels/vmlDrawing39.vml.rels><?xml version="1.0" encoding="UTF-8" standalone="yes"?>
<Relationships xmlns="http://schemas.openxmlformats.org/package/2006/relationships"><Relationship Id="rId1" Type="http://schemas.openxmlformats.org/officeDocument/2006/relationships/image" Target="../media/image84.emf"/><Relationship Id="rId2" Type="http://schemas.openxmlformats.org/officeDocument/2006/relationships/image" Target="../media/image85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Relationship Id="rId2" Type="http://schemas.openxmlformats.org/officeDocument/2006/relationships/image" Target="../media/image8.emf"/></Relationships>
</file>

<file path=ppt/drawings/_rels/vmlDrawing40.vml.rels><?xml version="1.0" encoding="UTF-8" standalone="yes"?>
<Relationships xmlns="http://schemas.openxmlformats.org/package/2006/relationships"><Relationship Id="rId1" Type="http://schemas.openxmlformats.org/officeDocument/2006/relationships/image" Target="../media/image84.emf"/><Relationship Id="rId2" Type="http://schemas.openxmlformats.org/officeDocument/2006/relationships/image" Target="../media/image85.emf"/><Relationship Id="rId3" Type="http://schemas.openxmlformats.org/officeDocument/2006/relationships/image" Target="../media/image86.emf"/></Relationships>
</file>

<file path=ppt/drawings/_rels/vmlDrawing41.vml.rels><?xml version="1.0" encoding="UTF-8" standalone="yes"?>
<Relationships xmlns="http://schemas.openxmlformats.org/package/2006/relationships"><Relationship Id="rId3" Type="http://schemas.openxmlformats.org/officeDocument/2006/relationships/image" Target="../media/image89.emf"/><Relationship Id="rId4" Type="http://schemas.openxmlformats.org/officeDocument/2006/relationships/image" Target="../media/image90.emf"/><Relationship Id="rId1" Type="http://schemas.openxmlformats.org/officeDocument/2006/relationships/image" Target="../media/image87.emf"/><Relationship Id="rId2" Type="http://schemas.openxmlformats.org/officeDocument/2006/relationships/image" Target="../media/image88.emf"/></Relationships>
</file>

<file path=ppt/drawings/_rels/vmlDrawing4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2.emf"/></Relationships>
</file>

<file path=ppt/drawings/_rels/vmlDrawing4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2.emf"/><Relationship Id="rId2" Type="http://schemas.openxmlformats.org/officeDocument/2006/relationships/image" Target="../media/image93.emf"/></Relationships>
</file>

<file path=ppt/drawings/_rels/vmlDrawing4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5.emf"/></Relationships>
</file>

<file path=ppt/drawings/_rels/vmlDrawing45.vml.rels><?xml version="1.0" encoding="UTF-8" standalone="yes"?>
<Relationships xmlns="http://schemas.openxmlformats.org/package/2006/relationships"><Relationship Id="rId3" Type="http://schemas.openxmlformats.org/officeDocument/2006/relationships/image" Target="../media/image98.emf"/><Relationship Id="rId4" Type="http://schemas.openxmlformats.org/officeDocument/2006/relationships/image" Target="../media/image99.emf"/><Relationship Id="rId1" Type="http://schemas.openxmlformats.org/officeDocument/2006/relationships/image" Target="../media/image96.emf"/><Relationship Id="rId2" Type="http://schemas.openxmlformats.org/officeDocument/2006/relationships/image" Target="../media/image97.emf"/></Relationships>
</file>

<file path=ppt/drawings/_rels/vmlDrawing4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emf"/><Relationship Id="rId4" Type="http://schemas.openxmlformats.org/officeDocument/2006/relationships/image" Target="../media/image101.emf"/><Relationship Id="rId5" Type="http://schemas.openxmlformats.org/officeDocument/2006/relationships/image" Target="../media/image102.emf"/><Relationship Id="rId1" Type="http://schemas.openxmlformats.org/officeDocument/2006/relationships/image" Target="../media/image97.emf"/><Relationship Id="rId2" Type="http://schemas.openxmlformats.org/officeDocument/2006/relationships/image" Target="../media/image98.emf"/></Relationships>
</file>

<file path=ppt/drawings/_rels/vmlDrawing4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emf"/><Relationship Id="rId4" Type="http://schemas.openxmlformats.org/officeDocument/2006/relationships/image" Target="../media/image101.emf"/><Relationship Id="rId5" Type="http://schemas.openxmlformats.org/officeDocument/2006/relationships/image" Target="../media/image102.emf"/><Relationship Id="rId1" Type="http://schemas.openxmlformats.org/officeDocument/2006/relationships/image" Target="../media/image97.emf"/><Relationship Id="rId2" Type="http://schemas.openxmlformats.org/officeDocument/2006/relationships/image" Target="../media/image98.emf"/></Relationships>
</file>

<file path=ppt/drawings/_rels/vmlDrawing4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emf"/><Relationship Id="rId4" Type="http://schemas.openxmlformats.org/officeDocument/2006/relationships/image" Target="../media/image101.emf"/><Relationship Id="rId5" Type="http://schemas.openxmlformats.org/officeDocument/2006/relationships/image" Target="../media/image102.emf"/><Relationship Id="rId1" Type="http://schemas.openxmlformats.org/officeDocument/2006/relationships/image" Target="../media/image97.emf"/><Relationship Id="rId2" Type="http://schemas.openxmlformats.org/officeDocument/2006/relationships/image" Target="../media/image98.emf"/></Relationships>
</file>

<file path=ppt/drawings/_rels/vmlDrawing4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6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Relationship Id="rId2" Type="http://schemas.openxmlformats.org/officeDocument/2006/relationships/image" Target="../media/image10.emf"/></Relationships>
</file>

<file path=ppt/drawings/_rels/vmlDrawing5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6.emf"/><Relationship Id="rId2" Type="http://schemas.openxmlformats.org/officeDocument/2006/relationships/image" Target="../media/image107.emf"/></Relationships>
</file>

<file path=ppt/drawings/_rels/vmlDrawing5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8.emf"/><Relationship Id="rId2" Type="http://schemas.openxmlformats.org/officeDocument/2006/relationships/image" Target="../media/image106.emf"/><Relationship Id="rId3" Type="http://schemas.openxmlformats.org/officeDocument/2006/relationships/image" Target="../media/image107.emf"/></Relationships>
</file>

<file path=ppt/drawings/_rels/vmlDrawing5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emf"/><Relationship Id="rId4" Type="http://schemas.openxmlformats.org/officeDocument/2006/relationships/image" Target="../media/image109.emf"/><Relationship Id="rId1" Type="http://schemas.openxmlformats.org/officeDocument/2006/relationships/image" Target="../media/image108.emf"/><Relationship Id="rId2" Type="http://schemas.openxmlformats.org/officeDocument/2006/relationships/image" Target="../media/image106.emf"/></Relationships>
</file>

<file path=ppt/drawings/_rels/vmlDrawing5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emf"/><Relationship Id="rId4" Type="http://schemas.openxmlformats.org/officeDocument/2006/relationships/image" Target="../media/image107.emf"/><Relationship Id="rId5" Type="http://schemas.openxmlformats.org/officeDocument/2006/relationships/image" Target="../media/image109.emf"/><Relationship Id="rId6" Type="http://schemas.openxmlformats.org/officeDocument/2006/relationships/image" Target="../media/image111.emf"/><Relationship Id="rId1" Type="http://schemas.openxmlformats.org/officeDocument/2006/relationships/image" Target="../media/image108.emf"/><Relationship Id="rId2" Type="http://schemas.openxmlformats.org/officeDocument/2006/relationships/image" Target="../media/image110.emf"/></Relationships>
</file>

<file path=ppt/drawings/_rels/vmlDrawing5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1.emf"/></Relationships>
</file>

<file path=ppt/drawings/_rels/vmlDrawing5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emf"/><Relationship Id="rId4" Type="http://schemas.openxmlformats.org/officeDocument/2006/relationships/image" Target="../media/image114.emf"/><Relationship Id="rId1" Type="http://schemas.openxmlformats.org/officeDocument/2006/relationships/image" Target="../media/image111.emf"/><Relationship Id="rId2" Type="http://schemas.openxmlformats.org/officeDocument/2006/relationships/image" Target="../media/image112.emf"/></Relationships>
</file>

<file path=ppt/drawings/_rels/vmlDrawing5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emf"/><Relationship Id="rId4" Type="http://schemas.openxmlformats.org/officeDocument/2006/relationships/image" Target="../media/image115.emf"/><Relationship Id="rId5" Type="http://schemas.openxmlformats.org/officeDocument/2006/relationships/image" Target="../media/image114.emf"/><Relationship Id="rId6" Type="http://schemas.openxmlformats.org/officeDocument/2006/relationships/image" Target="../media/image116.emf"/><Relationship Id="rId1" Type="http://schemas.openxmlformats.org/officeDocument/2006/relationships/image" Target="../media/image111.emf"/><Relationship Id="rId2" Type="http://schemas.openxmlformats.org/officeDocument/2006/relationships/image" Target="../media/image112.emf"/></Relationships>
</file>

<file path=ppt/drawings/_rels/vmlDrawing5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emf"/><Relationship Id="rId4" Type="http://schemas.openxmlformats.org/officeDocument/2006/relationships/image" Target="../media/image115.emf"/><Relationship Id="rId5" Type="http://schemas.openxmlformats.org/officeDocument/2006/relationships/image" Target="../media/image117.emf"/><Relationship Id="rId6" Type="http://schemas.openxmlformats.org/officeDocument/2006/relationships/image" Target="../media/image114.emf"/><Relationship Id="rId7" Type="http://schemas.openxmlformats.org/officeDocument/2006/relationships/image" Target="../media/image116.emf"/><Relationship Id="rId1" Type="http://schemas.openxmlformats.org/officeDocument/2006/relationships/image" Target="../media/image111.emf"/><Relationship Id="rId2" Type="http://schemas.openxmlformats.org/officeDocument/2006/relationships/image" Target="../media/image112.emf"/></Relationships>
</file>

<file path=ppt/drawings/_rels/vmlDrawing5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emf"/><Relationship Id="rId4" Type="http://schemas.openxmlformats.org/officeDocument/2006/relationships/image" Target="../media/image115.emf"/><Relationship Id="rId5" Type="http://schemas.openxmlformats.org/officeDocument/2006/relationships/image" Target="../media/image117.emf"/><Relationship Id="rId6" Type="http://schemas.openxmlformats.org/officeDocument/2006/relationships/image" Target="../media/image118.emf"/><Relationship Id="rId7" Type="http://schemas.openxmlformats.org/officeDocument/2006/relationships/image" Target="../media/image114.emf"/><Relationship Id="rId8" Type="http://schemas.openxmlformats.org/officeDocument/2006/relationships/image" Target="../media/image116.emf"/><Relationship Id="rId1" Type="http://schemas.openxmlformats.org/officeDocument/2006/relationships/image" Target="../media/image111.emf"/><Relationship Id="rId2" Type="http://schemas.openxmlformats.org/officeDocument/2006/relationships/image" Target="../media/image112.emf"/></Relationships>
</file>

<file path=ppt/drawings/_rels/vmlDrawing59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emf"/><Relationship Id="rId4" Type="http://schemas.openxmlformats.org/officeDocument/2006/relationships/image" Target="../media/image115.emf"/><Relationship Id="rId5" Type="http://schemas.openxmlformats.org/officeDocument/2006/relationships/image" Target="../media/image117.emf"/><Relationship Id="rId6" Type="http://schemas.openxmlformats.org/officeDocument/2006/relationships/image" Target="../media/image118.emf"/><Relationship Id="rId7" Type="http://schemas.openxmlformats.org/officeDocument/2006/relationships/image" Target="../media/image119.emf"/><Relationship Id="rId8" Type="http://schemas.openxmlformats.org/officeDocument/2006/relationships/image" Target="../media/image120.emf"/><Relationship Id="rId9" Type="http://schemas.openxmlformats.org/officeDocument/2006/relationships/image" Target="../media/image121.emf"/><Relationship Id="rId10" Type="http://schemas.openxmlformats.org/officeDocument/2006/relationships/image" Target="../media/image114.emf"/><Relationship Id="rId11" Type="http://schemas.openxmlformats.org/officeDocument/2006/relationships/image" Target="../media/image116.emf"/><Relationship Id="rId1" Type="http://schemas.openxmlformats.org/officeDocument/2006/relationships/image" Target="../media/image111.emf"/><Relationship Id="rId2" Type="http://schemas.openxmlformats.org/officeDocument/2006/relationships/image" Target="../media/image112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Relationship Id="rId2" Type="http://schemas.openxmlformats.org/officeDocument/2006/relationships/image" Target="../media/image12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Relationship Id="rId2" Type="http://schemas.openxmlformats.org/officeDocument/2006/relationships/image" Target="../media/image14.e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4" Type="http://schemas.openxmlformats.org/officeDocument/2006/relationships/image" Target="../media/image18.emf"/><Relationship Id="rId5" Type="http://schemas.openxmlformats.org/officeDocument/2006/relationships/image" Target="../media/image19.emf"/><Relationship Id="rId6" Type="http://schemas.openxmlformats.org/officeDocument/2006/relationships/image" Target="../media/image20.emf"/><Relationship Id="rId1" Type="http://schemas.openxmlformats.org/officeDocument/2006/relationships/image" Target="../media/image5.emf"/><Relationship Id="rId2" Type="http://schemas.openxmlformats.org/officeDocument/2006/relationships/image" Target="../media/image16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0AA610-27A2-D649-8CC5-5C2BA4CF1C6D}" type="datetimeFigureOut">
              <a:rPr lang="en-US" smtClean="0"/>
              <a:t>17/03/2014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A71C26-5869-7B4D-8D7D-932C20CB71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82790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4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4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4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4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4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5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5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5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5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_rels/notesSlide5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5.xml"/></Relationships>
</file>

<file path=ppt/notesSlides/_rels/notesSlide5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6.xml"/></Relationships>
</file>

<file path=ppt/notesSlides/_rels/notesSlide5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7.xml"/></Relationships>
</file>

<file path=ppt/notesSlides/_rels/notesSlide5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8.xml"/></Relationships>
</file>

<file path=ppt/notesSlides/_rels/notesSlide5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0.xml"/></Relationships>
</file>

<file path=ppt/notesSlides/_rels/notesSlide6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1.xml"/></Relationships>
</file>

<file path=ppt/notesSlides/_rels/notesSlide6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2.xml"/></Relationships>
</file>

<file path=ppt/notesSlides/_rels/notesSlide6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3.xml"/></Relationships>
</file>

<file path=ppt/notesSlides/_rels/notesSlide6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4.xml"/></Relationships>
</file>

<file path=ppt/notesSlides/_rels/notesSlide6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5.xml"/></Relationships>
</file>

<file path=ppt/notesSlides/_rels/notesSlide6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6.xml"/></Relationships>
</file>

<file path=ppt/notesSlides/_rels/notesSlide6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7.xml"/></Relationships>
</file>

<file path=ppt/notesSlides/_rels/notesSlide6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8.xml"/></Relationships>
</file>

<file path=ppt/notesSlides/_rels/notesSlide6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0.xml"/></Relationships>
</file>

<file path=ppt/notesSlides/_rels/notesSlide7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1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Lasted 1 hour – a bit too long.</a:t>
            </a:r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A71C26-5869-7B4D-8D7D-932C20CB713B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86445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A71C26-5869-7B4D-8D7D-932C20CB713B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25207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A71C26-5869-7B4D-8D7D-932C20CB713B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25207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A71C26-5869-7B4D-8D7D-932C20CB713B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252079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  <a:p>
            <a:r>
              <a:rPr lang="en-GB" dirty="0"/>
              <a:t>----- Meeting Notes (16/03/2014 21:47) -----</a:t>
            </a:r>
          </a:p>
          <a:p>
            <a:r>
              <a:rPr lang="en-GB" dirty="0"/>
              <a:t>write PDF and CDF in full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A71C26-5869-7B4D-8D7D-932C20CB713B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252079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Median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A71C26-5869-7B4D-8D7D-932C20CB713B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252079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A71C26-5869-7B4D-8D7D-932C20CB713B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252079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A71C26-5869-7B4D-8D7D-932C20CB713B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252079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1</a:t>
            </a:r>
            <a:r>
              <a:rPr lang="en-GB" baseline="30000" dirty="0" smtClean="0"/>
              <a:t>st</a:t>
            </a:r>
            <a:r>
              <a:rPr lang="en-GB" dirty="0" smtClean="0"/>
              <a:t> quartile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A71C26-5869-7B4D-8D7D-932C20CB713B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252079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3</a:t>
            </a:r>
            <a:r>
              <a:rPr lang="en-GB" baseline="30000" dirty="0" smtClean="0"/>
              <a:t>rd</a:t>
            </a:r>
            <a:r>
              <a:rPr lang="en-GB" dirty="0" smtClean="0"/>
              <a:t> quartile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A71C26-5869-7B4D-8D7D-932C20CB713B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252079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A71C26-5869-7B4D-8D7D-932C20CB713B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25207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Last week -&gt; formalism. This week -&gt; observed data.</a:t>
            </a:r>
          </a:p>
          <a:p>
            <a:r>
              <a:rPr lang="en-GB" dirty="0" smtClean="0"/>
              <a:t>Real data -&gt; small sample.</a:t>
            </a:r>
            <a:r>
              <a:rPr lang="en-GB" baseline="0" dirty="0" smtClean="0"/>
              <a:t> Nevertheless infer info regarding population.</a:t>
            </a:r>
          </a:p>
          <a:p>
            <a:endParaRPr lang="en-GB" baseline="0" dirty="0" smtClean="0"/>
          </a:p>
          <a:p>
            <a:r>
              <a:rPr lang="en-GB" baseline="0" dirty="0" smtClean="0"/>
              <a:t>When working with such small samples, it’s important to consider how reliable conclusions are.</a:t>
            </a:r>
          </a:p>
          <a:p>
            <a:r>
              <a:rPr lang="en-GB" baseline="0" dirty="0" smtClean="0"/>
              <a:t>Given we have estimated a statistic, how reliable? Uncertainty?</a:t>
            </a:r>
          </a:p>
          <a:p>
            <a:r>
              <a:rPr lang="en-GB" baseline="0" dirty="0" smtClean="0"/>
              <a:t>When hypothesis testing, how certain can we be of our conclusions?</a:t>
            </a:r>
          </a:p>
          <a:p>
            <a:r>
              <a:rPr lang="en-GB" baseline="0" dirty="0" smtClean="0"/>
              <a:t>This is one of the primary purposes of statistical theory.</a:t>
            </a:r>
          </a:p>
          <a:p>
            <a:endParaRPr lang="en-GB" baseline="0" dirty="0" smtClean="0"/>
          </a:p>
          <a:p>
            <a:r>
              <a:rPr lang="en-GB" baseline="0" dirty="0" smtClean="0"/>
              <a:t>In order to achieve such objectives, it’s important to know something about the data and their underlying distribution. </a:t>
            </a:r>
          </a:p>
          <a:p>
            <a:r>
              <a:rPr lang="en-GB" baseline="0" dirty="0" smtClean="0"/>
              <a:t>Ideally we would suspect a particular distribution.</a:t>
            </a:r>
          </a:p>
          <a:p>
            <a:r>
              <a:rPr lang="en-GB" baseline="0" dirty="0" smtClean="0"/>
              <a:t>Can investigate (e.g. extract quantitative info about shape).</a:t>
            </a:r>
          </a:p>
          <a:p>
            <a:endParaRPr lang="en-GB" baseline="0" dirty="0" smtClean="0"/>
          </a:p>
          <a:p>
            <a:r>
              <a:rPr lang="en-GB" baseline="0" dirty="0" smtClean="0"/>
              <a:t>Whenever we annotate data, e.g. saying it’s Normally distributed, we inject prior info -&gt; changes the way data analysed.</a:t>
            </a:r>
          </a:p>
          <a:p>
            <a:r>
              <a:rPr lang="en-GB" baseline="0" dirty="0" smtClean="0"/>
              <a:t>Utilising more info can be good, but inappropriate prior information is bad.</a:t>
            </a:r>
          </a:p>
          <a:p>
            <a:endParaRPr lang="en-GB" baseline="0" dirty="0" smtClean="0"/>
          </a:p>
          <a:p>
            <a:r>
              <a:rPr lang="en-GB" baseline="0" dirty="0" smtClean="0"/>
              <a:t>Today: </a:t>
            </a:r>
          </a:p>
          <a:p>
            <a:pPr marL="228600" indent="-228600">
              <a:buAutoNum type="arabicParenBoth"/>
            </a:pPr>
            <a:r>
              <a:rPr lang="en-GB" baseline="0" dirty="0" smtClean="0"/>
              <a:t>build on last week, extending to the continuous case.</a:t>
            </a:r>
          </a:p>
          <a:p>
            <a:pPr marL="228600" indent="-228600">
              <a:buAutoNum type="arabicParenBoth"/>
            </a:pPr>
            <a:r>
              <a:rPr lang="en-GB" baseline="0" dirty="0" smtClean="0"/>
              <a:t>Explore how distributions can be described using various statistics.</a:t>
            </a:r>
          </a:p>
          <a:p>
            <a:pPr marL="228600" indent="-228600">
              <a:buAutoNum type="arabicParenBoth"/>
            </a:pPr>
            <a:r>
              <a:rPr lang="en-GB" baseline="0" dirty="0" smtClean="0"/>
              <a:t>Focus on the Normal distribution -&gt; give one explanation why it is so popular.</a:t>
            </a:r>
          </a:p>
          <a:p>
            <a:pPr marL="228600" indent="-228600">
              <a:buAutoNum type="arabicParenBoth"/>
            </a:pPr>
            <a:r>
              <a:rPr lang="en-GB" baseline="0" dirty="0" smtClean="0"/>
              <a:t>Today focus on theoretical justification; next week hypothesis testing and practical application.</a:t>
            </a:r>
          </a:p>
          <a:p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Today there</a:t>
            </a:r>
            <a:r>
              <a:rPr lang="en-GB" baseline="0" dirty="0" smtClean="0"/>
              <a:t> will be lots of maths, but it will be less abstract.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A71C26-5869-7B4D-8D7D-932C20CB713B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252079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A71C26-5869-7B4D-8D7D-932C20CB713B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252079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A71C26-5869-7B4D-8D7D-932C20CB713B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252079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A71C26-5869-7B4D-8D7D-932C20CB713B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252079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A71C26-5869-7B4D-8D7D-932C20CB713B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252079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A71C26-5869-7B4D-8D7D-932C20CB713B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252079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Now that we’ve caught</a:t>
            </a:r>
            <a:r>
              <a:rPr lang="en-GB" baseline="0" dirty="0" smtClean="0"/>
              <a:t> up with the continuous case, we’re now going to move on to looking at expectation, variance and higher moments.</a:t>
            </a:r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At</a:t>
            </a:r>
            <a:r>
              <a:rPr lang="en-GB" baseline="0" dirty="0" smtClean="0"/>
              <a:t> this point, I’m j</a:t>
            </a:r>
            <a:r>
              <a:rPr lang="en-GB" dirty="0" smtClean="0"/>
              <a:t>ust going to remind you why were doing all</a:t>
            </a:r>
            <a:r>
              <a:rPr lang="en-GB" baseline="0" dirty="0" smtClean="0"/>
              <a:t> this by means of a motivational example.</a:t>
            </a:r>
          </a:p>
          <a:p>
            <a:endParaRPr lang="en-GB" baseline="0" dirty="0" smtClean="0"/>
          </a:p>
          <a:p>
            <a:r>
              <a:rPr lang="en-GB" baseline="0" dirty="0" smtClean="0"/>
              <a:t>There are many cases where such analyses would be performed - another example that’s more close to home could be comparing responses to different drugs.</a:t>
            </a:r>
          </a:p>
          <a:p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A71C26-5869-7B4D-8D7D-932C20CB713B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252079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Now that we’ve caught</a:t>
            </a:r>
            <a:r>
              <a:rPr lang="en-GB" baseline="0" dirty="0" smtClean="0"/>
              <a:t> up with the continuous case, we’re now going to move on to looking at expectation, variance and higher moments.</a:t>
            </a:r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At</a:t>
            </a:r>
            <a:r>
              <a:rPr lang="en-GB" baseline="0" dirty="0" smtClean="0"/>
              <a:t> this point, I’m j</a:t>
            </a:r>
            <a:r>
              <a:rPr lang="en-GB" dirty="0" smtClean="0"/>
              <a:t>ust going to remind you why were doing all</a:t>
            </a:r>
            <a:r>
              <a:rPr lang="en-GB" baseline="0" dirty="0" smtClean="0"/>
              <a:t> this by means of a motivational example.</a:t>
            </a:r>
          </a:p>
          <a:p>
            <a:endParaRPr lang="en-GB" baseline="0" dirty="0" smtClean="0"/>
          </a:p>
          <a:p>
            <a:r>
              <a:rPr lang="en-GB" baseline="0" dirty="0" smtClean="0"/>
              <a:t>There are many cases where such analyses would be performed - another example that’s more close to home could be comparing responses to different drugs.</a:t>
            </a:r>
          </a:p>
          <a:p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A71C26-5869-7B4D-8D7D-932C20CB713B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252079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A71C26-5869-7B4D-8D7D-932C20CB713B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252079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The “Expectation” function is context-dependent.</a:t>
            </a:r>
          </a:p>
          <a:p>
            <a:endParaRPr lang="en-GB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For an</a:t>
            </a:r>
            <a:r>
              <a:rPr lang="en-GB" baseline="0" dirty="0" smtClean="0"/>
              <a:t> experimental sample, we a</a:t>
            </a:r>
            <a:r>
              <a:rPr lang="en-GB" dirty="0" smtClean="0"/>
              <a:t>ssume that each observation was measured with equal chance. It is not necessary</a:t>
            </a:r>
            <a:r>
              <a:rPr lang="en-GB" baseline="0" dirty="0" smtClean="0"/>
              <a:t> to explicitly impose prior information regarding the functional form of the distribution, as this is implicitly accounted for by the natural spread of the data.</a:t>
            </a:r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For the</a:t>
            </a:r>
            <a:r>
              <a:rPr lang="en-GB" baseline="0" dirty="0" smtClean="0"/>
              <a:t> purposes of this talk, w</a:t>
            </a:r>
            <a:r>
              <a:rPr lang="en-GB" dirty="0" smtClean="0"/>
              <a:t>e will</a:t>
            </a:r>
            <a:r>
              <a:rPr lang="en-GB" baseline="0" dirty="0" smtClean="0"/>
              <a:t> be </a:t>
            </a:r>
            <a:r>
              <a:rPr lang="en-GB" dirty="0" smtClean="0"/>
              <a:t>wanting to describe</a:t>
            </a:r>
            <a:r>
              <a:rPr lang="en-GB" baseline="0" dirty="0" smtClean="0"/>
              <a:t> a particular data sample using a continuous distribution. Consequently, we will be most interested in the third form.</a:t>
            </a:r>
          </a:p>
          <a:p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A71C26-5869-7B4D-8D7D-932C20CB713B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252079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Insert info</a:t>
            </a:r>
            <a:r>
              <a:rPr lang="en-GB" baseline="0" dirty="0" smtClean="0"/>
              <a:t> about 95%... Interesting property.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A71C26-5869-7B4D-8D7D-932C20CB713B}" type="slidenum">
              <a:rPr lang="en-GB" smtClean="0"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25207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A71C26-5869-7B4D-8D7D-932C20CB713B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252079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A71C26-5869-7B4D-8D7D-932C20CB713B}" type="slidenum">
              <a:rPr lang="en-GB" smtClean="0"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252079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unimportant</a:t>
            </a:r>
            <a:r>
              <a:rPr lang="en-GB" dirty="0"/>
              <a:t>, but an interesting note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A71C26-5869-7B4D-8D7D-932C20CB713B}" type="slidenum">
              <a:rPr lang="en-GB" smtClean="0"/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252079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A71C26-5869-7B4D-8D7D-932C20CB713B}" type="slidenum">
              <a:rPr lang="en-GB" smtClean="0"/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252079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  <a:p>
            <a:r>
              <a:rPr lang="en-GB" dirty="0"/>
              <a:t>----- Meeting Notes (16/03/2014 21:47) -----</a:t>
            </a:r>
          </a:p>
          <a:p>
            <a:r>
              <a:rPr lang="en-GB" dirty="0"/>
              <a:t>make mean line appear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A71C26-5869-7B4D-8D7D-932C20CB713B}" type="slidenum">
              <a:rPr lang="en-GB" smtClean="0"/>
              <a:t>33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252079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  <a:p>
            <a:r>
              <a:rPr lang="en-GB" dirty="0"/>
              <a:t>----- Meeting Notes (16/03/2014 21:47) -----</a:t>
            </a:r>
          </a:p>
          <a:p>
            <a:r>
              <a:rPr lang="en-GB" dirty="0"/>
              <a:t>make mean line appear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A71C26-5869-7B4D-8D7D-932C20CB713B}" type="slidenum">
              <a:rPr lang="en-GB" smtClean="0"/>
              <a:t>34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252079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A71C26-5869-7B4D-8D7D-932C20CB713B}" type="slidenum">
              <a:rPr lang="en-GB" smtClean="0"/>
              <a:t>35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252079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You may have </a:t>
            </a:r>
            <a:r>
              <a:rPr lang="en-GB" baseline="0" dirty="0" smtClean="0"/>
              <a:t>seen “variance” defined as something else. Note the differences and similarities between the variance of a random variable; population variance, and sample variance.</a:t>
            </a:r>
          </a:p>
          <a:p>
            <a:endParaRPr lang="en-GB" baseline="0" dirty="0" smtClean="0"/>
          </a:p>
          <a:p>
            <a:r>
              <a:rPr lang="en-GB" baseline="0" dirty="0" smtClean="0"/>
              <a:t>rat example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A71C26-5869-7B4D-8D7D-932C20CB713B}" type="slidenum">
              <a:rPr lang="en-GB" smtClean="0"/>
              <a:t>36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252079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Note this implies</a:t>
            </a:r>
            <a:r>
              <a:rPr lang="en-GB" baseline="0" dirty="0" smtClean="0"/>
              <a:t> that </a:t>
            </a:r>
            <a:r>
              <a:rPr lang="en-GB" baseline="0" dirty="0" err="1" smtClean="0"/>
              <a:t>sd</a:t>
            </a:r>
            <a:r>
              <a:rPr lang="en-GB" baseline="0" dirty="0" smtClean="0"/>
              <a:t>(</a:t>
            </a:r>
            <a:r>
              <a:rPr lang="en-GB" baseline="0" dirty="0" err="1" smtClean="0"/>
              <a:t>alphaX+beta</a:t>
            </a:r>
            <a:r>
              <a:rPr lang="en-GB" baseline="0" dirty="0" smtClean="0"/>
              <a:t>)=alpha*</a:t>
            </a:r>
            <a:r>
              <a:rPr lang="en-GB" baseline="0" dirty="0" err="1" smtClean="0"/>
              <a:t>sd</a:t>
            </a:r>
            <a:r>
              <a:rPr lang="en-GB" baseline="0" dirty="0" smtClean="0"/>
              <a:t>(X)</a:t>
            </a:r>
          </a:p>
          <a:p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A71C26-5869-7B4D-8D7D-932C20CB713B}" type="slidenum">
              <a:rPr lang="en-GB" smtClean="0"/>
              <a:t>37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252079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Note this implies</a:t>
            </a:r>
            <a:r>
              <a:rPr lang="en-GB" baseline="0" dirty="0" smtClean="0"/>
              <a:t> that </a:t>
            </a:r>
            <a:r>
              <a:rPr lang="en-GB" baseline="0" dirty="0" err="1" smtClean="0"/>
              <a:t>sd</a:t>
            </a:r>
            <a:r>
              <a:rPr lang="en-GB" baseline="0" dirty="0" smtClean="0"/>
              <a:t>(</a:t>
            </a:r>
            <a:r>
              <a:rPr lang="en-GB" baseline="0" dirty="0" err="1" smtClean="0"/>
              <a:t>alphaX+beta</a:t>
            </a:r>
            <a:r>
              <a:rPr lang="en-GB" baseline="0" dirty="0" smtClean="0"/>
              <a:t>)=alpha*</a:t>
            </a:r>
            <a:r>
              <a:rPr lang="en-GB" baseline="0" dirty="0" err="1" smtClean="0"/>
              <a:t>sd</a:t>
            </a:r>
            <a:r>
              <a:rPr lang="en-GB" baseline="0" dirty="0" smtClean="0"/>
              <a:t>(X)</a:t>
            </a:r>
          </a:p>
          <a:p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A71C26-5869-7B4D-8D7D-932C20CB713B}" type="slidenum">
              <a:rPr lang="en-GB" smtClean="0"/>
              <a:t>38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252079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Note this implies</a:t>
            </a:r>
            <a:r>
              <a:rPr lang="en-GB" baseline="0" dirty="0" smtClean="0"/>
              <a:t> that </a:t>
            </a:r>
            <a:r>
              <a:rPr lang="en-GB" baseline="0" dirty="0" err="1" smtClean="0"/>
              <a:t>sd</a:t>
            </a:r>
            <a:r>
              <a:rPr lang="en-GB" baseline="0" dirty="0" smtClean="0"/>
              <a:t>(</a:t>
            </a:r>
            <a:r>
              <a:rPr lang="en-GB" baseline="0" dirty="0" err="1" smtClean="0"/>
              <a:t>alphaX+beta</a:t>
            </a:r>
            <a:r>
              <a:rPr lang="en-GB" baseline="0" dirty="0" smtClean="0"/>
              <a:t>)=alpha*</a:t>
            </a:r>
            <a:r>
              <a:rPr lang="en-GB" baseline="0" dirty="0" err="1" smtClean="0"/>
              <a:t>sd</a:t>
            </a:r>
            <a:r>
              <a:rPr lang="en-GB" baseline="0" dirty="0" smtClean="0"/>
              <a:t>(X)</a:t>
            </a:r>
          </a:p>
          <a:p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A71C26-5869-7B4D-8D7D-932C20CB713B}" type="slidenum">
              <a:rPr lang="en-GB" smtClean="0"/>
              <a:t>39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25207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A71C26-5869-7B4D-8D7D-932C20CB713B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2520792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Note this implies</a:t>
            </a:r>
            <a:r>
              <a:rPr lang="en-GB" baseline="0" dirty="0" smtClean="0"/>
              <a:t> that </a:t>
            </a:r>
            <a:r>
              <a:rPr lang="en-GB" baseline="0" dirty="0" err="1" smtClean="0"/>
              <a:t>sd</a:t>
            </a:r>
            <a:r>
              <a:rPr lang="en-GB" baseline="0" dirty="0" smtClean="0"/>
              <a:t>(</a:t>
            </a:r>
            <a:r>
              <a:rPr lang="en-GB" baseline="0" dirty="0" err="1" smtClean="0"/>
              <a:t>alphaX+beta</a:t>
            </a:r>
            <a:r>
              <a:rPr lang="en-GB" baseline="0" dirty="0" smtClean="0"/>
              <a:t>)=alpha*</a:t>
            </a:r>
            <a:r>
              <a:rPr lang="en-GB" baseline="0" dirty="0" err="1" smtClean="0"/>
              <a:t>sd</a:t>
            </a:r>
            <a:r>
              <a:rPr lang="en-GB" baseline="0" dirty="0" smtClean="0"/>
              <a:t>(X)</a:t>
            </a:r>
          </a:p>
          <a:p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A71C26-5869-7B4D-8D7D-932C20CB713B}" type="slidenum">
              <a:rPr lang="en-GB" smtClean="0"/>
              <a:t>40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2520792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So this means that multiplying X by a factor will result in the variance being multiplied by the square of that</a:t>
            </a:r>
            <a:r>
              <a:rPr lang="en-GB" baseline="0" dirty="0" smtClean="0"/>
              <a:t> factor.</a:t>
            </a:r>
          </a:p>
          <a:p>
            <a:r>
              <a:rPr lang="en-GB" baseline="0" dirty="0" smtClean="0"/>
              <a:t>Also, adding a fixed value to X will not affect the variance.</a:t>
            </a:r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Note this implies</a:t>
            </a:r>
            <a:r>
              <a:rPr lang="en-GB" baseline="0" dirty="0" smtClean="0"/>
              <a:t> that </a:t>
            </a:r>
            <a:r>
              <a:rPr lang="en-GB" baseline="0" dirty="0" err="1" smtClean="0"/>
              <a:t>sd</a:t>
            </a:r>
            <a:r>
              <a:rPr lang="en-GB" baseline="0" dirty="0" smtClean="0"/>
              <a:t>(</a:t>
            </a:r>
            <a:r>
              <a:rPr lang="en-GB" baseline="0" dirty="0" err="1" smtClean="0"/>
              <a:t>alphaX+beta</a:t>
            </a:r>
            <a:r>
              <a:rPr lang="en-GB" baseline="0" dirty="0" smtClean="0"/>
              <a:t>)=alpha*</a:t>
            </a:r>
            <a:r>
              <a:rPr lang="en-GB" baseline="0" dirty="0" err="1" smtClean="0"/>
              <a:t>sd</a:t>
            </a:r>
            <a:r>
              <a:rPr lang="en-GB" baseline="0" dirty="0" smtClean="0"/>
              <a:t>(X)</a:t>
            </a:r>
          </a:p>
          <a:p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A71C26-5869-7B4D-8D7D-932C20CB713B}" type="slidenum">
              <a:rPr lang="en-GB" smtClean="0"/>
              <a:t>41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2520792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A71C26-5869-7B4D-8D7D-932C20CB713B}" type="slidenum">
              <a:rPr lang="en-GB" smtClean="0"/>
              <a:t>42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2520792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A71C26-5869-7B4D-8D7D-932C20CB713B}" type="slidenum">
              <a:rPr lang="en-GB" smtClean="0"/>
              <a:t>43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2520792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A71C26-5869-7B4D-8D7D-932C20CB713B}" type="slidenum">
              <a:rPr lang="en-GB" smtClean="0"/>
              <a:t>44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2520792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A71C26-5869-7B4D-8D7D-932C20CB713B}" type="slidenum">
              <a:rPr lang="en-GB" smtClean="0"/>
              <a:t>45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2520792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Past</a:t>
            </a:r>
            <a:r>
              <a:rPr lang="en-GB" baseline="0" dirty="0" smtClean="0"/>
              <a:t> the first moment, the central moments are generally more useful, as they provide information regarding the distribution’s shape, independent of location (i.e. the mean).</a:t>
            </a:r>
          </a:p>
          <a:p>
            <a:endParaRPr lang="en-GB" baseline="0" dirty="0" smtClean="0"/>
          </a:p>
          <a:p>
            <a:r>
              <a:rPr lang="en-GB" dirty="0" smtClean="0"/>
              <a:t>The</a:t>
            </a:r>
            <a:r>
              <a:rPr lang="en-GB" baseline="0" dirty="0" smtClean="0"/>
              <a:t> standardised/normalised moments provide shape information that is independent of any change of scale.</a:t>
            </a:r>
          </a:p>
          <a:p>
            <a:endParaRPr lang="en-GB" baseline="0" dirty="0" smtClean="0"/>
          </a:p>
          <a:p>
            <a:r>
              <a:rPr lang="en-GB" dirty="0" smtClean="0"/>
              <a:t>higher kurtosis means more of the variance the result of infrequent extreme deviations, as opposed to frequent modestly sized deviations.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A71C26-5869-7B4D-8D7D-932C20CB713B}" type="slidenum">
              <a:rPr lang="en-GB" smtClean="0"/>
              <a:t>46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2520792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A71C26-5869-7B4D-8D7D-932C20CB713B}" type="slidenum">
              <a:rPr lang="en-GB" smtClean="0"/>
              <a:t>47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2520792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A71C26-5869-7B4D-8D7D-932C20CB713B}" type="slidenum">
              <a:rPr lang="en-GB" smtClean="0"/>
              <a:t>48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2520792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A71C26-5869-7B4D-8D7D-932C20CB713B}" type="slidenum">
              <a:rPr lang="en-GB" smtClean="0"/>
              <a:t>49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25207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A71C26-5869-7B4D-8D7D-932C20CB713B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2520792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MGF doesn’t exist for Cauchy.</a:t>
            </a:r>
          </a:p>
          <a:p>
            <a:endParaRPr lang="en-GB" dirty="0" smtClean="0"/>
          </a:p>
          <a:p>
            <a:r>
              <a:rPr lang="en-GB" dirty="0" smtClean="0"/>
              <a:t>Characteristic</a:t>
            </a:r>
            <a:r>
              <a:rPr lang="en-GB" baseline="0" dirty="0" smtClean="0"/>
              <a:t> function is Fourier transform of the PDF</a:t>
            </a:r>
          </a:p>
          <a:p>
            <a:endParaRPr lang="en-GB" baseline="0" dirty="0" smtClean="0"/>
          </a:p>
          <a:p>
            <a:r>
              <a:rPr lang="en-GB" baseline="0" dirty="0" smtClean="0"/>
              <a:t>Probability distributions can be characterised by the characteristic functions – these uniquely identify the distribution.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A71C26-5869-7B4D-8D7D-932C20CB713B}" type="slidenum">
              <a:rPr lang="en-GB" smtClean="0"/>
              <a:t>50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2520792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16</a:t>
            </a:r>
            <a:r>
              <a:rPr lang="en-GB" baseline="30000" dirty="0" smtClean="0"/>
              <a:t>th</a:t>
            </a:r>
            <a:r>
              <a:rPr lang="en-GB" dirty="0" smtClean="0"/>
              <a:t> century</a:t>
            </a:r>
            <a:r>
              <a:rPr lang="en-GB" baseline="0" dirty="0" smtClean="0"/>
              <a:t> – </a:t>
            </a:r>
            <a:r>
              <a:rPr lang="en-GB" baseline="0" dirty="0" err="1" smtClean="0"/>
              <a:t>Cardano</a:t>
            </a:r>
            <a:r>
              <a:rPr lang="en-GB" baseline="0" dirty="0" smtClean="0"/>
              <a:t> (stated without proof)</a:t>
            </a:r>
          </a:p>
          <a:p>
            <a:r>
              <a:rPr lang="en-GB" baseline="0" dirty="0" smtClean="0"/>
              <a:t>17</a:t>
            </a:r>
            <a:r>
              <a:rPr lang="en-GB" baseline="30000" dirty="0" smtClean="0"/>
              <a:t>th</a:t>
            </a:r>
            <a:r>
              <a:rPr lang="en-GB" baseline="0" dirty="0" smtClean="0"/>
              <a:t> century – Bernoulli (for binary)</a:t>
            </a:r>
          </a:p>
          <a:p>
            <a:r>
              <a:rPr lang="en-GB" baseline="0" dirty="0" smtClean="0"/>
              <a:t>19</a:t>
            </a:r>
            <a:r>
              <a:rPr lang="en-GB" baseline="30000" dirty="0" smtClean="0"/>
              <a:t>th</a:t>
            </a:r>
            <a:r>
              <a:rPr lang="en-GB" baseline="0" dirty="0" smtClean="0"/>
              <a:t> century – “LLN” coined for Poisson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A71C26-5869-7B4D-8D7D-932C20CB713B}" type="slidenum">
              <a:rPr lang="en-GB" smtClean="0"/>
              <a:t>51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2520792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dirty="0" smtClean="0">
                <a:solidFill>
                  <a:schemeClr val="tx1"/>
                </a:solidFill>
                <a:latin typeface="Lucida Grande"/>
                <a:cs typeface="Lucida Grande"/>
              </a:rPr>
              <a:t>one proof of this arises from </a:t>
            </a:r>
            <a:r>
              <a:rPr lang="en-GB" sz="1200" dirty="0" err="1" smtClean="0">
                <a:solidFill>
                  <a:schemeClr val="tx1"/>
                </a:solidFill>
                <a:latin typeface="Lucida Grande"/>
                <a:cs typeface="Lucida Grande"/>
              </a:rPr>
              <a:t>Chebyshev’s</a:t>
            </a:r>
            <a:r>
              <a:rPr lang="en-GB" sz="1200" dirty="0" smtClean="0">
                <a:solidFill>
                  <a:schemeClr val="tx1"/>
                </a:solidFill>
                <a:latin typeface="Lucida Grande"/>
                <a:cs typeface="Lucida Grande"/>
              </a:rPr>
              <a:t> and Markov’s inequalities</a:t>
            </a:r>
          </a:p>
          <a:p>
            <a:endParaRPr lang="en-GB" sz="1200" dirty="0" smtClean="0">
              <a:solidFill>
                <a:schemeClr val="tx1"/>
              </a:solidFill>
              <a:latin typeface="Lucida Grande"/>
              <a:cs typeface="Lucida Grande"/>
            </a:endParaRPr>
          </a:p>
          <a:p>
            <a:r>
              <a:rPr lang="en-GB" sz="1200" dirty="0" smtClean="0">
                <a:solidFill>
                  <a:schemeClr val="tx1"/>
                </a:solidFill>
                <a:latin typeface="Lucida Grande"/>
                <a:cs typeface="Lucida Grande"/>
              </a:rPr>
              <a:t>But how to we estimate the uncertainty of the estimate</a:t>
            </a:r>
            <a:r>
              <a:rPr lang="en-GB" sz="1200" baseline="0" dirty="0" smtClean="0">
                <a:solidFill>
                  <a:schemeClr val="tx1"/>
                </a:solidFill>
                <a:latin typeface="Lucida Grande"/>
                <a:cs typeface="Lucida Grande"/>
              </a:rPr>
              <a:t> of the population mean?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A71C26-5869-7B4D-8D7D-932C20CB713B}" type="slidenum">
              <a:rPr lang="en-GB" smtClean="0"/>
              <a:t>52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2520792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dirty="0" smtClean="0">
                <a:solidFill>
                  <a:schemeClr val="tx1"/>
                </a:solidFill>
                <a:latin typeface="Lucida Grande"/>
                <a:cs typeface="Lucida Grande"/>
              </a:rPr>
              <a:t>one proof of this arises from </a:t>
            </a:r>
            <a:r>
              <a:rPr lang="en-GB" sz="1200" dirty="0" err="1" smtClean="0">
                <a:solidFill>
                  <a:schemeClr val="tx1"/>
                </a:solidFill>
                <a:latin typeface="Lucida Grande"/>
                <a:cs typeface="Lucida Grande"/>
              </a:rPr>
              <a:t>Chebyshev’s</a:t>
            </a:r>
            <a:r>
              <a:rPr lang="en-GB" sz="1200" dirty="0" smtClean="0">
                <a:solidFill>
                  <a:schemeClr val="tx1"/>
                </a:solidFill>
                <a:latin typeface="Lucida Grande"/>
                <a:cs typeface="Lucida Grande"/>
              </a:rPr>
              <a:t> and Markov’s inequalities</a:t>
            </a:r>
          </a:p>
          <a:p>
            <a:endParaRPr lang="en-GB" sz="1200" dirty="0" smtClean="0">
              <a:solidFill>
                <a:schemeClr val="tx1"/>
              </a:solidFill>
              <a:latin typeface="Lucida Grande"/>
              <a:cs typeface="Lucida Grande"/>
            </a:endParaRPr>
          </a:p>
          <a:p>
            <a:r>
              <a:rPr lang="en-GB" sz="1200" dirty="0" smtClean="0">
                <a:solidFill>
                  <a:schemeClr val="tx1"/>
                </a:solidFill>
                <a:latin typeface="Lucida Grande"/>
                <a:cs typeface="Lucida Grande"/>
              </a:rPr>
              <a:t>But how to we estimate the uncertainty of the estimate</a:t>
            </a:r>
            <a:r>
              <a:rPr lang="en-GB" sz="1200" baseline="0" dirty="0" smtClean="0">
                <a:solidFill>
                  <a:schemeClr val="tx1"/>
                </a:solidFill>
                <a:latin typeface="Lucida Grande"/>
                <a:cs typeface="Lucida Grande"/>
              </a:rPr>
              <a:t> of the population mean?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A71C26-5869-7B4D-8D7D-932C20CB713B}" type="slidenum">
              <a:rPr lang="en-GB" smtClean="0"/>
              <a:t>53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2520792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A71C26-5869-7B4D-8D7D-932C20CB713B}" type="slidenum">
              <a:rPr lang="en-GB" smtClean="0"/>
              <a:t>54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2520792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De </a:t>
            </a:r>
            <a:r>
              <a:rPr lang="en-GB" dirty="0" err="1" smtClean="0"/>
              <a:t>Moivre</a:t>
            </a:r>
            <a:r>
              <a:rPr lang="en-GB" baseline="0" dirty="0" smtClean="0"/>
              <a:t> – 18</a:t>
            </a:r>
            <a:r>
              <a:rPr lang="en-GB" baseline="30000" dirty="0" smtClean="0"/>
              <a:t>th</a:t>
            </a:r>
            <a:r>
              <a:rPr lang="en-GB" baseline="0" dirty="0" smtClean="0"/>
              <a:t> Century – Binomial</a:t>
            </a:r>
          </a:p>
          <a:p>
            <a:r>
              <a:rPr lang="en-GB" baseline="0" dirty="0" smtClean="0"/>
              <a:t>Laplace – 19</a:t>
            </a:r>
            <a:r>
              <a:rPr lang="en-GB" baseline="30000" dirty="0" smtClean="0"/>
              <a:t>th</a:t>
            </a:r>
            <a:r>
              <a:rPr lang="en-GB" baseline="0" dirty="0" smtClean="0"/>
              <a:t> Century – Normal </a:t>
            </a:r>
            <a:r>
              <a:rPr lang="en-GB" baseline="0" dirty="0" err="1" smtClean="0"/>
              <a:t>Approx</a:t>
            </a:r>
            <a:r>
              <a:rPr lang="en-GB" baseline="0" dirty="0" smtClean="0"/>
              <a:t> to the Binomial</a:t>
            </a:r>
          </a:p>
          <a:p>
            <a:r>
              <a:rPr lang="en-GB" baseline="0" dirty="0" smtClean="0"/>
              <a:t>Resurrected by </a:t>
            </a:r>
            <a:r>
              <a:rPr lang="en-GB" baseline="0" dirty="0" err="1" smtClean="0"/>
              <a:t>Lyapunov</a:t>
            </a:r>
            <a:r>
              <a:rPr lang="en-GB" baseline="0" dirty="0" smtClean="0"/>
              <a:t> – 1901</a:t>
            </a:r>
            <a:r>
              <a:rPr lang="en-GB" baseline="0" dirty="0" smtClean="0"/>
              <a:t>.</a:t>
            </a:r>
          </a:p>
          <a:p>
            <a:endParaRPr lang="en-GB" baseline="0" dirty="0" smtClean="0"/>
          </a:p>
          <a:p>
            <a:endParaRPr lang="en-GB" baseline="0" dirty="0" smtClean="0"/>
          </a:p>
          <a:p>
            <a:r>
              <a:rPr lang="en-GB" baseline="0" dirty="0" smtClean="0"/>
              <a:t>Note for </a:t>
            </a:r>
            <a:r>
              <a:rPr lang="en-GB" baseline="0" smtClean="0"/>
              <a:t>next time -- X</a:t>
            </a:r>
            <a:r>
              <a:rPr lang="en-GB" baseline="0" dirty="0" smtClean="0"/>
              <a:t>: </a:t>
            </a:r>
            <a:r>
              <a:rPr lang="en-GB" baseline="0" dirty="0" err="1" smtClean="0"/>
              <a:t>iid</a:t>
            </a:r>
            <a:r>
              <a:rPr lang="en-GB" baseline="0" dirty="0" smtClean="0"/>
              <a:t> not a requirement.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A71C26-5869-7B4D-8D7D-932C20CB713B}" type="slidenum">
              <a:rPr lang="en-GB" smtClean="0"/>
              <a:t>55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2520792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De </a:t>
            </a:r>
            <a:r>
              <a:rPr lang="en-GB" dirty="0" err="1" smtClean="0"/>
              <a:t>Moivre</a:t>
            </a:r>
            <a:r>
              <a:rPr lang="en-GB" baseline="0" dirty="0" smtClean="0"/>
              <a:t> – 18</a:t>
            </a:r>
            <a:r>
              <a:rPr lang="en-GB" baseline="30000" dirty="0" smtClean="0"/>
              <a:t>th</a:t>
            </a:r>
            <a:r>
              <a:rPr lang="en-GB" baseline="0" dirty="0" smtClean="0"/>
              <a:t> Century – Binomial</a:t>
            </a:r>
          </a:p>
          <a:p>
            <a:r>
              <a:rPr lang="en-GB" baseline="0" dirty="0" smtClean="0"/>
              <a:t>Laplace – 19</a:t>
            </a:r>
            <a:r>
              <a:rPr lang="en-GB" baseline="30000" dirty="0" smtClean="0"/>
              <a:t>th</a:t>
            </a:r>
            <a:r>
              <a:rPr lang="en-GB" baseline="0" dirty="0" smtClean="0"/>
              <a:t> Century – Normal </a:t>
            </a:r>
            <a:r>
              <a:rPr lang="en-GB" baseline="0" dirty="0" err="1" smtClean="0"/>
              <a:t>Approx</a:t>
            </a:r>
            <a:r>
              <a:rPr lang="en-GB" baseline="0" dirty="0" smtClean="0"/>
              <a:t> to the Binomial</a:t>
            </a:r>
          </a:p>
          <a:p>
            <a:r>
              <a:rPr lang="en-GB" baseline="0" dirty="0" smtClean="0"/>
              <a:t>Resurrected by </a:t>
            </a:r>
            <a:r>
              <a:rPr lang="en-GB" baseline="0" dirty="0" err="1" smtClean="0"/>
              <a:t>Lyapunov</a:t>
            </a:r>
            <a:r>
              <a:rPr lang="en-GB" baseline="0" dirty="0" smtClean="0"/>
              <a:t> – 1901.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A71C26-5869-7B4D-8D7D-932C20CB713B}" type="slidenum">
              <a:rPr lang="en-GB" smtClean="0"/>
              <a:t>56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2520792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De </a:t>
            </a:r>
            <a:r>
              <a:rPr lang="en-GB" dirty="0" err="1" smtClean="0"/>
              <a:t>Moivre</a:t>
            </a:r>
            <a:r>
              <a:rPr lang="en-GB" baseline="0" dirty="0" smtClean="0"/>
              <a:t> – 18</a:t>
            </a:r>
            <a:r>
              <a:rPr lang="en-GB" baseline="30000" dirty="0" smtClean="0"/>
              <a:t>th</a:t>
            </a:r>
            <a:r>
              <a:rPr lang="en-GB" baseline="0" dirty="0" smtClean="0"/>
              <a:t> Century – Binomial</a:t>
            </a:r>
          </a:p>
          <a:p>
            <a:r>
              <a:rPr lang="en-GB" baseline="0" dirty="0" smtClean="0"/>
              <a:t>Laplace – 19</a:t>
            </a:r>
            <a:r>
              <a:rPr lang="en-GB" baseline="30000" dirty="0" smtClean="0"/>
              <a:t>th</a:t>
            </a:r>
            <a:r>
              <a:rPr lang="en-GB" baseline="0" dirty="0" smtClean="0"/>
              <a:t> Century – Normal </a:t>
            </a:r>
            <a:r>
              <a:rPr lang="en-GB" baseline="0" dirty="0" err="1" smtClean="0"/>
              <a:t>Approx</a:t>
            </a:r>
            <a:r>
              <a:rPr lang="en-GB" baseline="0" dirty="0" smtClean="0"/>
              <a:t> to the Binomial</a:t>
            </a:r>
          </a:p>
          <a:p>
            <a:r>
              <a:rPr lang="en-GB" baseline="0" dirty="0" smtClean="0"/>
              <a:t>Resurrected by </a:t>
            </a:r>
            <a:r>
              <a:rPr lang="en-GB" baseline="0" dirty="0" err="1" smtClean="0"/>
              <a:t>Lyapunov</a:t>
            </a:r>
            <a:r>
              <a:rPr lang="en-GB" baseline="0" dirty="0" smtClean="0"/>
              <a:t> – 1901.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A71C26-5869-7B4D-8D7D-932C20CB713B}" type="slidenum">
              <a:rPr lang="en-GB" smtClean="0"/>
              <a:t>57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2520792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De </a:t>
            </a:r>
            <a:r>
              <a:rPr lang="en-GB" dirty="0" err="1" smtClean="0"/>
              <a:t>Moivre</a:t>
            </a:r>
            <a:r>
              <a:rPr lang="en-GB" baseline="0" dirty="0" smtClean="0"/>
              <a:t> – 18</a:t>
            </a:r>
            <a:r>
              <a:rPr lang="en-GB" baseline="30000" dirty="0" smtClean="0"/>
              <a:t>th</a:t>
            </a:r>
            <a:r>
              <a:rPr lang="en-GB" baseline="0" dirty="0" smtClean="0"/>
              <a:t> Century – Binomial</a:t>
            </a:r>
          </a:p>
          <a:p>
            <a:r>
              <a:rPr lang="en-GB" baseline="0" dirty="0" smtClean="0"/>
              <a:t>Laplace – 19</a:t>
            </a:r>
            <a:r>
              <a:rPr lang="en-GB" baseline="30000" dirty="0" smtClean="0"/>
              <a:t>th</a:t>
            </a:r>
            <a:r>
              <a:rPr lang="en-GB" baseline="0" dirty="0" smtClean="0"/>
              <a:t> Century – Normal </a:t>
            </a:r>
            <a:r>
              <a:rPr lang="en-GB" baseline="0" dirty="0" err="1" smtClean="0"/>
              <a:t>Approx</a:t>
            </a:r>
            <a:r>
              <a:rPr lang="en-GB" baseline="0" dirty="0" smtClean="0"/>
              <a:t> to the Binomial</a:t>
            </a:r>
          </a:p>
          <a:p>
            <a:r>
              <a:rPr lang="en-GB" baseline="0" dirty="0" smtClean="0"/>
              <a:t>Resurrected by </a:t>
            </a:r>
            <a:r>
              <a:rPr lang="en-GB" baseline="0" dirty="0" err="1" smtClean="0"/>
              <a:t>Lyapunov</a:t>
            </a:r>
            <a:r>
              <a:rPr lang="en-GB" baseline="0" dirty="0" smtClean="0"/>
              <a:t> – 1901.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A71C26-5869-7B4D-8D7D-932C20CB713B}" type="slidenum">
              <a:rPr lang="en-GB" smtClean="0"/>
              <a:t>58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2520792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De </a:t>
            </a:r>
            <a:r>
              <a:rPr lang="en-GB" dirty="0" err="1" smtClean="0"/>
              <a:t>Moivre</a:t>
            </a:r>
            <a:r>
              <a:rPr lang="en-GB" baseline="0" dirty="0" smtClean="0"/>
              <a:t> – 18</a:t>
            </a:r>
            <a:r>
              <a:rPr lang="en-GB" baseline="30000" dirty="0" smtClean="0"/>
              <a:t>th</a:t>
            </a:r>
            <a:r>
              <a:rPr lang="en-GB" baseline="0" dirty="0" smtClean="0"/>
              <a:t> Century – Binomial</a:t>
            </a:r>
          </a:p>
          <a:p>
            <a:r>
              <a:rPr lang="en-GB" baseline="0" dirty="0" smtClean="0"/>
              <a:t>Laplace – 19</a:t>
            </a:r>
            <a:r>
              <a:rPr lang="en-GB" baseline="30000" dirty="0" smtClean="0"/>
              <a:t>th</a:t>
            </a:r>
            <a:r>
              <a:rPr lang="en-GB" baseline="0" dirty="0" smtClean="0"/>
              <a:t> Century – Normal </a:t>
            </a:r>
            <a:r>
              <a:rPr lang="en-GB" baseline="0" dirty="0" err="1" smtClean="0"/>
              <a:t>Approx</a:t>
            </a:r>
            <a:r>
              <a:rPr lang="en-GB" baseline="0" dirty="0" smtClean="0"/>
              <a:t> to the Binomial</a:t>
            </a:r>
          </a:p>
          <a:p>
            <a:r>
              <a:rPr lang="en-GB" baseline="0" dirty="0" smtClean="0"/>
              <a:t>Resurrected by </a:t>
            </a:r>
            <a:r>
              <a:rPr lang="en-GB" baseline="0" dirty="0" err="1" smtClean="0"/>
              <a:t>Lyapunov</a:t>
            </a:r>
            <a:r>
              <a:rPr lang="en-GB" baseline="0" dirty="0" smtClean="0"/>
              <a:t> – 1901.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A71C26-5869-7B4D-8D7D-932C20CB713B}" type="slidenum">
              <a:rPr lang="en-GB" smtClean="0"/>
              <a:t>59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25207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A71C26-5869-7B4D-8D7D-932C20CB713B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2520792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De </a:t>
            </a:r>
            <a:r>
              <a:rPr lang="en-GB" dirty="0" err="1" smtClean="0"/>
              <a:t>Moivre</a:t>
            </a:r>
            <a:r>
              <a:rPr lang="en-GB" baseline="0" dirty="0" smtClean="0"/>
              <a:t> – 18</a:t>
            </a:r>
            <a:r>
              <a:rPr lang="en-GB" baseline="30000" dirty="0" smtClean="0"/>
              <a:t>th</a:t>
            </a:r>
            <a:r>
              <a:rPr lang="en-GB" baseline="0" dirty="0" smtClean="0"/>
              <a:t> Century – Binomial</a:t>
            </a:r>
          </a:p>
          <a:p>
            <a:r>
              <a:rPr lang="en-GB" baseline="0" dirty="0" smtClean="0"/>
              <a:t>Laplace – 19</a:t>
            </a:r>
            <a:r>
              <a:rPr lang="en-GB" baseline="30000" dirty="0" smtClean="0"/>
              <a:t>th</a:t>
            </a:r>
            <a:r>
              <a:rPr lang="en-GB" baseline="0" dirty="0" smtClean="0"/>
              <a:t> Century – Normal </a:t>
            </a:r>
            <a:r>
              <a:rPr lang="en-GB" baseline="0" dirty="0" err="1" smtClean="0"/>
              <a:t>Approx</a:t>
            </a:r>
            <a:r>
              <a:rPr lang="en-GB" baseline="0" dirty="0" smtClean="0"/>
              <a:t> to the Binomial</a:t>
            </a:r>
          </a:p>
          <a:p>
            <a:r>
              <a:rPr lang="en-GB" baseline="0" dirty="0" smtClean="0"/>
              <a:t>Resurrected by </a:t>
            </a:r>
            <a:r>
              <a:rPr lang="en-GB" baseline="0" dirty="0" err="1" smtClean="0"/>
              <a:t>Lyapunov</a:t>
            </a:r>
            <a:r>
              <a:rPr lang="en-GB" baseline="0" dirty="0" smtClean="0"/>
              <a:t> – 1901.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A71C26-5869-7B4D-8D7D-932C20CB713B}" type="slidenum">
              <a:rPr lang="en-GB" smtClean="0"/>
              <a:t>60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2520792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De </a:t>
            </a:r>
            <a:r>
              <a:rPr lang="en-GB" dirty="0" err="1" smtClean="0"/>
              <a:t>Moivre</a:t>
            </a:r>
            <a:r>
              <a:rPr lang="en-GB" baseline="0" dirty="0" smtClean="0"/>
              <a:t> – 18</a:t>
            </a:r>
            <a:r>
              <a:rPr lang="en-GB" baseline="30000" dirty="0" smtClean="0"/>
              <a:t>th</a:t>
            </a:r>
            <a:r>
              <a:rPr lang="en-GB" baseline="0" dirty="0" smtClean="0"/>
              <a:t> Century – Binomial</a:t>
            </a:r>
          </a:p>
          <a:p>
            <a:r>
              <a:rPr lang="en-GB" baseline="0" dirty="0" smtClean="0"/>
              <a:t>Laplace – 19</a:t>
            </a:r>
            <a:r>
              <a:rPr lang="en-GB" baseline="30000" dirty="0" smtClean="0"/>
              <a:t>th</a:t>
            </a:r>
            <a:r>
              <a:rPr lang="en-GB" baseline="0" dirty="0" smtClean="0"/>
              <a:t> Century – Normal </a:t>
            </a:r>
            <a:r>
              <a:rPr lang="en-GB" baseline="0" dirty="0" err="1" smtClean="0"/>
              <a:t>Approx</a:t>
            </a:r>
            <a:r>
              <a:rPr lang="en-GB" baseline="0" dirty="0" smtClean="0"/>
              <a:t> to the Binomial</a:t>
            </a:r>
          </a:p>
          <a:p>
            <a:r>
              <a:rPr lang="en-GB" baseline="0" dirty="0" smtClean="0"/>
              <a:t>Resurrected by </a:t>
            </a:r>
            <a:r>
              <a:rPr lang="en-GB" baseline="0" dirty="0" err="1" smtClean="0"/>
              <a:t>Lyapunov</a:t>
            </a:r>
            <a:r>
              <a:rPr lang="en-GB" baseline="0" dirty="0" smtClean="0"/>
              <a:t> – 1901.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A71C26-5869-7B4D-8D7D-932C20CB713B}" type="slidenum">
              <a:rPr lang="en-GB" smtClean="0"/>
              <a:t>61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2520792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De </a:t>
            </a:r>
            <a:r>
              <a:rPr lang="en-GB" dirty="0" err="1" smtClean="0"/>
              <a:t>Moivre</a:t>
            </a:r>
            <a:r>
              <a:rPr lang="en-GB" baseline="0" dirty="0" smtClean="0"/>
              <a:t> – 18</a:t>
            </a:r>
            <a:r>
              <a:rPr lang="en-GB" baseline="30000" dirty="0" smtClean="0"/>
              <a:t>th</a:t>
            </a:r>
            <a:r>
              <a:rPr lang="en-GB" baseline="0" dirty="0" smtClean="0"/>
              <a:t> Century – Binomial</a:t>
            </a:r>
          </a:p>
          <a:p>
            <a:r>
              <a:rPr lang="en-GB" baseline="0" dirty="0" smtClean="0"/>
              <a:t>Laplace – 19</a:t>
            </a:r>
            <a:r>
              <a:rPr lang="en-GB" baseline="30000" dirty="0" smtClean="0"/>
              <a:t>th</a:t>
            </a:r>
            <a:r>
              <a:rPr lang="en-GB" baseline="0" dirty="0" smtClean="0"/>
              <a:t> Century – Normal </a:t>
            </a:r>
            <a:r>
              <a:rPr lang="en-GB" baseline="0" dirty="0" err="1" smtClean="0"/>
              <a:t>Approx</a:t>
            </a:r>
            <a:r>
              <a:rPr lang="en-GB" baseline="0" dirty="0" smtClean="0"/>
              <a:t> to the Binomial</a:t>
            </a:r>
          </a:p>
          <a:p>
            <a:r>
              <a:rPr lang="en-GB" baseline="0" dirty="0" smtClean="0"/>
              <a:t>Resurrected by </a:t>
            </a:r>
            <a:r>
              <a:rPr lang="en-GB" baseline="0" dirty="0" err="1" smtClean="0"/>
              <a:t>Lyapunov</a:t>
            </a:r>
            <a:r>
              <a:rPr lang="en-GB" baseline="0" dirty="0" smtClean="0"/>
              <a:t> – 1901.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A71C26-5869-7B4D-8D7D-932C20CB713B}" type="slidenum">
              <a:rPr lang="en-GB" smtClean="0"/>
              <a:t>62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2520792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De </a:t>
            </a:r>
            <a:r>
              <a:rPr lang="en-GB" dirty="0" err="1" smtClean="0"/>
              <a:t>Moivre</a:t>
            </a:r>
            <a:r>
              <a:rPr lang="en-GB" baseline="0" dirty="0" smtClean="0"/>
              <a:t> – 18</a:t>
            </a:r>
            <a:r>
              <a:rPr lang="en-GB" baseline="30000" dirty="0" smtClean="0"/>
              <a:t>th</a:t>
            </a:r>
            <a:r>
              <a:rPr lang="en-GB" baseline="0" dirty="0" smtClean="0"/>
              <a:t> Century – Binomial</a:t>
            </a:r>
          </a:p>
          <a:p>
            <a:r>
              <a:rPr lang="en-GB" baseline="0" dirty="0" smtClean="0"/>
              <a:t>Laplace – 19</a:t>
            </a:r>
            <a:r>
              <a:rPr lang="en-GB" baseline="30000" dirty="0" smtClean="0"/>
              <a:t>th</a:t>
            </a:r>
            <a:r>
              <a:rPr lang="en-GB" baseline="0" dirty="0" smtClean="0"/>
              <a:t> Century – Normal </a:t>
            </a:r>
            <a:r>
              <a:rPr lang="en-GB" baseline="0" dirty="0" err="1" smtClean="0"/>
              <a:t>Approx</a:t>
            </a:r>
            <a:r>
              <a:rPr lang="en-GB" baseline="0" dirty="0" smtClean="0"/>
              <a:t> to the Binomial</a:t>
            </a:r>
          </a:p>
          <a:p>
            <a:r>
              <a:rPr lang="en-GB" baseline="0" dirty="0" smtClean="0"/>
              <a:t>Resurrected by </a:t>
            </a:r>
            <a:r>
              <a:rPr lang="en-GB" baseline="0" dirty="0" err="1" smtClean="0"/>
              <a:t>Lyapunov</a:t>
            </a:r>
            <a:r>
              <a:rPr lang="en-GB" baseline="0" dirty="0" smtClean="0"/>
              <a:t> – 1901.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A71C26-5869-7B4D-8D7D-932C20CB713B}" type="slidenum">
              <a:rPr lang="en-GB" smtClean="0"/>
              <a:t>63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2520792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De </a:t>
            </a:r>
            <a:r>
              <a:rPr lang="en-GB" dirty="0" err="1" smtClean="0"/>
              <a:t>Moivre</a:t>
            </a:r>
            <a:r>
              <a:rPr lang="en-GB" baseline="0" dirty="0" smtClean="0"/>
              <a:t> – 18</a:t>
            </a:r>
            <a:r>
              <a:rPr lang="en-GB" baseline="30000" dirty="0" smtClean="0"/>
              <a:t>th</a:t>
            </a:r>
            <a:r>
              <a:rPr lang="en-GB" baseline="0" dirty="0" smtClean="0"/>
              <a:t> Century – Binomial</a:t>
            </a:r>
          </a:p>
          <a:p>
            <a:r>
              <a:rPr lang="en-GB" baseline="0" dirty="0" smtClean="0"/>
              <a:t>Laplace – 19</a:t>
            </a:r>
            <a:r>
              <a:rPr lang="en-GB" baseline="30000" dirty="0" smtClean="0"/>
              <a:t>th</a:t>
            </a:r>
            <a:r>
              <a:rPr lang="en-GB" baseline="0" dirty="0" smtClean="0"/>
              <a:t> Century – Normal </a:t>
            </a:r>
            <a:r>
              <a:rPr lang="en-GB" baseline="0" dirty="0" err="1" smtClean="0"/>
              <a:t>Approx</a:t>
            </a:r>
            <a:r>
              <a:rPr lang="en-GB" baseline="0" dirty="0" smtClean="0"/>
              <a:t> to the Binomial</a:t>
            </a:r>
          </a:p>
          <a:p>
            <a:r>
              <a:rPr lang="en-GB" baseline="0" dirty="0" smtClean="0"/>
              <a:t>Resurrected by </a:t>
            </a:r>
            <a:r>
              <a:rPr lang="en-GB" baseline="0" dirty="0" err="1" smtClean="0"/>
              <a:t>Lyapunov</a:t>
            </a:r>
            <a:r>
              <a:rPr lang="en-GB" baseline="0" dirty="0" smtClean="0"/>
              <a:t> – 1901.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A71C26-5869-7B4D-8D7D-932C20CB713B}" type="slidenum">
              <a:rPr lang="en-GB" smtClean="0"/>
              <a:t>64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2520792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De </a:t>
            </a:r>
            <a:r>
              <a:rPr lang="en-GB" dirty="0" err="1" smtClean="0"/>
              <a:t>Moivre</a:t>
            </a:r>
            <a:r>
              <a:rPr lang="en-GB" baseline="0" dirty="0" smtClean="0"/>
              <a:t> – 18</a:t>
            </a:r>
            <a:r>
              <a:rPr lang="en-GB" baseline="30000" dirty="0" smtClean="0"/>
              <a:t>th</a:t>
            </a:r>
            <a:r>
              <a:rPr lang="en-GB" baseline="0" dirty="0" smtClean="0"/>
              <a:t> Century – Binomial</a:t>
            </a:r>
          </a:p>
          <a:p>
            <a:r>
              <a:rPr lang="en-GB" baseline="0" dirty="0" smtClean="0"/>
              <a:t>Laplace – 19</a:t>
            </a:r>
            <a:r>
              <a:rPr lang="en-GB" baseline="30000" dirty="0" smtClean="0"/>
              <a:t>th</a:t>
            </a:r>
            <a:r>
              <a:rPr lang="en-GB" baseline="0" dirty="0" smtClean="0"/>
              <a:t> Century – Normal </a:t>
            </a:r>
            <a:r>
              <a:rPr lang="en-GB" baseline="0" dirty="0" err="1" smtClean="0"/>
              <a:t>Approx</a:t>
            </a:r>
            <a:r>
              <a:rPr lang="en-GB" baseline="0" dirty="0" smtClean="0"/>
              <a:t> to the Binomial</a:t>
            </a:r>
          </a:p>
          <a:p>
            <a:r>
              <a:rPr lang="en-GB" baseline="0" dirty="0" smtClean="0"/>
              <a:t>Resurrected by </a:t>
            </a:r>
            <a:r>
              <a:rPr lang="en-GB" baseline="0" dirty="0" err="1" smtClean="0"/>
              <a:t>Lyapunov</a:t>
            </a:r>
            <a:r>
              <a:rPr lang="en-GB" baseline="0" dirty="0" smtClean="0"/>
              <a:t> – 1901.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A71C26-5869-7B4D-8D7D-932C20CB713B}" type="slidenum">
              <a:rPr lang="en-GB" smtClean="0"/>
              <a:t>65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2520792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De </a:t>
            </a:r>
            <a:r>
              <a:rPr lang="en-GB" dirty="0" err="1" smtClean="0"/>
              <a:t>Moivre</a:t>
            </a:r>
            <a:r>
              <a:rPr lang="en-GB" baseline="0" dirty="0" smtClean="0"/>
              <a:t> – 18</a:t>
            </a:r>
            <a:r>
              <a:rPr lang="en-GB" baseline="30000" dirty="0" smtClean="0"/>
              <a:t>th</a:t>
            </a:r>
            <a:r>
              <a:rPr lang="en-GB" baseline="0" dirty="0" smtClean="0"/>
              <a:t> Century – Binomial</a:t>
            </a:r>
          </a:p>
          <a:p>
            <a:r>
              <a:rPr lang="en-GB" baseline="0" dirty="0" smtClean="0"/>
              <a:t>Laplace – 19</a:t>
            </a:r>
            <a:r>
              <a:rPr lang="en-GB" baseline="30000" dirty="0" smtClean="0"/>
              <a:t>th</a:t>
            </a:r>
            <a:r>
              <a:rPr lang="en-GB" baseline="0" dirty="0" smtClean="0"/>
              <a:t> Century – Normal </a:t>
            </a:r>
            <a:r>
              <a:rPr lang="en-GB" baseline="0" dirty="0" err="1" smtClean="0"/>
              <a:t>Approx</a:t>
            </a:r>
            <a:r>
              <a:rPr lang="en-GB" baseline="0" dirty="0" smtClean="0"/>
              <a:t> to the Binomial</a:t>
            </a:r>
          </a:p>
          <a:p>
            <a:r>
              <a:rPr lang="en-GB" baseline="0" dirty="0" smtClean="0"/>
              <a:t>Resurrected by </a:t>
            </a:r>
            <a:r>
              <a:rPr lang="en-GB" baseline="0" dirty="0" err="1" smtClean="0"/>
              <a:t>Lyapunov</a:t>
            </a:r>
            <a:r>
              <a:rPr lang="en-GB" baseline="0" dirty="0" smtClean="0"/>
              <a:t> – 1901.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A71C26-5869-7B4D-8D7D-932C20CB713B}" type="slidenum">
              <a:rPr lang="en-GB" smtClean="0"/>
              <a:t>66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2520792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De </a:t>
            </a:r>
            <a:r>
              <a:rPr lang="en-GB" dirty="0" err="1" smtClean="0"/>
              <a:t>Moivre</a:t>
            </a:r>
            <a:r>
              <a:rPr lang="en-GB" baseline="0" dirty="0" smtClean="0"/>
              <a:t> – 18</a:t>
            </a:r>
            <a:r>
              <a:rPr lang="en-GB" baseline="30000" dirty="0" smtClean="0"/>
              <a:t>th</a:t>
            </a:r>
            <a:r>
              <a:rPr lang="en-GB" baseline="0" dirty="0" smtClean="0"/>
              <a:t> Century – Binomial</a:t>
            </a:r>
          </a:p>
          <a:p>
            <a:r>
              <a:rPr lang="en-GB" baseline="0" dirty="0" smtClean="0"/>
              <a:t>Laplace – 19</a:t>
            </a:r>
            <a:r>
              <a:rPr lang="en-GB" baseline="30000" dirty="0" smtClean="0"/>
              <a:t>th</a:t>
            </a:r>
            <a:r>
              <a:rPr lang="en-GB" baseline="0" dirty="0" smtClean="0"/>
              <a:t> Century – Normal </a:t>
            </a:r>
            <a:r>
              <a:rPr lang="en-GB" baseline="0" dirty="0" err="1" smtClean="0"/>
              <a:t>Approx</a:t>
            </a:r>
            <a:r>
              <a:rPr lang="en-GB" baseline="0" dirty="0" smtClean="0"/>
              <a:t> to the Binomial</a:t>
            </a:r>
          </a:p>
          <a:p>
            <a:r>
              <a:rPr lang="en-GB" baseline="0" dirty="0" smtClean="0"/>
              <a:t>Resurrected by </a:t>
            </a:r>
            <a:r>
              <a:rPr lang="en-GB" baseline="0" dirty="0" err="1" smtClean="0"/>
              <a:t>Lyapunov</a:t>
            </a:r>
            <a:r>
              <a:rPr lang="en-GB" baseline="0" dirty="0" smtClean="0"/>
              <a:t> – 1901.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A71C26-5869-7B4D-8D7D-932C20CB713B}" type="slidenum">
              <a:rPr lang="en-GB" smtClean="0"/>
              <a:t>67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2520792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De </a:t>
            </a:r>
            <a:r>
              <a:rPr lang="en-GB" dirty="0" err="1" smtClean="0"/>
              <a:t>Moivre</a:t>
            </a:r>
            <a:r>
              <a:rPr lang="en-GB" baseline="0" dirty="0" smtClean="0"/>
              <a:t> – 18</a:t>
            </a:r>
            <a:r>
              <a:rPr lang="en-GB" baseline="30000" dirty="0" smtClean="0"/>
              <a:t>th</a:t>
            </a:r>
            <a:r>
              <a:rPr lang="en-GB" baseline="0" dirty="0" smtClean="0"/>
              <a:t> Century – Binomial</a:t>
            </a:r>
          </a:p>
          <a:p>
            <a:r>
              <a:rPr lang="en-GB" baseline="0" dirty="0" smtClean="0"/>
              <a:t>Laplace – 19</a:t>
            </a:r>
            <a:r>
              <a:rPr lang="en-GB" baseline="30000" dirty="0" smtClean="0"/>
              <a:t>th</a:t>
            </a:r>
            <a:r>
              <a:rPr lang="en-GB" baseline="0" dirty="0" smtClean="0"/>
              <a:t> Century – Normal </a:t>
            </a:r>
            <a:r>
              <a:rPr lang="en-GB" baseline="0" dirty="0" err="1" smtClean="0"/>
              <a:t>Approx</a:t>
            </a:r>
            <a:r>
              <a:rPr lang="en-GB" baseline="0" dirty="0" smtClean="0"/>
              <a:t> to the Binomial</a:t>
            </a:r>
          </a:p>
          <a:p>
            <a:r>
              <a:rPr lang="en-GB" baseline="0" dirty="0" smtClean="0"/>
              <a:t>Resurrected by </a:t>
            </a:r>
            <a:r>
              <a:rPr lang="en-GB" baseline="0" dirty="0" err="1" smtClean="0"/>
              <a:t>Lyapunov</a:t>
            </a:r>
            <a:r>
              <a:rPr lang="en-GB" baseline="0" dirty="0" smtClean="0"/>
              <a:t> – 1901.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A71C26-5869-7B4D-8D7D-932C20CB713B}" type="slidenum">
              <a:rPr lang="en-GB" smtClean="0"/>
              <a:t>68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2520792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De </a:t>
            </a:r>
            <a:r>
              <a:rPr lang="en-GB" dirty="0" err="1" smtClean="0"/>
              <a:t>Moivre</a:t>
            </a:r>
            <a:r>
              <a:rPr lang="en-GB" baseline="0" dirty="0" smtClean="0"/>
              <a:t> – 18</a:t>
            </a:r>
            <a:r>
              <a:rPr lang="en-GB" baseline="30000" dirty="0" smtClean="0"/>
              <a:t>th</a:t>
            </a:r>
            <a:r>
              <a:rPr lang="en-GB" baseline="0" dirty="0" smtClean="0"/>
              <a:t> Century – Binomial</a:t>
            </a:r>
          </a:p>
          <a:p>
            <a:r>
              <a:rPr lang="en-GB" baseline="0" dirty="0" smtClean="0"/>
              <a:t>Laplace – 19</a:t>
            </a:r>
            <a:r>
              <a:rPr lang="en-GB" baseline="30000" dirty="0" smtClean="0"/>
              <a:t>th</a:t>
            </a:r>
            <a:r>
              <a:rPr lang="en-GB" baseline="0" dirty="0" smtClean="0"/>
              <a:t> Century – Normal </a:t>
            </a:r>
            <a:r>
              <a:rPr lang="en-GB" baseline="0" dirty="0" err="1" smtClean="0"/>
              <a:t>Approx</a:t>
            </a:r>
            <a:r>
              <a:rPr lang="en-GB" baseline="0" dirty="0" smtClean="0"/>
              <a:t> to the Binomial</a:t>
            </a:r>
          </a:p>
          <a:p>
            <a:r>
              <a:rPr lang="en-GB" baseline="0" dirty="0" smtClean="0"/>
              <a:t>Resurrected by </a:t>
            </a:r>
            <a:r>
              <a:rPr lang="en-GB" baseline="0" dirty="0" err="1" smtClean="0"/>
              <a:t>Lyapunov</a:t>
            </a:r>
            <a:r>
              <a:rPr lang="en-GB" baseline="0" dirty="0" smtClean="0"/>
              <a:t> – 1901.</a:t>
            </a:r>
          </a:p>
          <a:p>
            <a:endParaRPr lang="en-GB" baseline="0" dirty="0" smtClean="0"/>
          </a:p>
          <a:p>
            <a:r>
              <a:rPr lang="en-GB" baseline="0" dirty="0" smtClean="0"/>
              <a:t>This is one reason why the Normal distribution is so commonly used.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A71C26-5869-7B4D-8D7D-932C20CB713B}" type="slidenum">
              <a:rPr lang="en-GB" smtClean="0"/>
              <a:t>69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25207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A71C26-5869-7B4D-8D7D-932C20CB713B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2520792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A71C26-5869-7B4D-8D7D-932C20CB713B}" type="slidenum">
              <a:rPr lang="en-GB" smtClean="0"/>
              <a:t>70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2520792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dirty="0" smtClean="0">
              <a:solidFill>
                <a:schemeClr val="tx1"/>
              </a:solidFill>
              <a:latin typeface="Lucida Grande"/>
              <a:cs typeface="Lucida Grande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A71C26-5869-7B4D-8D7D-932C20CB713B}" type="slidenum">
              <a:rPr lang="en-GB" smtClean="0"/>
              <a:t>71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25207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A71C26-5869-7B4D-8D7D-932C20CB713B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25207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A71C26-5869-7B4D-8D7D-932C20CB713B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25207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39C55-8EFE-DF4F-9AC6-5D9CD5F80080}" type="datetimeFigureOut">
              <a:rPr lang="en-US" smtClean="0"/>
              <a:t>17/03/2014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4AE64-4AE4-464C-83C6-9DF92F5C3F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68851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39C55-8EFE-DF4F-9AC6-5D9CD5F80080}" type="datetimeFigureOut">
              <a:rPr lang="en-US" smtClean="0"/>
              <a:t>17/03/2014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4AE64-4AE4-464C-83C6-9DF92F5C3F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76425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39C55-8EFE-DF4F-9AC6-5D9CD5F80080}" type="datetimeFigureOut">
              <a:rPr lang="en-US" smtClean="0"/>
              <a:t>17/03/2014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4AE64-4AE4-464C-83C6-9DF92F5C3F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22181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39C55-8EFE-DF4F-9AC6-5D9CD5F80080}" type="datetimeFigureOut">
              <a:rPr lang="en-US" smtClean="0"/>
              <a:t>17/03/2014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4AE64-4AE4-464C-83C6-9DF92F5C3F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71544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39C55-8EFE-DF4F-9AC6-5D9CD5F80080}" type="datetimeFigureOut">
              <a:rPr lang="en-US" smtClean="0"/>
              <a:t>17/03/2014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4AE64-4AE4-464C-83C6-9DF92F5C3F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18796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39C55-8EFE-DF4F-9AC6-5D9CD5F80080}" type="datetimeFigureOut">
              <a:rPr lang="en-US" smtClean="0"/>
              <a:t>17/03/2014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4AE64-4AE4-464C-83C6-9DF92F5C3F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50161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39C55-8EFE-DF4F-9AC6-5D9CD5F80080}" type="datetimeFigureOut">
              <a:rPr lang="en-US" smtClean="0"/>
              <a:t>17/03/2014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4AE64-4AE4-464C-83C6-9DF92F5C3F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88800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39C55-8EFE-DF4F-9AC6-5D9CD5F80080}" type="datetimeFigureOut">
              <a:rPr lang="en-US" smtClean="0"/>
              <a:t>17/03/2014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4AE64-4AE4-464C-83C6-9DF92F5C3F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6284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39C55-8EFE-DF4F-9AC6-5D9CD5F80080}" type="datetimeFigureOut">
              <a:rPr lang="en-US" smtClean="0"/>
              <a:t>17/03/2014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4AE64-4AE4-464C-83C6-9DF92F5C3F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25737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39C55-8EFE-DF4F-9AC6-5D9CD5F80080}" type="datetimeFigureOut">
              <a:rPr lang="en-US" smtClean="0"/>
              <a:t>17/03/2014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4AE64-4AE4-464C-83C6-9DF92F5C3F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04234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39C55-8EFE-DF4F-9AC6-5D9CD5F80080}" type="datetimeFigureOut">
              <a:rPr lang="en-US" smtClean="0"/>
              <a:t>17/03/2014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4AE64-4AE4-464C-83C6-9DF92F5C3F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18607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039C55-8EFE-DF4F-9AC6-5D9CD5F80080}" type="datetimeFigureOut">
              <a:rPr lang="en-US" smtClean="0"/>
              <a:t>17/03/2014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C4AE64-4AE4-464C-83C6-9DF92F5C3F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20795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8.emf"/><Relationship Id="rId12" Type="http://schemas.openxmlformats.org/officeDocument/2006/relationships/oleObject" Target="../embeddings/oleObject18.bin"/><Relationship Id="rId13" Type="http://schemas.openxmlformats.org/officeDocument/2006/relationships/image" Target="../media/image19.emf"/><Relationship Id="rId14" Type="http://schemas.openxmlformats.org/officeDocument/2006/relationships/oleObject" Target="../embeddings/oleObject19.bin"/><Relationship Id="rId15" Type="http://schemas.openxmlformats.org/officeDocument/2006/relationships/image" Target="../media/image20.emf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Relationship Id="rId4" Type="http://schemas.openxmlformats.org/officeDocument/2006/relationships/oleObject" Target="../embeddings/oleObject14.bin"/><Relationship Id="rId5" Type="http://schemas.openxmlformats.org/officeDocument/2006/relationships/image" Target="../media/image5.emf"/><Relationship Id="rId6" Type="http://schemas.openxmlformats.org/officeDocument/2006/relationships/oleObject" Target="../embeddings/oleObject15.bin"/><Relationship Id="rId7" Type="http://schemas.openxmlformats.org/officeDocument/2006/relationships/image" Target="../media/image16.emf"/><Relationship Id="rId8" Type="http://schemas.openxmlformats.org/officeDocument/2006/relationships/oleObject" Target="../embeddings/oleObject16.bin"/><Relationship Id="rId9" Type="http://schemas.openxmlformats.org/officeDocument/2006/relationships/image" Target="../media/image17.emf"/><Relationship Id="rId10" Type="http://schemas.openxmlformats.org/officeDocument/2006/relationships/oleObject" Target="../embeddings/oleObject17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4" Type="http://schemas.openxmlformats.org/officeDocument/2006/relationships/oleObject" Target="../embeddings/oleObject20.bin"/><Relationship Id="rId5" Type="http://schemas.openxmlformats.org/officeDocument/2006/relationships/image" Target="../media/image21.emf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24.bin"/><Relationship Id="rId12" Type="http://schemas.openxmlformats.org/officeDocument/2006/relationships/image" Target="../media/image25.emf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Relationship Id="rId4" Type="http://schemas.openxmlformats.org/officeDocument/2006/relationships/oleObject" Target="../embeddings/oleObject21.bin"/><Relationship Id="rId5" Type="http://schemas.openxmlformats.org/officeDocument/2006/relationships/image" Target="../media/image22.emf"/><Relationship Id="rId6" Type="http://schemas.openxmlformats.org/officeDocument/2006/relationships/oleObject" Target="../embeddings/oleObject22.bin"/><Relationship Id="rId7" Type="http://schemas.openxmlformats.org/officeDocument/2006/relationships/image" Target="../media/image23.emf"/><Relationship Id="rId8" Type="http://schemas.openxmlformats.org/officeDocument/2006/relationships/image" Target="../media/image26.jpg"/><Relationship Id="rId9" Type="http://schemas.openxmlformats.org/officeDocument/2006/relationships/oleObject" Target="../embeddings/oleObject23.bin"/><Relationship Id="rId10" Type="http://schemas.openxmlformats.org/officeDocument/2006/relationships/image" Target="../media/image24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4" Type="http://schemas.openxmlformats.org/officeDocument/2006/relationships/image" Target="../media/image28.jpg"/><Relationship Id="rId5" Type="http://schemas.openxmlformats.org/officeDocument/2006/relationships/oleObject" Target="../embeddings/oleObject25.bin"/><Relationship Id="rId6" Type="http://schemas.openxmlformats.org/officeDocument/2006/relationships/image" Target="../media/image23.emf"/><Relationship Id="rId7" Type="http://schemas.openxmlformats.org/officeDocument/2006/relationships/oleObject" Target="../embeddings/oleObject26.bin"/><Relationship Id="rId8" Type="http://schemas.openxmlformats.org/officeDocument/2006/relationships/image" Target="../media/image27.emf"/><Relationship Id="rId1" Type="http://schemas.openxmlformats.org/officeDocument/2006/relationships/vmlDrawing" Target="../drawings/vmlDrawing11.vml"/><Relationship Id="rId2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4" Type="http://schemas.openxmlformats.org/officeDocument/2006/relationships/image" Target="../media/image29.jpg"/><Relationship Id="rId5" Type="http://schemas.openxmlformats.org/officeDocument/2006/relationships/oleObject" Target="../embeddings/oleObject27.bin"/><Relationship Id="rId6" Type="http://schemas.openxmlformats.org/officeDocument/2006/relationships/image" Target="../media/image23.emf"/><Relationship Id="rId7" Type="http://schemas.openxmlformats.org/officeDocument/2006/relationships/oleObject" Target="../embeddings/oleObject28.bin"/><Relationship Id="rId8" Type="http://schemas.openxmlformats.org/officeDocument/2006/relationships/image" Target="../media/image27.emf"/><Relationship Id="rId1" Type="http://schemas.openxmlformats.org/officeDocument/2006/relationships/vmlDrawing" Target="../drawings/vmlDrawing12.vml"/><Relationship Id="rId2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4" Type="http://schemas.openxmlformats.org/officeDocument/2006/relationships/image" Target="../media/image29.jpg"/><Relationship Id="rId5" Type="http://schemas.openxmlformats.org/officeDocument/2006/relationships/oleObject" Target="../embeddings/oleObject29.bin"/><Relationship Id="rId6" Type="http://schemas.openxmlformats.org/officeDocument/2006/relationships/image" Target="../media/image30.emf"/><Relationship Id="rId7" Type="http://schemas.openxmlformats.org/officeDocument/2006/relationships/oleObject" Target="../embeddings/oleObject30.bin"/><Relationship Id="rId8" Type="http://schemas.openxmlformats.org/officeDocument/2006/relationships/image" Target="../media/image27.emf"/><Relationship Id="rId1" Type="http://schemas.openxmlformats.org/officeDocument/2006/relationships/vmlDrawing" Target="../drawings/vmlDrawing13.vml"/><Relationship Id="rId2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4" Type="http://schemas.openxmlformats.org/officeDocument/2006/relationships/image" Target="../media/image29.jpg"/><Relationship Id="rId5" Type="http://schemas.openxmlformats.org/officeDocument/2006/relationships/oleObject" Target="../embeddings/oleObject31.bin"/><Relationship Id="rId6" Type="http://schemas.openxmlformats.org/officeDocument/2006/relationships/image" Target="../media/image30.emf"/><Relationship Id="rId7" Type="http://schemas.openxmlformats.org/officeDocument/2006/relationships/oleObject" Target="../embeddings/oleObject32.bin"/><Relationship Id="rId8" Type="http://schemas.openxmlformats.org/officeDocument/2006/relationships/image" Target="../media/image27.emf"/><Relationship Id="rId9" Type="http://schemas.openxmlformats.org/officeDocument/2006/relationships/oleObject" Target="../embeddings/oleObject33.bin"/><Relationship Id="rId10" Type="http://schemas.openxmlformats.org/officeDocument/2006/relationships/image" Target="../media/image31.emf"/><Relationship Id="rId1" Type="http://schemas.openxmlformats.org/officeDocument/2006/relationships/vmlDrawing" Target="../drawings/vmlDrawing14.vml"/><Relationship Id="rId2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4" Type="http://schemas.openxmlformats.org/officeDocument/2006/relationships/image" Target="../media/image32.jpg"/><Relationship Id="rId5" Type="http://schemas.openxmlformats.org/officeDocument/2006/relationships/oleObject" Target="../embeddings/oleObject34.bin"/><Relationship Id="rId6" Type="http://schemas.openxmlformats.org/officeDocument/2006/relationships/image" Target="../media/image30.emf"/><Relationship Id="rId7" Type="http://schemas.openxmlformats.org/officeDocument/2006/relationships/oleObject" Target="../embeddings/oleObject35.bin"/><Relationship Id="rId8" Type="http://schemas.openxmlformats.org/officeDocument/2006/relationships/image" Target="../media/image27.emf"/><Relationship Id="rId9" Type="http://schemas.openxmlformats.org/officeDocument/2006/relationships/oleObject" Target="../embeddings/oleObject36.bin"/><Relationship Id="rId10" Type="http://schemas.openxmlformats.org/officeDocument/2006/relationships/image" Target="../media/image31.emf"/><Relationship Id="rId1" Type="http://schemas.openxmlformats.org/officeDocument/2006/relationships/vmlDrawing" Target="../drawings/vmlDrawing15.vml"/><Relationship Id="rId2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4" Type="http://schemas.openxmlformats.org/officeDocument/2006/relationships/image" Target="../media/image33.jpg"/><Relationship Id="rId5" Type="http://schemas.openxmlformats.org/officeDocument/2006/relationships/oleObject" Target="../embeddings/oleObject37.bin"/><Relationship Id="rId6" Type="http://schemas.openxmlformats.org/officeDocument/2006/relationships/image" Target="../media/image30.emf"/><Relationship Id="rId7" Type="http://schemas.openxmlformats.org/officeDocument/2006/relationships/oleObject" Target="../embeddings/oleObject38.bin"/><Relationship Id="rId8" Type="http://schemas.openxmlformats.org/officeDocument/2006/relationships/image" Target="../media/image27.emf"/><Relationship Id="rId9" Type="http://schemas.openxmlformats.org/officeDocument/2006/relationships/oleObject" Target="../embeddings/oleObject39.bin"/><Relationship Id="rId10" Type="http://schemas.openxmlformats.org/officeDocument/2006/relationships/image" Target="../media/image31.emf"/><Relationship Id="rId1" Type="http://schemas.openxmlformats.org/officeDocument/2006/relationships/vmlDrawing" Target="../drawings/vmlDrawing16.vml"/><Relationship Id="rId2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4" Type="http://schemas.openxmlformats.org/officeDocument/2006/relationships/image" Target="../media/image34.jpg"/><Relationship Id="rId5" Type="http://schemas.openxmlformats.org/officeDocument/2006/relationships/oleObject" Target="../embeddings/oleObject40.bin"/><Relationship Id="rId6" Type="http://schemas.openxmlformats.org/officeDocument/2006/relationships/image" Target="../media/image30.emf"/><Relationship Id="rId7" Type="http://schemas.openxmlformats.org/officeDocument/2006/relationships/oleObject" Target="../embeddings/oleObject41.bin"/><Relationship Id="rId8" Type="http://schemas.openxmlformats.org/officeDocument/2006/relationships/image" Target="../media/image27.emf"/><Relationship Id="rId9" Type="http://schemas.openxmlformats.org/officeDocument/2006/relationships/oleObject" Target="../embeddings/oleObject42.bin"/><Relationship Id="rId10" Type="http://schemas.openxmlformats.org/officeDocument/2006/relationships/image" Target="../media/image31.emf"/><Relationship Id="rId1" Type="http://schemas.openxmlformats.org/officeDocument/2006/relationships/vmlDrawing" Target="../drawings/vmlDrawing17.vml"/><Relationship Id="rId2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4" Type="http://schemas.openxmlformats.org/officeDocument/2006/relationships/image" Target="../media/image35.jpg"/><Relationship Id="rId5" Type="http://schemas.openxmlformats.org/officeDocument/2006/relationships/oleObject" Target="../embeddings/oleObject43.bin"/><Relationship Id="rId6" Type="http://schemas.openxmlformats.org/officeDocument/2006/relationships/image" Target="../media/image30.emf"/><Relationship Id="rId7" Type="http://schemas.openxmlformats.org/officeDocument/2006/relationships/oleObject" Target="../embeddings/oleObject44.bin"/><Relationship Id="rId8" Type="http://schemas.openxmlformats.org/officeDocument/2006/relationships/image" Target="../media/image27.emf"/><Relationship Id="rId9" Type="http://schemas.openxmlformats.org/officeDocument/2006/relationships/oleObject" Target="../embeddings/oleObject45.bin"/><Relationship Id="rId10" Type="http://schemas.openxmlformats.org/officeDocument/2006/relationships/image" Target="../media/image31.emf"/><Relationship Id="rId1" Type="http://schemas.openxmlformats.org/officeDocument/2006/relationships/vmlDrawing" Target="../drawings/vmlDrawing18.vml"/><Relationship Id="rId2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4" Type="http://schemas.openxmlformats.org/officeDocument/2006/relationships/image" Target="../media/image36.jpg"/><Relationship Id="rId5" Type="http://schemas.openxmlformats.org/officeDocument/2006/relationships/oleObject" Target="../embeddings/oleObject46.bin"/><Relationship Id="rId6" Type="http://schemas.openxmlformats.org/officeDocument/2006/relationships/image" Target="../media/image30.emf"/><Relationship Id="rId7" Type="http://schemas.openxmlformats.org/officeDocument/2006/relationships/oleObject" Target="../embeddings/oleObject47.bin"/><Relationship Id="rId8" Type="http://schemas.openxmlformats.org/officeDocument/2006/relationships/image" Target="../media/image27.emf"/><Relationship Id="rId9" Type="http://schemas.openxmlformats.org/officeDocument/2006/relationships/oleObject" Target="../embeddings/oleObject48.bin"/><Relationship Id="rId10" Type="http://schemas.openxmlformats.org/officeDocument/2006/relationships/image" Target="../media/image31.emf"/><Relationship Id="rId1" Type="http://schemas.openxmlformats.org/officeDocument/2006/relationships/vmlDrawing" Target="../drawings/vmlDrawing19.vml"/><Relationship Id="rId2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4" Type="http://schemas.openxmlformats.org/officeDocument/2006/relationships/image" Target="../media/image37.jpg"/><Relationship Id="rId5" Type="http://schemas.openxmlformats.org/officeDocument/2006/relationships/oleObject" Target="../embeddings/oleObject49.bin"/><Relationship Id="rId6" Type="http://schemas.openxmlformats.org/officeDocument/2006/relationships/image" Target="../media/image30.emf"/><Relationship Id="rId7" Type="http://schemas.openxmlformats.org/officeDocument/2006/relationships/oleObject" Target="../embeddings/oleObject50.bin"/><Relationship Id="rId8" Type="http://schemas.openxmlformats.org/officeDocument/2006/relationships/image" Target="../media/image27.emf"/><Relationship Id="rId9" Type="http://schemas.openxmlformats.org/officeDocument/2006/relationships/oleObject" Target="../embeddings/oleObject51.bin"/><Relationship Id="rId10" Type="http://schemas.openxmlformats.org/officeDocument/2006/relationships/image" Target="../media/image31.emf"/><Relationship Id="rId1" Type="http://schemas.openxmlformats.org/officeDocument/2006/relationships/vmlDrawing" Target="../drawings/vmlDrawing20.vml"/><Relationship Id="rId2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4" Type="http://schemas.openxmlformats.org/officeDocument/2006/relationships/image" Target="../media/image38.jpg"/><Relationship Id="rId5" Type="http://schemas.openxmlformats.org/officeDocument/2006/relationships/oleObject" Target="../embeddings/oleObject52.bin"/><Relationship Id="rId6" Type="http://schemas.openxmlformats.org/officeDocument/2006/relationships/image" Target="../media/image30.emf"/><Relationship Id="rId7" Type="http://schemas.openxmlformats.org/officeDocument/2006/relationships/oleObject" Target="../embeddings/oleObject53.bin"/><Relationship Id="rId8" Type="http://schemas.openxmlformats.org/officeDocument/2006/relationships/image" Target="../media/image27.emf"/><Relationship Id="rId9" Type="http://schemas.openxmlformats.org/officeDocument/2006/relationships/oleObject" Target="../embeddings/oleObject54.bin"/><Relationship Id="rId10" Type="http://schemas.openxmlformats.org/officeDocument/2006/relationships/image" Target="../media/image31.emf"/><Relationship Id="rId1" Type="http://schemas.openxmlformats.org/officeDocument/2006/relationships/vmlDrawing" Target="../drawings/vmlDrawing21.vml"/><Relationship Id="rId2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1" Type="http://schemas.openxmlformats.org/officeDocument/2006/relationships/image" Target="../media/image42.emf"/><Relationship Id="rId12" Type="http://schemas.openxmlformats.org/officeDocument/2006/relationships/oleObject" Target="../embeddings/oleObject59.bin"/><Relationship Id="rId13" Type="http://schemas.openxmlformats.org/officeDocument/2006/relationships/image" Target="../media/image43.emf"/><Relationship Id="rId14" Type="http://schemas.openxmlformats.org/officeDocument/2006/relationships/oleObject" Target="../embeddings/oleObject60.bin"/><Relationship Id="rId15" Type="http://schemas.openxmlformats.org/officeDocument/2006/relationships/image" Target="../media/image44.emf"/><Relationship Id="rId1" Type="http://schemas.openxmlformats.org/officeDocument/2006/relationships/vmlDrawing" Target="../drawings/vmlDrawing22.vml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4.xml"/><Relationship Id="rId4" Type="http://schemas.openxmlformats.org/officeDocument/2006/relationships/oleObject" Target="../embeddings/oleObject55.bin"/><Relationship Id="rId5" Type="http://schemas.openxmlformats.org/officeDocument/2006/relationships/image" Target="../media/image39.emf"/><Relationship Id="rId6" Type="http://schemas.openxmlformats.org/officeDocument/2006/relationships/oleObject" Target="../embeddings/oleObject56.bin"/><Relationship Id="rId7" Type="http://schemas.openxmlformats.org/officeDocument/2006/relationships/image" Target="../media/image40.emf"/><Relationship Id="rId8" Type="http://schemas.openxmlformats.org/officeDocument/2006/relationships/oleObject" Target="../embeddings/oleObject57.bin"/><Relationship Id="rId9" Type="http://schemas.openxmlformats.org/officeDocument/2006/relationships/image" Target="../media/image41.emf"/><Relationship Id="rId10" Type="http://schemas.openxmlformats.org/officeDocument/2006/relationships/oleObject" Target="../embeddings/oleObject58.bin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45.jp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45.jp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45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4" Type="http://schemas.openxmlformats.org/officeDocument/2006/relationships/oleObject" Target="../embeddings/oleObject61.bin"/><Relationship Id="rId5" Type="http://schemas.openxmlformats.org/officeDocument/2006/relationships/image" Target="../media/image46.emf"/><Relationship Id="rId6" Type="http://schemas.openxmlformats.org/officeDocument/2006/relationships/oleObject" Target="../embeddings/oleObject62.bin"/><Relationship Id="rId7" Type="http://schemas.openxmlformats.org/officeDocument/2006/relationships/image" Target="../media/image47.emf"/><Relationship Id="rId8" Type="http://schemas.openxmlformats.org/officeDocument/2006/relationships/oleObject" Target="../embeddings/oleObject63.bin"/><Relationship Id="rId9" Type="http://schemas.openxmlformats.org/officeDocument/2006/relationships/image" Target="../media/image48.emf"/><Relationship Id="rId1" Type="http://schemas.openxmlformats.org/officeDocument/2006/relationships/vmlDrawing" Target="../drawings/vmlDrawing23.vml"/><Relationship Id="rId2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4" Type="http://schemas.openxmlformats.org/officeDocument/2006/relationships/image" Target="../media/image51.jpg"/><Relationship Id="rId5" Type="http://schemas.openxmlformats.org/officeDocument/2006/relationships/oleObject" Target="../embeddings/oleObject64.bin"/><Relationship Id="rId6" Type="http://schemas.openxmlformats.org/officeDocument/2006/relationships/image" Target="../media/image49.emf"/><Relationship Id="rId7" Type="http://schemas.openxmlformats.org/officeDocument/2006/relationships/oleObject" Target="../embeddings/oleObject65.bin"/><Relationship Id="rId8" Type="http://schemas.openxmlformats.org/officeDocument/2006/relationships/image" Target="../media/image50.emf"/><Relationship Id="rId1" Type="http://schemas.openxmlformats.org/officeDocument/2006/relationships/vmlDrawing" Target="../drawings/vmlDrawing24.vml"/><Relationship Id="rId2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1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4" Type="http://schemas.openxmlformats.org/officeDocument/2006/relationships/image" Target="../media/image51.jpg"/><Relationship Id="rId5" Type="http://schemas.openxmlformats.org/officeDocument/2006/relationships/oleObject" Target="../embeddings/oleObject66.bin"/><Relationship Id="rId6" Type="http://schemas.openxmlformats.org/officeDocument/2006/relationships/image" Target="../media/image52.emf"/><Relationship Id="rId7" Type="http://schemas.openxmlformats.org/officeDocument/2006/relationships/oleObject" Target="../embeddings/oleObject67.bin"/><Relationship Id="rId8" Type="http://schemas.openxmlformats.org/officeDocument/2006/relationships/image" Target="../media/image50.emf"/><Relationship Id="rId9" Type="http://schemas.openxmlformats.org/officeDocument/2006/relationships/oleObject" Target="../embeddings/oleObject68.bin"/><Relationship Id="rId10" Type="http://schemas.openxmlformats.org/officeDocument/2006/relationships/image" Target="../media/image49.emf"/><Relationship Id="rId1" Type="http://schemas.openxmlformats.org/officeDocument/2006/relationships/vmlDrawing" Target="../drawings/vmlDrawing25.vml"/><Relationship Id="rId2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4" Type="http://schemas.openxmlformats.org/officeDocument/2006/relationships/image" Target="../media/image55.jpg"/><Relationship Id="rId5" Type="http://schemas.openxmlformats.org/officeDocument/2006/relationships/oleObject" Target="../embeddings/oleObject69.bin"/><Relationship Id="rId6" Type="http://schemas.openxmlformats.org/officeDocument/2006/relationships/image" Target="../media/image53.emf"/><Relationship Id="rId7" Type="http://schemas.openxmlformats.org/officeDocument/2006/relationships/oleObject" Target="../embeddings/oleObject70.bin"/><Relationship Id="rId8" Type="http://schemas.openxmlformats.org/officeDocument/2006/relationships/image" Target="../media/image54.emf"/><Relationship Id="rId1" Type="http://schemas.openxmlformats.org/officeDocument/2006/relationships/vmlDrawing" Target="../drawings/vmlDrawing26.vml"/><Relationship Id="rId2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4" Type="http://schemas.openxmlformats.org/officeDocument/2006/relationships/oleObject" Target="../embeddings/oleObject71.bin"/><Relationship Id="rId5" Type="http://schemas.openxmlformats.org/officeDocument/2006/relationships/image" Target="../media/image56.emf"/><Relationship Id="rId6" Type="http://schemas.openxmlformats.org/officeDocument/2006/relationships/oleObject" Target="../embeddings/oleObject72.bin"/><Relationship Id="rId7" Type="http://schemas.openxmlformats.org/officeDocument/2006/relationships/image" Target="../media/image57.emf"/><Relationship Id="rId8" Type="http://schemas.openxmlformats.org/officeDocument/2006/relationships/oleObject" Target="../embeddings/oleObject73.bin"/><Relationship Id="rId9" Type="http://schemas.openxmlformats.org/officeDocument/2006/relationships/image" Target="../media/image58.emf"/><Relationship Id="rId10" Type="http://schemas.openxmlformats.org/officeDocument/2006/relationships/oleObject" Target="../embeddings/oleObject74.bin"/><Relationship Id="rId11" Type="http://schemas.openxmlformats.org/officeDocument/2006/relationships/image" Target="../media/image59.emf"/><Relationship Id="rId1" Type="http://schemas.openxmlformats.org/officeDocument/2006/relationships/vmlDrawing" Target="../drawings/vmlDrawing27.vml"/><Relationship Id="rId2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4" Type="http://schemas.openxmlformats.org/officeDocument/2006/relationships/image" Target="../media/image62.jpg"/><Relationship Id="rId5" Type="http://schemas.openxmlformats.org/officeDocument/2006/relationships/oleObject" Target="../embeddings/oleObject75.bin"/><Relationship Id="rId6" Type="http://schemas.openxmlformats.org/officeDocument/2006/relationships/image" Target="../media/image60.emf"/><Relationship Id="rId7" Type="http://schemas.openxmlformats.org/officeDocument/2006/relationships/oleObject" Target="../embeddings/oleObject76.bin"/><Relationship Id="rId8" Type="http://schemas.openxmlformats.org/officeDocument/2006/relationships/image" Target="../media/image61.emf"/><Relationship Id="rId1" Type="http://schemas.openxmlformats.org/officeDocument/2006/relationships/vmlDrawing" Target="../drawings/vmlDrawing28.vml"/><Relationship Id="rId2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4" Type="http://schemas.openxmlformats.org/officeDocument/2006/relationships/image" Target="../media/image63.jpg"/><Relationship Id="rId5" Type="http://schemas.openxmlformats.org/officeDocument/2006/relationships/oleObject" Target="../embeddings/oleObject77.bin"/><Relationship Id="rId6" Type="http://schemas.openxmlformats.org/officeDocument/2006/relationships/image" Target="../media/image60.emf"/><Relationship Id="rId7" Type="http://schemas.openxmlformats.org/officeDocument/2006/relationships/oleObject" Target="../embeddings/oleObject78.bin"/><Relationship Id="rId8" Type="http://schemas.openxmlformats.org/officeDocument/2006/relationships/image" Target="../media/image61.emf"/><Relationship Id="rId1" Type="http://schemas.openxmlformats.org/officeDocument/2006/relationships/vmlDrawing" Target="../drawings/vmlDrawing29.vml"/><Relationship Id="rId2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4" Type="http://schemas.openxmlformats.org/officeDocument/2006/relationships/image" Target="../media/image64.jpg"/><Relationship Id="rId5" Type="http://schemas.openxmlformats.org/officeDocument/2006/relationships/oleObject" Target="../embeddings/oleObject79.bin"/><Relationship Id="rId6" Type="http://schemas.openxmlformats.org/officeDocument/2006/relationships/image" Target="../media/image60.emf"/><Relationship Id="rId7" Type="http://schemas.openxmlformats.org/officeDocument/2006/relationships/oleObject" Target="../embeddings/oleObject80.bin"/><Relationship Id="rId8" Type="http://schemas.openxmlformats.org/officeDocument/2006/relationships/image" Target="../media/image61.emf"/><Relationship Id="rId1" Type="http://schemas.openxmlformats.org/officeDocument/2006/relationships/vmlDrawing" Target="../drawings/vmlDrawing30.vml"/><Relationship Id="rId2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84.bin"/><Relationship Id="rId12" Type="http://schemas.openxmlformats.org/officeDocument/2006/relationships/image" Target="../media/image66.emf"/><Relationship Id="rId1" Type="http://schemas.openxmlformats.org/officeDocument/2006/relationships/vmlDrawing" Target="../drawings/vmlDrawing31.vml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6.xml"/><Relationship Id="rId4" Type="http://schemas.openxmlformats.org/officeDocument/2006/relationships/image" Target="../media/image64.jpg"/><Relationship Id="rId5" Type="http://schemas.openxmlformats.org/officeDocument/2006/relationships/oleObject" Target="../embeddings/oleObject81.bin"/><Relationship Id="rId6" Type="http://schemas.openxmlformats.org/officeDocument/2006/relationships/image" Target="../media/image60.emf"/><Relationship Id="rId7" Type="http://schemas.openxmlformats.org/officeDocument/2006/relationships/oleObject" Target="../embeddings/oleObject82.bin"/><Relationship Id="rId8" Type="http://schemas.openxmlformats.org/officeDocument/2006/relationships/image" Target="../media/image61.emf"/><Relationship Id="rId9" Type="http://schemas.openxmlformats.org/officeDocument/2006/relationships/oleObject" Target="../embeddings/oleObject83.bin"/><Relationship Id="rId10" Type="http://schemas.openxmlformats.org/officeDocument/2006/relationships/image" Target="../media/image65.e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4" Type="http://schemas.openxmlformats.org/officeDocument/2006/relationships/oleObject" Target="../embeddings/oleObject85.bin"/><Relationship Id="rId5" Type="http://schemas.openxmlformats.org/officeDocument/2006/relationships/image" Target="../media/image67.emf"/><Relationship Id="rId6" Type="http://schemas.openxmlformats.org/officeDocument/2006/relationships/oleObject" Target="../embeddings/oleObject86.bin"/><Relationship Id="rId7" Type="http://schemas.openxmlformats.org/officeDocument/2006/relationships/image" Target="../media/image68.emf"/><Relationship Id="rId8" Type="http://schemas.openxmlformats.org/officeDocument/2006/relationships/oleObject" Target="../embeddings/oleObject87.bin"/><Relationship Id="rId9" Type="http://schemas.openxmlformats.org/officeDocument/2006/relationships/image" Target="../media/image69.emf"/><Relationship Id="rId1" Type="http://schemas.openxmlformats.org/officeDocument/2006/relationships/vmlDrawing" Target="../drawings/vmlDrawing32.vml"/><Relationship Id="rId2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8.xml"/><Relationship Id="rId4" Type="http://schemas.openxmlformats.org/officeDocument/2006/relationships/oleObject" Target="../embeddings/oleObject88.bin"/><Relationship Id="rId5" Type="http://schemas.openxmlformats.org/officeDocument/2006/relationships/image" Target="../media/image67.emf"/><Relationship Id="rId6" Type="http://schemas.openxmlformats.org/officeDocument/2006/relationships/oleObject" Target="../embeddings/oleObject89.bin"/><Relationship Id="rId7" Type="http://schemas.openxmlformats.org/officeDocument/2006/relationships/image" Target="../media/image68.emf"/><Relationship Id="rId8" Type="http://schemas.openxmlformats.org/officeDocument/2006/relationships/oleObject" Target="../embeddings/oleObject90.bin"/><Relationship Id="rId9" Type="http://schemas.openxmlformats.org/officeDocument/2006/relationships/image" Target="../media/image70.emf"/><Relationship Id="rId10" Type="http://schemas.openxmlformats.org/officeDocument/2006/relationships/oleObject" Target="../embeddings/oleObject91.bin"/><Relationship Id="rId11" Type="http://schemas.openxmlformats.org/officeDocument/2006/relationships/image" Target="../media/image69.emf"/><Relationship Id="rId1" Type="http://schemas.openxmlformats.org/officeDocument/2006/relationships/vmlDrawing" Target="../drawings/vmlDrawing33.vml"/><Relationship Id="rId2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1" Type="http://schemas.openxmlformats.org/officeDocument/2006/relationships/image" Target="../media/image71.emf"/><Relationship Id="rId12" Type="http://schemas.openxmlformats.org/officeDocument/2006/relationships/oleObject" Target="../embeddings/oleObject96.bin"/><Relationship Id="rId13" Type="http://schemas.openxmlformats.org/officeDocument/2006/relationships/image" Target="../media/image69.emf"/><Relationship Id="rId1" Type="http://schemas.openxmlformats.org/officeDocument/2006/relationships/vmlDrawing" Target="../drawings/vmlDrawing34.vml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9.xml"/><Relationship Id="rId4" Type="http://schemas.openxmlformats.org/officeDocument/2006/relationships/oleObject" Target="../embeddings/oleObject92.bin"/><Relationship Id="rId5" Type="http://schemas.openxmlformats.org/officeDocument/2006/relationships/image" Target="../media/image67.emf"/><Relationship Id="rId6" Type="http://schemas.openxmlformats.org/officeDocument/2006/relationships/oleObject" Target="../embeddings/oleObject93.bin"/><Relationship Id="rId7" Type="http://schemas.openxmlformats.org/officeDocument/2006/relationships/image" Target="../media/image68.emf"/><Relationship Id="rId8" Type="http://schemas.openxmlformats.org/officeDocument/2006/relationships/oleObject" Target="../embeddings/oleObject94.bin"/><Relationship Id="rId9" Type="http://schemas.openxmlformats.org/officeDocument/2006/relationships/image" Target="../media/image70.emf"/><Relationship Id="rId10" Type="http://schemas.openxmlformats.org/officeDocument/2006/relationships/oleObject" Target="../embeddings/oleObject95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4" Type="http://schemas.openxmlformats.org/officeDocument/2006/relationships/image" Target="../media/image4.jpg"/><Relationship Id="rId5" Type="http://schemas.openxmlformats.org/officeDocument/2006/relationships/oleObject" Target="../embeddings/oleObject2.bin"/><Relationship Id="rId6" Type="http://schemas.openxmlformats.org/officeDocument/2006/relationships/image" Target="../media/image2.emf"/><Relationship Id="rId7" Type="http://schemas.openxmlformats.org/officeDocument/2006/relationships/oleObject" Target="../embeddings/oleObject3.bin"/><Relationship Id="rId8" Type="http://schemas.openxmlformats.org/officeDocument/2006/relationships/image" Target="../media/image3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1" Type="http://schemas.openxmlformats.org/officeDocument/2006/relationships/image" Target="../media/image71.emf"/><Relationship Id="rId12" Type="http://schemas.openxmlformats.org/officeDocument/2006/relationships/oleObject" Target="../embeddings/oleObject101.bin"/><Relationship Id="rId13" Type="http://schemas.openxmlformats.org/officeDocument/2006/relationships/image" Target="../media/image69.emf"/><Relationship Id="rId1" Type="http://schemas.openxmlformats.org/officeDocument/2006/relationships/vmlDrawing" Target="../drawings/vmlDrawing35.vml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0.xml"/><Relationship Id="rId4" Type="http://schemas.openxmlformats.org/officeDocument/2006/relationships/oleObject" Target="../embeddings/oleObject97.bin"/><Relationship Id="rId5" Type="http://schemas.openxmlformats.org/officeDocument/2006/relationships/image" Target="../media/image67.emf"/><Relationship Id="rId6" Type="http://schemas.openxmlformats.org/officeDocument/2006/relationships/oleObject" Target="../embeddings/oleObject98.bin"/><Relationship Id="rId7" Type="http://schemas.openxmlformats.org/officeDocument/2006/relationships/image" Target="../media/image68.emf"/><Relationship Id="rId8" Type="http://schemas.openxmlformats.org/officeDocument/2006/relationships/oleObject" Target="../embeddings/oleObject99.bin"/><Relationship Id="rId9" Type="http://schemas.openxmlformats.org/officeDocument/2006/relationships/image" Target="../media/image70.emf"/><Relationship Id="rId10" Type="http://schemas.openxmlformats.org/officeDocument/2006/relationships/oleObject" Target="../embeddings/oleObject100.bin"/></Relationships>
</file>

<file path=ppt/slides/_rels/slide4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71.emf"/><Relationship Id="rId12" Type="http://schemas.openxmlformats.org/officeDocument/2006/relationships/oleObject" Target="../embeddings/oleObject106.bin"/><Relationship Id="rId13" Type="http://schemas.openxmlformats.org/officeDocument/2006/relationships/image" Target="../media/image72.emf"/><Relationship Id="rId14" Type="http://schemas.openxmlformats.org/officeDocument/2006/relationships/oleObject" Target="../embeddings/oleObject107.bin"/><Relationship Id="rId15" Type="http://schemas.openxmlformats.org/officeDocument/2006/relationships/image" Target="../media/image73.emf"/><Relationship Id="rId16" Type="http://schemas.openxmlformats.org/officeDocument/2006/relationships/oleObject" Target="../embeddings/oleObject108.bin"/><Relationship Id="rId17" Type="http://schemas.openxmlformats.org/officeDocument/2006/relationships/image" Target="../media/image69.emf"/><Relationship Id="rId1" Type="http://schemas.openxmlformats.org/officeDocument/2006/relationships/vmlDrawing" Target="../drawings/vmlDrawing36.vml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1.xml"/><Relationship Id="rId4" Type="http://schemas.openxmlformats.org/officeDocument/2006/relationships/oleObject" Target="../embeddings/oleObject102.bin"/><Relationship Id="rId5" Type="http://schemas.openxmlformats.org/officeDocument/2006/relationships/image" Target="../media/image67.emf"/><Relationship Id="rId6" Type="http://schemas.openxmlformats.org/officeDocument/2006/relationships/oleObject" Target="../embeddings/oleObject103.bin"/><Relationship Id="rId7" Type="http://schemas.openxmlformats.org/officeDocument/2006/relationships/image" Target="../media/image68.emf"/><Relationship Id="rId8" Type="http://schemas.openxmlformats.org/officeDocument/2006/relationships/oleObject" Target="../embeddings/oleObject104.bin"/><Relationship Id="rId9" Type="http://schemas.openxmlformats.org/officeDocument/2006/relationships/image" Target="../media/image70.emf"/><Relationship Id="rId10" Type="http://schemas.openxmlformats.org/officeDocument/2006/relationships/oleObject" Target="../embeddings/oleObject105.bin"/></Relationships>
</file>

<file path=ppt/slides/_rels/slide42.xml.rels><?xml version="1.0" encoding="UTF-8" standalone="yes"?>
<Relationships xmlns="http://schemas.openxmlformats.org/package/2006/relationships"><Relationship Id="rId11" Type="http://schemas.openxmlformats.org/officeDocument/2006/relationships/image" Target="../media/image77.emf"/><Relationship Id="rId12" Type="http://schemas.openxmlformats.org/officeDocument/2006/relationships/oleObject" Target="../embeddings/oleObject113.bin"/><Relationship Id="rId13" Type="http://schemas.openxmlformats.org/officeDocument/2006/relationships/image" Target="../media/image78.emf"/><Relationship Id="rId1" Type="http://schemas.openxmlformats.org/officeDocument/2006/relationships/vmlDrawing" Target="../drawings/vmlDrawing37.vml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2.xml"/><Relationship Id="rId4" Type="http://schemas.openxmlformats.org/officeDocument/2006/relationships/oleObject" Target="../embeddings/oleObject109.bin"/><Relationship Id="rId5" Type="http://schemas.openxmlformats.org/officeDocument/2006/relationships/image" Target="../media/image74.emf"/><Relationship Id="rId6" Type="http://schemas.openxmlformats.org/officeDocument/2006/relationships/oleObject" Target="../embeddings/oleObject110.bin"/><Relationship Id="rId7" Type="http://schemas.openxmlformats.org/officeDocument/2006/relationships/image" Target="../media/image75.emf"/><Relationship Id="rId8" Type="http://schemas.openxmlformats.org/officeDocument/2006/relationships/oleObject" Target="../embeddings/oleObject111.bin"/><Relationship Id="rId9" Type="http://schemas.openxmlformats.org/officeDocument/2006/relationships/image" Target="../media/image76.emf"/><Relationship Id="rId10" Type="http://schemas.openxmlformats.org/officeDocument/2006/relationships/oleObject" Target="../embeddings/oleObject112.bin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79.jp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g"/><Relationship Id="rId4" Type="http://schemas.openxmlformats.org/officeDocument/2006/relationships/image" Target="../media/image79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g"/><Relationship Id="rId4" Type="http://schemas.openxmlformats.org/officeDocument/2006/relationships/image" Target="../media/image79.jpg"/><Relationship Id="rId5" Type="http://schemas.openxmlformats.org/officeDocument/2006/relationships/image" Target="../media/image81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5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6.xml"/><Relationship Id="rId4" Type="http://schemas.openxmlformats.org/officeDocument/2006/relationships/oleObject" Target="../embeddings/oleObject114.bin"/><Relationship Id="rId5" Type="http://schemas.openxmlformats.org/officeDocument/2006/relationships/image" Target="../media/image82.emf"/><Relationship Id="rId1" Type="http://schemas.openxmlformats.org/officeDocument/2006/relationships/vmlDrawing" Target="../drawings/vmlDrawing38.vml"/><Relationship Id="rId2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7.xml"/><Relationship Id="rId3" Type="http://schemas.openxmlformats.org/officeDocument/2006/relationships/image" Target="../media/image83.jp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8.xml"/><Relationship Id="rId4" Type="http://schemas.openxmlformats.org/officeDocument/2006/relationships/oleObject" Target="../embeddings/oleObject115.bin"/><Relationship Id="rId5" Type="http://schemas.openxmlformats.org/officeDocument/2006/relationships/image" Target="../media/image84.emf"/><Relationship Id="rId6" Type="http://schemas.openxmlformats.org/officeDocument/2006/relationships/oleObject" Target="../embeddings/oleObject116.bin"/><Relationship Id="rId7" Type="http://schemas.openxmlformats.org/officeDocument/2006/relationships/image" Target="../media/image85.emf"/><Relationship Id="rId1" Type="http://schemas.openxmlformats.org/officeDocument/2006/relationships/vmlDrawing" Target="../drawings/vmlDrawing39.vml"/><Relationship Id="rId2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9.xml"/><Relationship Id="rId4" Type="http://schemas.openxmlformats.org/officeDocument/2006/relationships/oleObject" Target="../embeddings/oleObject117.bin"/><Relationship Id="rId5" Type="http://schemas.openxmlformats.org/officeDocument/2006/relationships/image" Target="../media/image84.emf"/><Relationship Id="rId6" Type="http://schemas.openxmlformats.org/officeDocument/2006/relationships/oleObject" Target="../embeddings/oleObject118.bin"/><Relationship Id="rId7" Type="http://schemas.openxmlformats.org/officeDocument/2006/relationships/image" Target="../media/image85.emf"/><Relationship Id="rId8" Type="http://schemas.openxmlformats.org/officeDocument/2006/relationships/oleObject" Target="../embeddings/oleObject119.bin"/><Relationship Id="rId9" Type="http://schemas.openxmlformats.org/officeDocument/2006/relationships/image" Target="../media/image86.emf"/><Relationship Id="rId1" Type="http://schemas.openxmlformats.org/officeDocument/2006/relationships/vmlDrawing" Target="../drawings/vmlDrawing40.vml"/><Relationship Id="rId2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4" Type="http://schemas.openxmlformats.org/officeDocument/2006/relationships/oleObject" Target="../embeddings/oleObject4.bin"/><Relationship Id="rId5" Type="http://schemas.openxmlformats.org/officeDocument/2006/relationships/image" Target="../media/image5.emf"/><Relationship Id="rId6" Type="http://schemas.openxmlformats.org/officeDocument/2006/relationships/image" Target="../media/image7.jpg"/><Relationship Id="rId7" Type="http://schemas.openxmlformats.org/officeDocument/2006/relationships/oleObject" Target="../embeddings/oleObject5.bin"/><Relationship Id="rId8" Type="http://schemas.openxmlformats.org/officeDocument/2006/relationships/image" Target="../media/image6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0.xml"/><Relationship Id="rId4" Type="http://schemas.openxmlformats.org/officeDocument/2006/relationships/oleObject" Target="../embeddings/oleObject120.bin"/><Relationship Id="rId5" Type="http://schemas.openxmlformats.org/officeDocument/2006/relationships/image" Target="../media/image87.emf"/><Relationship Id="rId6" Type="http://schemas.openxmlformats.org/officeDocument/2006/relationships/oleObject" Target="../embeddings/oleObject121.bin"/><Relationship Id="rId7" Type="http://schemas.openxmlformats.org/officeDocument/2006/relationships/image" Target="../media/image88.emf"/><Relationship Id="rId8" Type="http://schemas.openxmlformats.org/officeDocument/2006/relationships/oleObject" Target="../embeddings/oleObject122.bin"/><Relationship Id="rId9" Type="http://schemas.openxmlformats.org/officeDocument/2006/relationships/image" Target="../media/image89.emf"/><Relationship Id="rId10" Type="http://schemas.openxmlformats.org/officeDocument/2006/relationships/oleObject" Target="../embeddings/oleObject123.bin"/><Relationship Id="rId11" Type="http://schemas.openxmlformats.org/officeDocument/2006/relationships/image" Target="../media/image90.emf"/><Relationship Id="rId1" Type="http://schemas.openxmlformats.org/officeDocument/2006/relationships/vmlDrawing" Target="../drawings/vmlDrawing41.vml"/><Relationship Id="rId2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1.xml"/><Relationship Id="rId3" Type="http://schemas.openxmlformats.org/officeDocument/2006/relationships/image" Target="../media/image91.jp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2.xml"/><Relationship Id="rId4" Type="http://schemas.openxmlformats.org/officeDocument/2006/relationships/oleObject" Target="../embeddings/oleObject124.bin"/><Relationship Id="rId5" Type="http://schemas.openxmlformats.org/officeDocument/2006/relationships/image" Target="../media/image92.emf"/><Relationship Id="rId1" Type="http://schemas.openxmlformats.org/officeDocument/2006/relationships/vmlDrawing" Target="../drawings/vmlDrawing42.vml"/><Relationship Id="rId2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3.xml"/><Relationship Id="rId4" Type="http://schemas.openxmlformats.org/officeDocument/2006/relationships/image" Target="../media/image94.jpg"/><Relationship Id="rId5" Type="http://schemas.openxmlformats.org/officeDocument/2006/relationships/oleObject" Target="../embeddings/oleObject125.bin"/><Relationship Id="rId6" Type="http://schemas.openxmlformats.org/officeDocument/2006/relationships/image" Target="../media/image92.emf"/><Relationship Id="rId7" Type="http://schemas.openxmlformats.org/officeDocument/2006/relationships/oleObject" Target="../embeddings/oleObject126.bin"/><Relationship Id="rId8" Type="http://schemas.openxmlformats.org/officeDocument/2006/relationships/image" Target="../media/image93.emf"/><Relationship Id="rId1" Type="http://schemas.openxmlformats.org/officeDocument/2006/relationships/vmlDrawing" Target="../drawings/vmlDrawing43.vml"/><Relationship Id="rId2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4.xml"/><Relationship Id="rId4" Type="http://schemas.openxmlformats.org/officeDocument/2006/relationships/oleObject" Target="../embeddings/oleObject127.bin"/><Relationship Id="rId5" Type="http://schemas.openxmlformats.org/officeDocument/2006/relationships/image" Target="../media/image95.emf"/><Relationship Id="rId1" Type="http://schemas.openxmlformats.org/officeDocument/2006/relationships/vmlDrawing" Target="../drawings/vmlDrawing44.vml"/><Relationship Id="rId2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5.xml"/><Relationship Id="rId4" Type="http://schemas.openxmlformats.org/officeDocument/2006/relationships/oleObject" Target="../embeddings/oleObject128.bin"/><Relationship Id="rId5" Type="http://schemas.openxmlformats.org/officeDocument/2006/relationships/image" Target="../media/image96.emf"/><Relationship Id="rId6" Type="http://schemas.openxmlformats.org/officeDocument/2006/relationships/oleObject" Target="../embeddings/oleObject129.bin"/><Relationship Id="rId7" Type="http://schemas.openxmlformats.org/officeDocument/2006/relationships/image" Target="../media/image97.emf"/><Relationship Id="rId8" Type="http://schemas.openxmlformats.org/officeDocument/2006/relationships/oleObject" Target="../embeddings/oleObject130.bin"/><Relationship Id="rId9" Type="http://schemas.openxmlformats.org/officeDocument/2006/relationships/image" Target="../media/image98.emf"/><Relationship Id="rId10" Type="http://schemas.openxmlformats.org/officeDocument/2006/relationships/oleObject" Target="../embeddings/oleObject131.bin"/><Relationship Id="rId11" Type="http://schemas.openxmlformats.org/officeDocument/2006/relationships/image" Target="../media/image99.emf"/><Relationship Id="rId1" Type="http://schemas.openxmlformats.org/officeDocument/2006/relationships/vmlDrawing" Target="../drawings/vmlDrawing45.vml"/><Relationship Id="rId2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135.bin"/><Relationship Id="rId12" Type="http://schemas.openxmlformats.org/officeDocument/2006/relationships/image" Target="../media/image101.emf"/><Relationship Id="rId13" Type="http://schemas.openxmlformats.org/officeDocument/2006/relationships/oleObject" Target="../embeddings/oleObject136.bin"/><Relationship Id="rId14" Type="http://schemas.openxmlformats.org/officeDocument/2006/relationships/image" Target="../media/image102.emf"/><Relationship Id="rId1" Type="http://schemas.openxmlformats.org/officeDocument/2006/relationships/vmlDrawing" Target="../drawings/vmlDrawing46.vml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6.xml"/><Relationship Id="rId4" Type="http://schemas.openxmlformats.org/officeDocument/2006/relationships/oleObject" Target="../embeddings/oleObject132.bin"/><Relationship Id="rId5" Type="http://schemas.openxmlformats.org/officeDocument/2006/relationships/image" Target="../media/image97.emf"/><Relationship Id="rId6" Type="http://schemas.openxmlformats.org/officeDocument/2006/relationships/oleObject" Target="../embeddings/oleObject133.bin"/><Relationship Id="rId7" Type="http://schemas.openxmlformats.org/officeDocument/2006/relationships/image" Target="../media/image98.emf"/><Relationship Id="rId8" Type="http://schemas.openxmlformats.org/officeDocument/2006/relationships/image" Target="../media/image103.jpg"/><Relationship Id="rId9" Type="http://schemas.openxmlformats.org/officeDocument/2006/relationships/oleObject" Target="../embeddings/oleObject134.bin"/><Relationship Id="rId10" Type="http://schemas.openxmlformats.org/officeDocument/2006/relationships/image" Target="../media/image100.emf"/></Relationships>
</file>

<file path=ppt/slides/_rels/slide57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00.emf"/><Relationship Id="rId12" Type="http://schemas.openxmlformats.org/officeDocument/2006/relationships/oleObject" Target="../embeddings/oleObject140.bin"/><Relationship Id="rId13" Type="http://schemas.openxmlformats.org/officeDocument/2006/relationships/image" Target="../media/image101.emf"/><Relationship Id="rId14" Type="http://schemas.openxmlformats.org/officeDocument/2006/relationships/oleObject" Target="../embeddings/oleObject141.bin"/><Relationship Id="rId15" Type="http://schemas.openxmlformats.org/officeDocument/2006/relationships/image" Target="../media/image102.emf"/><Relationship Id="rId1" Type="http://schemas.openxmlformats.org/officeDocument/2006/relationships/vmlDrawing" Target="../drawings/vmlDrawing47.vml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7.xml"/><Relationship Id="rId4" Type="http://schemas.openxmlformats.org/officeDocument/2006/relationships/image" Target="../media/image104.jpg"/><Relationship Id="rId5" Type="http://schemas.openxmlformats.org/officeDocument/2006/relationships/oleObject" Target="../embeddings/oleObject137.bin"/><Relationship Id="rId6" Type="http://schemas.openxmlformats.org/officeDocument/2006/relationships/image" Target="../media/image97.emf"/><Relationship Id="rId7" Type="http://schemas.openxmlformats.org/officeDocument/2006/relationships/oleObject" Target="../embeddings/oleObject138.bin"/><Relationship Id="rId8" Type="http://schemas.openxmlformats.org/officeDocument/2006/relationships/image" Target="../media/image98.emf"/><Relationship Id="rId9" Type="http://schemas.openxmlformats.org/officeDocument/2006/relationships/image" Target="../media/image103.jpg"/><Relationship Id="rId10" Type="http://schemas.openxmlformats.org/officeDocument/2006/relationships/oleObject" Target="../embeddings/oleObject139.bin"/></Relationships>
</file>

<file path=ppt/slides/_rels/slide58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00.emf"/><Relationship Id="rId12" Type="http://schemas.openxmlformats.org/officeDocument/2006/relationships/oleObject" Target="../embeddings/oleObject145.bin"/><Relationship Id="rId13" Type="http://schemas.openxmlformats.org/officeDocument/2006/relationships/image" Target="../media/image101.emf"/><Relationship Id="rId14" Type="http://schemas.openxmlformats.org/officeDocument/2006/relationships/oleObject" Target="../embeddings/oleObject146.bin"/><Relationship Id="rId15" Type="http://schemas.openxmlformats.org/officeDocument/2006/relationships/image" Target="../media/image102.emf"/><Relationship Id="rId1" Type="http://schemas.openxmlformats.org/officeDocument/2006/relationships/vmlDrawing" Target="../drawings/vmlDrawing48.vml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8.xml"/><Relationship Id="rId4" Type="http://schemas.openxmlformats.org/officeDocument/2006/relationships/image" Target="../media/image105.jpg"/><Relationship Id="rId5" Type="http://schemas.openxmlformats.org/officeDocument/2006/relationships/oleObject" Target="../embeddings/oleObject142.bin"/><Relationship Id="rId6" Type="http://schemas.openxmlformats.org/officeDocument/2006/relationships/image" Target="../media/image97.emf"/><Relationship Id="rId7" Type="http://schemas.openxmlformats.org/officeDocument/2006/relationships/oleObject" Target="../embeddings/oleObject143.bin"/><Relationship Id="rId8" Type="http://schemas.openxmlformats.org/officeDocument/2006/relationships/image" Target="../media/image98.emf"/><Relationship Id="rId9" Type="http://schemas.openxmlformats.org/officeDocument/2006/relationships/image" Target="../media/image103.jpg"/><Relationship Id="rId10" Type="http://schemas.openxmlformats.org/officeDocument/2006/relationships/oleObject" Target="../embeddings/oleObject144.bin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9.xml"/><Relationship Id="rId4" Type="http://schemas.openxmlformats.org/officeDocument/2006/relationships/oleObject" Target="../embeddings/oleObject147.bin"/><Relationship Id="rId5" Type="http://schemas.openxmlformats.org/officeDocument/2006/relationships/image" Target="../media/image106.emf"/><Relationship Id="rId1" Type="http://schemas.openxmlformats.org/officeDocument/2006/relationships/vmlDrawing" Target="../drawings/vmlDrawing49.vml"/><Relationship Id="rId2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4" Type="http://schemas.openxmlformats.org/officeDocument/2006/relationships/image" Target="../media/image9.jpg"/><Relationship Id="rId5" Type="http://schemas.openxmlformats.org/officeDocument/2006/relationships/oleObject" Target="../embeddings/oleObject6.bin"/><Relationship Id="rId6" Type="http://schemas.openxmlformats.org/officeDocument/2006/relationships/image" Target="../media/image5.emf"/><Relationship Id="rId7" Type="http://schemas.openxmlformats.org/officeDocument/2006/relationships/oleObject" Target="../embeddings/oleObject7.bin"/><Relationship Id="rId8" Type="http://schemas.openxmlformats.org/officeDocument/2006/relationships/image" Target="../media/image8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0.xml"/><Relationship Id="rId4" Type="http://schemas.openxmlformats.org/officeDocument/2006/relationships/oleObject" Target="../embeddings/oleObject148.bin"/><Relationship Id="rId5" Type="http://schemas.openxmlformats.org/officeDocument/2006/relationships/image" Target="../media/image106.emf"/><Relationship Id="rId6" Type="http://schemas.openxmlformats.org/officeDocument/2006/relationships/oleObject" Target="../embeddings/oleObject149.bin"/><Relationship Id="rId7" Type="http://schemas.openxmlformats.org/officeDocument/2006/relationships/image" Target="../media/image107.emf"/><Relationship Id="rId1" Type="http://schemas.openxmlformats.org/officeDocument/2006/relationships/vmlDrawing" Target="../drawings/vmlDrawing50.vml"/><Relationship Id="rId2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1.xml"/><Relationship Id="rId4" Type="http://schemas.openxmlformats.org/officeDocument/2006/relationships/oleObject" Target="../embeddings/oleObject150.bin"/><Relationship Id="rId5" Type="http://schemas.openxmlformats.org/officeDocument/2006/relationships/image" Target="../media/image108.emf"/><Relationship Id="rId6" Type="http://schemas.openxmlformats.org/officeDocument/2006/relationships/oleObject" Target="../embeddings/oleObject151.bin"/><Relationship Id="rId7" Type="http://schemas.openxmlformats.org/officeDocument/2006/relationships/image" Target="../media/image106.emf"/><Relationship Id="rId8" Type="http://schemas.openxmlformats.org/officeDocument/2006/relationships/oleObject" Target="../embeddings/oleObject152.bin"/><Relationship Id="rId9" Type="http://schemas.openxmlformats.org/officeDocument/2006/relationships/image" Target="../media/image107.emf"/><Relationship Id="rId1" Type="http://schemas.openxmlformats.org/officeDocument/2006/relationships/vmlDrawing" Target="../drawings/vmlDrawing51.vml"/><Relationship Id="rId2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2.xml"/><Relationship Id="rId4" Type="http://schemas.openxmlformats.org/officeDocument/2006/relationships/oleObject" Target="../embeddings/oleObject153.bin"/><Relationship Id="rId5" Type="http://schemas.openxmlformats.org/officeDocument/2006/relationships/image" Target="../media/image108.emf"/><Relationship Id="rId6" Type="http://schemas.openxmlformats.org/officeDocument/2006/relationships/oleObject" Target="../embeddings/oleObject154.bin"/><Relationship Id="rId7" Type="http://schemas.openxmlformats.org/officeDocument/2006/relationships/image" Target="../media/image106.emf"/><Relationship Id="rId8" Type="http://schemas.openxmlformats.org/officeDocument/2006/relationships/oleObject" Target="../embeddings/oleObject155.bin"/><Relationship Id="rId9" Type="http://schemas.openxmlformats.org/officeDocument/2006/relationships/image" Target="../media/image107.emf"/><Relationship Id="rId10" Type="http://schemas.openxmlformats.org/officeDocument/2006/relationships/oleObject" Target="../embeddings/oleObject156.bin"/><Relationship Id="rId11" Type="http://schemas.openxmlformats.org/officeDocument/2006/relationships/image" Target="../media/image109.emf"/><Relationship Id="rId1" Type="http://schemas.openxmlformats.org/officeDocument/2006/relationships/vmlDrawing" Target="../drawings/vmlDrawing52.vml"/><Relationship Id="rId2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07.emf"/><Relationship Id="rId12" Type="http://schemas.openxmlformats.org/officeDocument/2006/relationships/oleObject" Target="../embeddings/oleObject161.bin"/><Relationship Id="rId13" Type="http://schemas.openxmlformats.org/officeDocument/2006/relationships/image" Target="../media/image109.emf"/><Relationship Id="rId14" Type="http://schemas.openxmlformats.org/officeDocument/2006/relationships/oleObject" Target="../embeddings/oleObject162.bin"/><Relationship Id="rId15" Type="http://schemas.openxmlformats.org/officeDocument/2006/relationships/image" Target="../media/image111.emf"/><Relationship Id="rId1" Type="http://schemas.openxmlformats.org/officeDocument/2006/relationships/vmlDrawing" Target="../drawings/vmlDrawing53.vml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3.xml"/><Relationship Id="rId4" Type="http://schemas.openxmlformats.org/officeDocument/2006/relationships/oleObject" Target="../embeddings/oleObject157.bin"/><Relationship Id="rId5" Type="http://schemas.openxmlformats.org/officeDocument/2006/relationships/image" Target="../media/image108.emf"/><Relationship Id="rId6" Type="http://schemas.openxmlformats.org/officeDocument/2006/relationships/oleObject" Target="../embeddings/oleObject158.bin"/><Relationship Id="rId7" Type="http://schemas.openxmlformats.org/officeDocument/2006/relationships/image" Target="../media/image110.emf"/><Relationship Id="rId8" Type="http://schemas.openxmlformats.org/officeDocument/2006/relationships/oleObject" Target="../embeddings/oleObject159.bin"/><Relationship Id="rId9" Type="http://schemas.openxmlformats.org/officeDocument/2006/relationships/image" Target="../media/image106.emf"/><Relationship Id="rId10" Type="http://schemas.openxmlformats.org/officeDocument/2006/relationships/oleObject" Target="../embeddings/oleObject160.bin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4.xml"/><Relationship Id="rId4" Type="http://schemas.openxmlformats.org/officeDocument/2006/relationships/oleObject" Target="../embeddings/oleObject163.bin"/><Relationship Id="rId5" Type="http://schemas.openxmlformats.org/officeDocument/2006/relationships/image" Target="../media/image111.emf"/><Relationship Id="rId1" Type="http://schemas.openxmlformats.org/officeDocument/2006/relationships/vmlDrawing" Target="../drawings/vmlDrawing54.vml"/><Relationship Id="rId2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5.xml"/><Relationship Id="rId4" Type="http://schemas.openxmlformats.org/officeDocument/2006/relationships/oleObject" Target="../embeddings/oleObject164.bin"/><Relationship Id="rId5" Type="http://schemas.openxmlformats.org/officeDocument/2006/relationships/image" Target="../media/image111.emf"/><Relationship Id="rId6" Type="http://schemas.openxmlformats.org/officeDocument/2006/relationships/oleObject" Target="../embeddings/oleObject165.bin"/><Relationship Id="rId7" Type="http://schemas.openxmlformats.org/officeDocument/2006/relationships/image" Target="../media/image112.emf"/><Relationship Id="rId8" Type="http://schemas.openxmlformats.org/officeDocument/2006/relationships/oleObject" Target="../embeddings/oleObject166.bin"/><Relationship Id="rId9" Type="http://schemas.openxmlformats.org/officeDocument/2006/relationships/image" Target="../media/image113.emf"/><Relationship Id="rId10" Type="http://schemas.openxmlformats.org/officeDocument/2006/relationships/oleObject" Target="../embeddings/oleObject167.bin"/><Relationship Id="rId11" Type="http://schemas.openxmlformats.org/officeDocument/2006/relationships/image" Target="../media/image114.emf"/><Relationship Id="rId1" Type="http://schemas.openxmlformats.org/officeDocument/2006/relationships/vmlDrawing" Target="../drawings/vmlDrawing55.vml"/><Relationship Id="rId2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15.emf"/><Relationship Id="rId12" Type="http://schemas.openxmlformats.org/officeDocument/2006/relationships/oleObject" Target="../embeddings/oleObject172.bin"/><Relationship Id="rId13" Type="http://schemas.openxmlformats.org/officeDocument/2006/relationships/image" Target="../media/image114.emf"/><Relationship Id="rId14" Type="http://schemas.openxmlformats.org/officeDocument/2006/relationships/oleObject" Target="../embeddings/oleObject173.bin"/><Relationship Id="rId15" Type="http://schemas.openxmlformats.org/officeDocument/2006/relationships/image" Target="../media/image116.emf"/><Relationship Id="rId1" Type="http://schemas.openxmlformats.org/officeDocument/2006/relationships/vmlDrawing" Target="../drawings/vmlDrawing56.vml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6.xml"/><Relationship Id="rId4" Type="http://schemas.openxmlformats.org/officeDocument/2006/relationships/oleObject" Target="../embeddings/oleObject168.bin"/><Relationship Id="rId5" Type="http://schemas.openxmlformats.org/officeDocument/2006/relationships/image" Target="../media/image111.emf"/><Relationship Id="rId6" Type="http://schemas.openxmlformats.org/officeDocument/2006/relationships/oleObject" Target="../embeddings/oleObject169.bin"/><Relationship Id="rId7" Type="http://schemas.openxmlformats.org/officeDocument/2006/relationships/image" Target="../media/image112.emf"/><Relationship Id="rId8" Type="http://schemas.openxmlformats.org/officeDocument/2006/relationships/oleObject" Target="../embeddings/oleObject170.bin"/><Relationship Id="rId9" Type="http://schemas.openxmlformats.org/officeDocument/2006/relationships/image" Target="../media/image113.emf"/><Relationship Id="rId10" Type="http://schemas.openxmlformats.org/officeDocument/2006/relationships/oleObject" Target="../embeddings/oleObject171.bin"/></Relationships>
</file>

<file path=ppt/slides/_rels/slide67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15.emf"/><Relationship Id="rId12" Type="http://schemas.openxmlformats.org/officeDocument/2006/relationships/oleObject" Target="../embeddings/oleObject178.bin"/><Relationship Id="rId13" Type="http://schemas.openxmlformats.org/officeDocument/2006/relationships/image" Target="../media/image117.emf"/><Relationship Id="rId14" Type="http://schemas.openxmlformats.org/officeDocument/2006/relationships/oleObject" Target="../embeddings/oleObject179.bin"/><Relationship Id="rId15" Type="http://schemas.openxmlformats.org/officeDocument/2006/relationships/image" Target="../media/image114.emf"/><Relationship Id="rId16" Type="http://schemas.openxmlformats.org/officeDocument/2006/relationships/oleObject" Target="../embeddings/oleObject180.bin"/><Relationship Id="rId17" Type="http://schemas.openxmlformats.org/officeDocument/2006/relationships/image" Target="../media/image116.emf"/><Relationship Id="rId1" Type="http://schemas.openxmlformats.org/officeDocument/2006/relationships/vmlDrawing" Target="../drawings/vmlDrawing57.vml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7.xml"/><Relationship Id="rId4" Type="http://schemas.openxmlformats.org/officeDocument/2006/relationships/oleObject" Target="../embeddings/oleObject174.bin"/><Relationship Id="rId5" Type="http://schemas.openxmlformats.org/officeDocument/2006/relationships/image" Target="../media/image111.emf"/><Relationship Id="rId6" Type="http://schemas.openxmlformats.org/officeDocument/2006/relationships/oleObject" Target="../embeddings/oleObject175.bin"/><Relationship Id="rId7" Type="http://schemas.openxmlformats.org/officeDocument/2006/relationships/image" Target="../media/image112.emf"/><Relationship Id="rId8" Type="http://schemas.openxmlformats.org/officeDocument/2006/relationships/oleObject" Target="../embeddings/oleObject176.bin"/><Relationship Id="rId9" Type="http://schemas.openxmlformats.org/officeDocument/2006/relationships/image" Target="../media/image113.emf"/><Relationship Id="rId10" Type="http://schemas.openxmlformats.org/officeDocument/2006/relationships/oleObject" Target="../embeddings/oleObject177.bin"/></Relationships>
</file>

<file path=ppt/slides/_rels/slide68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15.emf"/><Relationship Id="rId12" Type="http://schemas.openxmlformats.org/officeDocument/2006/relationships/oleObject" Target="../embeddings/oleObject185.bin"/><Relationship Id="rId13" Type="http://schemas.openxmlformats.org/officeDocument/2006/relationships/image" Target="../media/image117.emf"/><Relationship Id="rId14" Type="http://schemas.openxmlformats.org/officeDocument/2006/relationships/oleObject" Target="../embeddings/oleObject186.bin"/><Relationship Id="rId15" Type="http://schemas.openxmlformats.org/officeDocument/2006/relationships/image" Target="../media/image118.emf"/><Relationship Id="rId16" Type="http://schemas.openxmlformats.org/officeDocument/2006/relationships/oleObject" Target="../embeddings/oleObject187.bin"/><Relationship Id="rId17" Type="http://schemas.openxmlformats.org/officeDocument/2006/relationships/image" Target="../media/image114.emf"/><Relationship Id="rId18" Type="http://schemas.openxmlformats.org/officeDocument/2006/relationships/oleObject" Target="../embeddings/oleObject188.bin"/><Relationship Id="rId19" Type="http://schemas.openxmlformats.org/officeDocument/2006/relationships/image" Target="../media/image116.emf"/><Relationship Id="rId1" Type="http://schemas.openxmlformats.org/officeDocument/2006/relationships/vmlDrawing" Target="../drawings/vmlDrawing58.vml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8.xml"/><Relationship Id="rId4" Type="http://schemas.openxmlformats.org/officeDocument/2006/relationships/oleObject" Target="../embeddings/oleObject181.bin"/><Relationship Id="rId5" Type="http://schemas.openxmlformats.org/officeDocument/2006/relationships/image" Target="../media/image111.emf"/><Relationship Id="rId6" Type="http://schemas.openxmlformats.org/officeDocument/2006/relationships/oleObject" Target="../embeddings/oleObject182.bin"/><Relationship Id="rId7" Type="http://schemas.openxmlformats.org/officeDocument/2006/relationships/image" Target="../media/image112.emf"/><Relationship Id="rId8" Type="http://schemas.openxmlformats.org/officeDocument/2006/relationships/oleObject" Target="../embeddings/oleObject183.bin"/><Relationship Id="rId9" Type="http://schemas.openxmlformats.org/officeDocument/2006/relationships/image" Target="../media/image113.emf"/><Relationship Id="rId10" Type="http://schemas.openxmlformats.org/officeDocument/2006/relationships/oleObject" Target="../embeddings/oleObject184.bin"/></Relationships>
</file>

<file path=ppt/slides/_rels/slide69.xml.rels><?xml version="1.0" encoding="UTF-8" standalone="yes"?>
<Relationships xmlns="http://schemas.openxmlformats.org/package/2006/relationships"><Relationship Id="rId9" Type="http://schemas.openxmlformats.org/officeDocument/2006/relationships/image" Target="../media/image113.emf"/><Relationship Id="rId20" Type="http://schemas.openxmlformats.org/officeDocument/2006/relationships/oleObject" Target="../embeddings/oleObject197.bin"/><Relationship Id="rId21" Type="http://schemas.openxmlformats.org/officeDocument/2006/relationships/image" Target="../media/image121.emf"/><Relationship Id="rId22" Type="http://schemas.openxmlformats.org/officeDocument/2006/relationships/oleObject" Target="../embeddings/oleObject198.bin"/><Relationship Id="rId23" Type="http://schemas.openxmlformats.org/officeDocument/2006/relationships/image" Target="../media/image114.emf"/><Relationship Id="rId24" Type="http://schemas.openxmlformats.org/officeDocument/2006/relationships/oleObject" Target="../embeddings/oleObject199.bin"/><Relationship Id="rId25" Type="http://schemas.openxmlformats.org/officeDocument/2006/relationships/image" Target="../media/image116.emf"/><Relationship Id="rId10" Type="http://schemas.openxmlformats.org/officeDocument/2006/relationships/oleObject" Target="../embeddings/oleObject192.bin"/><Relationship Id="rId11" Type="http://schemas.openxmlformats.org/officeDocument/2006/relationships/image" Target="../media/image115.emf"/><Relationship Id="rId12" Type="http://schemas.openxmlformats.org/officeDocument/2006/relationships/oleObject" Target="../embeddings/oleObject193.bin"/><Relationship Id="rId13" Type="http://schemas.openxmlformats.org/officeDocument/2006/relationships/image" Target="../media/image117.emf"/><Relationship Id="rId14" Type="http://schemas.openxmlformats.org/officeDocument/2006/relationships/oleObject" Target="../embeddings/oleObject194.bin"/><Relationship Id="rId15" Type="http://schemas.openxmlformats.org/officeDocument/2006/relationships/image" Target="../media/image118.emf"/><Relationship Id="rId16" Type="http://schemas.openxmlformats.org/officeDocument/2006/relationships/oleObject" Target="../embeddings/oleObject195.bin"/><Relationship Id="rId17" Type="http://schemas.openxmlformats.org/officeDocument/2006/relationships/image" Target="../media/image119.emf"/><Relationship Id="rId18" Type="http://schemas.openxmlformats.org/officeDocument/2006/relationships/oleObject" Target="../embeddings/oleObject196.bin"/><Relationship Id="rId19" Type="http://schemas.openxmlformats.org/officeDocument/2006/relationships/image" Target="../media/image120.emf"/><Relationship Id="rId1" Type="http://schemas.openxmlformats.org/officeDocument/2006/relationships/vmlDrawing" Target="../drawings/vmlDrawing59.vml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9.xml"/><Relationship Id="rId4" Type="http://schemas.openxmlformats.org/officeDocument/2006/relationships/oleObject" Target="../embeddings/oleObject189.bin"/><Relationship Id="rId5" Type="http://schemas.openxmlformats.org/officeDocument/2006/relationships/image" Target="../media/image111.emf"/><Relationship Id="rId6" Type="http://schemas.openxmlformats.org/officeDocument/2006/relationships/oleObject" Target="../embeddings/oleObject190.bin"/><Relationship Id="rId7" Type="http://schemas.openxmlformats.org/officeDocument/2006/relationships/image" Target="../media/image112.emf"/><Relationship Id="rId8" Type="http://schemas.openxmlformats.org/officeDocument/2006/relationships/oleObject" Target="../embeddings/oleObject191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4" Type="http://schemas.openxmlformats.org/officeDocument/2006/relationships/image" Target="../media/image11.jpg"/><Relationship Id="rId5" Type="http://schemas.openxmlformats.org/officeDocument/2006/relationships/oleObject" Target="../embeddings/oleObject8.bin"/><Relationship Id="rId6" Type="http://schemas.openxmlformats.org/officeDocument/2006/relationships/image" Target="../media/image5.emf"/><Relationship Id="rId7" Type="http://schemas.openxmlformats.org/officeDocument/2006/relationships/oleObject" Target="../embeddings/oleObject9.bin"/><Relationship Id="rId8" Type="http://schemas.openxmlformats.org/officeDocument/2006/relationships/image" Target="../media/image10.e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0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4" Type="http://schemas.openxmlformats.org/officeDocument/2006/relationships/image" Target="../media/image13.jpg"/><Relationship Id="rId5" Type="http://schemas.openxmlformats.org/officeDocument/2006/relationships/oleObject" Target="../embeddings/oleObject10.bin"/><Relationship Id="rId6" Type="http://schemas.openxmlformats.org/officeDocument/2006/relationships/image" Target="../media/image5.emf"/><Relationship Id="rId7" Type="http://schemas.openxmlformats.org/officeDocument/2006/relationships/oleObject" Target="../embeddings/oleObject11.bin"/><Relationship Id="rId8" Type="http://schemas.openxmlformats.org/officeDocument/2006/relationships/image" Target="../media/image12.e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4" Type="http://schemas.openxmlformats.org/officeDocument/2006/relationships/image" Target="../media/image15.jpg"/><Relationship Id="rId5" Type="http://schemas.openxmlformats.org/officeDocument/2006/relationships/oleObject" Target="../embeddings/oleObject12.bin"/><Relationship Id="rId6" Type="http://schemas.openxmlformats.org/officeDocument/2006/relationships/image" Target="../media/image5.emf"/><Relationship Id="rId7" Type="http://schemas.openxmlformats.org/officeDocument/2006/relationships/oleObject" Target="../embeddings/oleObject13.bin"/><Relationship Id="rId8" Type="http://schemas.openxmlformats.org/officeDocument/2006/relationships/image" Target="../media/image14.e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327318"/>
            <a:ext cx="9143999" cy="1343730"/>
          </a:xfrm>
        </p:spPr>
        <p:txBody>
          <a:bodyPr>
            <a:noAutofit/>
          </a:bodyPr>
          <a:lstStyle/>
          <a:p>
            <a:r>
              <a:rPr lang="en-GB" sz="4800" dirty="0" smtClean="0">
                <a:latin typeface="Abadi MT Condensed Extra Bold"/>
                <a:cs typeface="Abadi MT Condensed Extra Bold"/>
              </a:rPr>
              <a:t>Statistical Theory;</a:t>
            </a:r>
            <a:br>
              <a:rPr lang="en-GB" sz="4800" dirty="0" smtClean="0">
                <a:latin typeface="Abadi MT Condensed Extra Bold"/>
                <a:cs typeface="Abadi MT Condensed Extra Bold"/>
              </a:rPr>
            </a:br>
            <a:r>
              <a:rPr lang="en-GB" sz="4800" dirty="0" smtClean="0">
                <a:latin typeface="Abadi MT Condensed Extra Bold"/>
                <a:cs typeface="Abadi MT Condensed Extra Bold"/>
              </a:rPr>
              <a:t>Why is the Gaussian Distribution</a:t>
            </a:r>
            <a:br>
              <a:rPr lang="en-GB" sz="4800" dirty="0" smtClean="0">
                <a:latin typeface="Abadi MT Condensed Extra Bold"/>
                <a:cs typeface="Abadi MT Condensed Extra Bold"/>
              </a:rPr>
            </a:br>
            <a:r>
              <a:rPr lang="en-GB" sz="4800" dirty="0" smtClean="0">
                <a:latin typeface="Abadi MT Condensed Extra Bold"/>
                <a:cs typeface="Abadi MT Condensed Extra Bold"/>
              </a:rPr>
              <a:t>so popular?</a:t>
            </a:r>
            <a:endParaRPr lang="en-GB" sz="4800" dirty="0">
              <a:latin typeface="Abadi MT Condensed Extra Bold"/>
              <a:cs typeface="Abadi MT Condensed Extra Bold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8667" y="3427709"/>
            <a:ext cx="8410222" cy="2360598"/>
          </a:xfrm>
        </p:spPr>
        <p:txBody>
          <a:bodyPr>
            <a:normAutofit/>
          </a:bodyPr>
          <a:lstStyle/>
          <a:p>
            <a:r>
              <a:rPr lang="en-GB" dirty="0" smtClean="0">
                <a:solidFill>
                  <a:schemeClr val="tx1"/>
                </a:solidFill>
                <a:latin typeface="Abadi MT Condensed Extra Bold"/>
                <a:cs typeface="Abadi MT Condensed Extra Bold"/>
              </a:rPr>
              <a:t>Rob Nicholls</a:t>
            </a:r>
          </a:p>
          <a:p>
            <a:endParaRPr lang="en-GB" dirty="0">
              <a:solidFill>
                <a:schemeClr val="tx1"/>
              </a:solidFill>
              <a:latin typeface="Abadi MT Condensed Extra Bold"/>
              <a:cs typeface="Abadi MT Condensed Extra Bold"/>
            </a:endParaRPr>
          </a:p>
          <a:p>
            <a:r>
              <a:rPr lang="en-GB" dirty="0" smtClean="0">
                <a:solidFill>
                  <a:schemeClr val="tx1"/>
                </a:solidFill>
                <a:latin typeface="Abadi MT Condensed Extra Bold"/>
                <a:cs typeface="Abadi MT Condensed Extra Bold"/>
              </a:rPr>
              <a:t>MRC LMB Statistics Course 2014</a:t>
            </a:r>
          </a:p>
        </p:txBody>
      </p:sp>
    </p:spTree>
    <p:extLst>
      <p:ext uri="{BB962C8B-B14F-4D97-AF65-F5344CB8AC3E}">
        <p14:creationId xmlns:p14="http://schemas.microsoft.com/office/powerpoint/2010/main" val="3318134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78062"/>
            <a:ext cx="9144000" cy="736952"/>
          </a:xfrm>
        </p:spPr>
        <p:txBody>
          <a:bodyPr>
            <a:noAutofit/>
          </a:bodyPr>
          <a:lstStyle/>
          <a:p>
            <a:r>
              <a:rPr lang="en-GB" sz="4000" dirty="0" smtClean="0">
                <a:latin typeface="Abadi MT Condensed Extra Bold"/>
                <a:cs typeface="Abadi MT Condensed Extra Bold"/>
              </a:rPr>
              <a:t>Continuous Random Variables</a:t>
            </a:r>
            <a:endParaRPr lang="en-GB" sz="4000" dirty="0">
              <a:latin typeface="Abadi MT Condensed Extra Bold"/>
              <a:cs typeface="Abadi MT Condensed Extra Bold"/>
            </a:endParaRPr>
          </a:p>
        </p:txBody>
      </p:sp>
      <p:sp>
        <p:nvSpPr>
          <p:cNvPr id="6" name="Subtitle 3"/>
          <p:cNvSpPr txBox="1">
            <a:spLocks/>
          </p:cNvSpPr>
          <p:nvPr/>
        </p:nvSpPr>
        <p:spPr>
          <a:xfrm>
            <a:off x="541160" y="1224204"/>
            <a:ext cx="8361646" cy="5844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763" lvl="1" algn="l"/>
            <a:r>
              <a:rPr lang="en-GB" sz="2000" dirty="0" smtClean="0">
                <a:solidFill>
                  <a:schemeClr val="tx1"/>
                </a:solidFill>
                <a:latin typeface="Lucida Grande"/>
                <a:cs typeface="Lucida Grande"/>
              </a:rPr>
              <a:t>Example: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6671272"/>
              </p:ext>
            </p:extLst>
          </p:nvPr>
        </p:nvGraphicFramePr>
        <p:xfrm>
          <a:off x="1939925" y="1236791"/>
          <a:ext cx="1430338" cy="417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5012" name="Equation" r:id="rId4" imgW="698500" imgH="203200" progId="Equation.3">
                  <p:embed/>
                </p:oleObj>
              </mc:Choice>
              <mc:Fallback>
                <p:oleObj name="Equation" r:id="rId4" imgW="6985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939925" y="1236791"/>
                        <a:ext cx="1430338" cy="4175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0344347"/>
              </p:ext>
            </p:extLst>
          </p:nvPr>
        </p:nvGraphicFramePr>
        <p:xfrm>
          <a:off x="2003425" y="2212003"/>
          <a:ext cx="2160588" cy="442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5013" name="Equation" r:id="rId6" imgW="1054100" imgH="215900" progId="Equation.3">
                  <p:embed/>
                </p:oleObj>
              </mc:Choice>
              <mc:Fallback>
                <p:oleObj name="Equation" r:id="rId6" imgW="10541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003425" y="2212003"/>
                        <a:ext cx="2160588" cy="4429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8750175"/>
              </p:ext>
            </p:extLst>
          </p:nvPr>
        </p:nvGraphicFramePr>
        <p:xfrm>
          <a:off x="2003425" y="2873991"/>
          <a:ext cx="2733675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5014" name="Equation" r:id="rId8" imgW="1333500" imgH="254000" progId="Equation.3">
                  <p:embed/>
                </p:oleObj>
              </mc:Choice>
              <mc:Fallback>
                <p:oleObj name="Equation" r:id="rId8" imgW="1333500" imgH="2540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003425" y="2873991"/>
                        <a:ext cx="2733675" cy="520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20292355"/>
              </p:ext>
            </p:extLst>
          </p:nvPr>
        </p:nvGraphicFramePr>
        <p:xfrm>
          <a:off x="2003425" y="3613766"/>
          <a:ext cx="2655887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5015" name="Equation" r:id="rId10" imgW="1295400" imgH="254000" progId="Equation.3">
                  <p:embed/>
                </p:oleObj>
              </mc:Choice>
              <mc:Fallback>
                <p:oleObj name="Equation" r:id="rId10" imgW="1295400" imgH="2540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2003425" y="3613766"/>
                        <a:ext cx="2655887" cy="520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2152785"/>
              </p:ext>
            </p:extLst>
          </p:nvPr>
        </p:nvGraphicFramePr>
        <p:xfrm>
          <a:off x="2005012" y="5064125"/>
          <a:ext cx="2654300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5016" name="Equation" r:id="rId12" imgW="1295400" imgH="254000" progId="Equation.3">
                  <p:embed/>
                </p:oleObj>
              </mc:Choice>
              <mc:Fallback>
                <p:oleObj name="Equation" r:id="rId12" imgW="1295400" imgH="2540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2005012" y="5064125"/>
                        <a:ext cx="2654300" cy="520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Subtitle 3"/>
          <p:cNvSpPr txBox="1">
            <a:spLocks/>
          </p:cNvSpPr>
          <p:nvPr/>
        </p:nvSpPr>
        <p:spPr>
          <a:xfrm>
            <a:off x="541160" y="4451801"/>
            <a:ext cx="8361646" cy="5844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763" lvl="1" algn="l"/>
            <a:r>
              <a:rPr lang="en-GB" sz="2000" dirty="0" smtClean="0">
                <a:solidFill>
                  <a:schemeClr val="tx1"/>
                </a:solidFill>
                <a:latin typeface="Lucida Grande"/>
                <a:cs typeface="Lucida Grande"/>
              </a:rPr>
              <a:t>In general, for any continuous random variable </a:t>
            </a:r>
            <a:r>
              <a:rPr lang="en-GB" sz="2400" i="1" dirty="0" smtClean="0">
                <a:solidFill>
                  <a:schemeClr val="tx1"/>
                </a:solidFill>
                <a:latin typeface="Times"/>
                <a:cs typeface="Times"/>
              </a:rPr>
              <a:t>X</a:t>
            </a:r>
            <a:r>
              <a:rPr lang="en-GB" sz="2400" dirty="0" smtClean="0">
                <a:solidFill>
                  <a:schemeClr val="tx1"/>
                </a:solidFill>
                <a:latin typeface="Times"/>
                <a:cs typeface="Times"/>
              </a:rPr>
              <a:t>:</a:t>
            </a:r>
            <a:endParaRPr lang="en-GB" sz="2000" dirty="0" smtClean="0">
              <a:solidFill>
                <a:schemeClr val="tx1"/>
              </a:solidFill>
              <a:latin typeface="Times"/>
              <a:cs typeface="Times"/>
            </a:endParaRPr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10098508"/>
              </p:ext>
            </p:extLst>
          </p:nvPr>
        </p:nvGraphicFramePr>
        <p:xfrm>
          <a:off x="2003425" y="5728736"/>
          <a:ext cx="3149600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5017" name="Equation" r:id="rId14" imgW="1536700" imgH="254000" progId="Equation.3">
                  <p:embed/>
                </p:oleObj>
              </mc:Choice>
              <mc:Fallback>
                <p:oleObj name="Equation" r:id="rId14" imgW="1536700" imgH="2540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2003425" y="5728736"/>
                        <a:ext cx="3149600" cy="520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320367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78062"/>
            <a:ext cx="9144000" cy="736952"/>
          </a:xfrm>
        </p:spPr>
        <p:txBody>
          <a:bodyPr>
            <a:noAutofit/>
          </a:bodyPr>
          <a:lstStyle/>
          <a:p>
            <a:r>
              <a:rPr lang="en-GB" sz="4000" dirty="0" smtClean="0">
                <a:latin typeface="Abadi MT Condensed Extra Bold"/>
                <a:cs typeface="Abadi MT Condensed Extra Bold"/>
              </a:rPr>
              <a:t>Continuous Random Variables</a:t>
            </a:r>
            <a:endParaRPr lang="en-GB" sz="4000" dirty="0">
              <a:latin typeface="Abadi MT Condensed Extra Bold"/>
              <a:cs typeface="Abadi MT Condensed Extra Bold"/>
            </a:endParaRPr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32359176"/>
              </p:ext>
            </p:extLst>
          </p:nvPr>
        </p:nvGraphicFramePr>
        <p:xfrm>
          <a:off x="1822138" y="1518963"/>
          <a:ext cx="3544887" cy="172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699" name="Equation" r:id="rId4" imgW="1727200" imgH="838200" progId="Equation.3">
                  <p:embed/>
                </p:oleObj>
              </mc:Choice>
              <mc:Fallback>
                <p:oleObj name="Equation" r:id="rId4" imgW="1727200" imgH="838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822138" y="1518963"/>
                        <a:ext cx="3544887" cy="17208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/>
          <p:cNvSpPr/>
          <p:nvPr/>
        </p:nvSpPr>
        <p:spPr>
          <a:xfrm>
            <a:off x="3427582" y="885498"/>
            <a:ext cx="3602596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763" lvl="1"/>
            <a:endParaRPr lang="en-GB" sz="2000" dirty="0">
              <a:latin typeface="Lucida Grande"/>
              <a:cs typeface="Lucida Grande"/>
            </a:endParaRPr>
          </a:p>
          <a:p>
            <a:pPr marL="4763" lvl="1"/>
            <a:endParaRPr lang="en-GB" sz="2000" dirty="0">
              <a:latin typeface="Lucida Grande"/>
              <a:cs typeface="Lucida Grande"/>
            </a:endParaRPr>
          </a:p>
          <a:p>
            <a:pPr marL="4763" lvl="1"/>
            <a:r>
              <a:rPr lang="en-GB" sz="2000" dirty="0">
                <a:latin typeface="Lucida Grande"/>
                <a:cs typeface="Lucida Grande"/>
              </a:rPr>
              <a:t>										   : discrete</a:t>
            </a:r>
          </a:p>
          <a:p>
            <a:pPr marL="4763" lvl="1"/>
            <a:endParaRPr lang="en-GB" sz="3100" dirty="0" smtClean="0">
              <a:latin typeface="Lucida Grande"/>
              <a:cs typeface="Lucida Grande"/>
            </a:endParaRPr>
          </a:p>
          <a:p>
            <a:pPr marL="4763" lvl="1"/>
            <a:r>
              <a:rPr lang="en-GB" sz="2000" dirty="0">
                <a:latin typeface="Lucida Grande"/>
                <a:cs typeface="Lucida Grande"/>
              </a:rPr>
              <a:t>			</a:t>
            </a:r>
            <a:r>
              <a:rPr lang="en-GB" sz="2000" dirty="0" smtClean="0">
                <a:latin typeface="Lucida Grande"/>
                <a:cs typeface="Lucida Grande"/>
              </a:rPr>
              <a:t>   : </a:t>
            </a:r>
            <a:r>
              <a:rPr lang="en-GB" sz="2000" dirty="0">
                <a:latin typeface="Lucida Grande"/>
                <a:cs typeface="Lucida Grande"/>
              </a:rPr>
              <a:t>continuous</a:t>
            </a:r>
          </a:p>
        </p:txBody>
      </p:sp>
      <p:sp>
        <p:nvSpPr>
          <p:cNvPr id="4" name="Rectangle 3"/>
          <p:cNvSpPr/>
          <p:nvPr/>
        </p:nvSpPr>
        <p:spPr>
          <a:xfrm>
            <a:off x="384875" y="3832111"/>
            <a:ext cx="849291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763" lvl="1"/>
            <a:r>
              <a:rPr lang="en-GB" sz="2000" dirty="0" smtClean="0">
                <a:latin typeface="Lucida Grande"/>
                <a:cs typeface="Lucida Grande"/>
              </a:rPr>
              <a:t>“Why </a:t>
            </a:r>
            <a:r>
              <a:rPr lang="en-GB" sz="2000" dirty="0">
                <a:latin typeface="Lucida Grande"/>
                <a:cs typeface="Lucida Grande"/>
              </a:rPr>
              <a:t>do I observe a value if there’s no probability of observing it?!”</a:t>
            </a:r>
          </a:p>
          <a:p>
            <a:pPr marL="4763" lvl="1"/>
            <a:endParaRPr lang="en-GB" sz="2000" dirty="0">
              <a:latin typeface="Lucida Grande"/>
              <a:cs typeface="Lucida Grande"/>
            </a:endParaRPr>
          </a:p>
          <a:p>
            <a:pPr marL="4763" lvl="1"/>
            <a:r>
              <a:rPr lang="en-GB" sz="2000" dirty="0" smtClean="0">
                <a:latin typeface="Lucida Grande"/>
                <a:cs typeface="Lucida Grande"/>
              </a:rPr>
              <a:t>Answers:</a:t>
            </a:r>
            <a:endParaRPr lang="en-GB" sz="2000" dirty="0">
              <a:latin typeface="Lucida Grande"/>
              <a:cs typeface="Lucida Grande"/>
            </a:endParaRPr>
          </a:p>
          <a:p>
            <a:pPr marL="347663" lvl="1" indent="-342900">
              <a:buFont typeface="Arial"/>
              <a:buChar char="•"/>
            </a:pPr>
            <a:r>
              <a:rPr lang="en-GB" sz="2000" dirty="0">
                <a:latin typeface="Lucida Grande"/>
                <a:cs typeface="Lucida Grande"/>
              </a:rPr>
              <a:t>Data are </a:t>
            </a:r>
            <a:r>
              <a:rPr lang="en-GB" sz="2000" dirty="0" smtClean="0">
                <a:latin typeface="Lucida Grande"/>
                <a:cs typeface="Lucida Grande"/>
              </a:rPr>
              <a:t>discrete</a:t>
            </a:r>
            <a:endParaRPr lang="en-GB" sz="2000" dirty="0">
              <a:latin typeface="Lucida Grande"/>
              <a:cs typeface="Lucida Grande"/>
            </a:endParaRPr>
          </a:p>
          <a:p>
            <a:pPr marL="347663" lvl="1" indent="-342900">
              <a:buFont typeface="Arial"/>
              <a:buChar char="•"/>
            </a:pPr>
            <a:r>
              <a:rPr lang="en-GB" sz="2000" dirty="0" smtClean="0">
                <a:latin typeface="Lucida Grande"/>
                <a:cs typeface="Lucida Grande"/>
              </a:rPr>
              <a:t>You </a:t>
            </a:r>
            <a:r>
              <a:rPr lang="en-GB" sz="2000" dirty="0">
                <a:latin typeface="Lucida Grande"/>
                <a:cs typeface="Lucida Grande"/>
              </a:rPr>
              <a:t>don’t </a:t>
            </a:r>
            <a:r>
              <a:rPr lang="en-GB" sz="2000" dirty="0" smtClean="0">
                <a:latin typeface="Lucida Grande"/>
                <a:cs typeface="Lucida Grande"/>
              </a:rPr>
              <a:t>actually observe the value – precision error</a:t>
            </a:r>
            <a:endParaRPr lang="en-GB" sz="2000" dirty="0">
              <a:latin typeface="Lucida Grande"/>
              <a:cs typeface="Lucida Grande"/>
            </a:endParaRPr>
          </a:p>
          <a:p>
            <a:pPr marL="347663" lvl="1" indent="-342900">
              <a:buFont typeface="Arial"/>
              <a:buChar char="•"/>
            </a:pPr>
            <a:endParaRPr lang="en-GB" sz="2000" dirty="0" smtClean="0">
              <a:latin typeface="Lucida Grande"/>
              <a:cs typeface="Lucida Grande"/>
            </a:endParaRPr>
          </a:p>
          <a:p>
            <a:pPr marL="347663" lvl="1" indent="-342900">
              <a:buFont typeface="Arial"/>
              <a:buChar char="•"/>
            </a:pPr>
            <a:r>
              <a:rPr lang="en-GB" sz="2000" dirty="0" smtClean="0">
                <a:latin typeface="Lucida Grande"/>
                <a:cs typeface="Lucida Grande"/>
              </a:rPr>
              <a:t>Some value must occur… even though the probability of observing any particular value </a:t>
            </a:r>
            <a:r>
              <a:rPr lang="en-GB" sz="2000" dirty="0">
                <a:latin typeface="Lucida Grande"/>
                <a:cs typeface="Lucida Grande"/>
              </a:rPr>
              <a:t>is infinitely </a:t>
            </a:r>
            <a:r>
              <a:rPr lang="en-GB" sz="2000" dirty="0" smtClean="0">
                <a:latin typeface="Lucida Grande"/>
                <a:cs typeface="Lucida Grande"/>
              </a:rPr>
              <a:t>small</a:t>
            </a:r>
          </a:p>
        </p:txBody>
      </p:sp>
    </p:spTree>
    <p:extLst>
      <p:ext uri="{BB962C8B-B14F-4D97-AF65-F5344CB8AC3E}">
        <p14:creationId xmlns:p14="http://schemas.microsoft.com/office/powerpoint/2010/main" val="9097654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78062"/>
            <a:ext cx="9144000" cy="736952"/>
          </a:xfrm>
        </p:spPr>
        <p:txBody>
          <a:bodyPr>
            <a:noAutofit/>
          </a:bodyPr>
          <a:lstStyle/>
          <a:p>
            <a:r>
              <a:rPr lang="en-GB" sz="4000" dirty="0" smtClean="0">
                <a:latin typeface="Abadi MT Condensed Extra Bold"/>
                <a:cs typeface="Abadi MT Condensed Extra Bold"/>
              </a:rPr>
              <a:t>Continuous Random Variables</a:t>
            </a:r>
            <a:endParaRPr lang="en-GB" sz="4000" dirty="0">
              <a:latin typeface="Abadi MT Condensed Extra Bold"/>
              <a:cs typeface="Abadi MT Condensed Extra Bold"/>
            </a:endParaRPr>
          </a:p>
        </p:txBody>
      </p:sp>
      <p:sp>
        <p:nvSpPr>
          <p:cNvPr id="5" name="Subtitle 3"/>
          <p:cNvSpPr>
            <a:spLocks noGrp="1"/>
          </p:cNvSpPr>
          <p:nvPr>
            <p:ph type="subTitle" idx="1"/>
          </p:nvPr>
        </p:nvSpPr>
        <p:spPr>
          <a:xfrm>
            <a:off x="541160" y="1224203"/>
            <a:ext cx="8361646" cy="5356397"/>
          </a:xfrm>
        </p:spPr>
        <p:txBody>
          <a:bodyPr>
            <a:normAutofit/>
          </a:bodyPr>
          <a:lstStyle/>
          <a:p>
            <a:pPr marL="4763" lvl="1" algn="l"/>
            <a:r>
              <a:rPr lang="en-GB" sz="2000" dirty="0" smtClean="0">
                <a:solidFill>
                  <a:schemeClr val="tx1"/>
                </a:solidFill>
                <a:latin typeface="Lucida Grande"/>
                <a:cs typeface="Lucida Grande"/>
              </a:rPr>
              <a:t>For a random variable:</a:t>
            </a:r>
          </a:p>
          <a:p>
            <a:pPr marL="4763" lvl="1" algn="l"/>
            <a:endParaRPr lang="en-GB" sz="2000" dirty="0" smtClean="0">
              <a:solidFill>
                <a:schemeClr val="tx1"/>
              </a:solidFill>
              <a:latin typeface="Lucida Grande"/>
              <a:cs typeface="Lucida Grande"/>
            </a:endParaRPr>
          </a:p>
          <a:p>
            <a:pPr marL="4763" lvl="1" algn="l"/>
            <a:r>
              <a:rPr lang="en-GB" sz="2000" dirty="0" smtClean="0">
                <a:solidFill>
                  <a:schemeClr val="tx1"/>
                </a:solidFill>
                <a:latin typeface="Lucida Grande"/>
                <a:cs typeface="Lucida Grande"/>
              </a:rPr>
              <a:t>The </a:t>
            </a:r>
            <a:r>
              <a:rPr lang="en-GB" sz="2000" i="1" dirty="0" smtClean="0">
                <a:solidFill>
                  <a:schemeClr val="tx1"/>
                </a:solidFill>
                <a:latin typeface="Lucida Grande"/>
                <a:cs typeface="Lucida Grande"/>
              </a:rPr>
              <a:t>Cumulative Distribution Function (CDF) </a:t>
            </a:r>
            <a:r>
              <a:rPr lang="en-GB" sz="2000" dirty="0" smtClean="0">
                <a:solidFill>
                  <a:schemeClr val="tx1"/>
                </a:solidFill>
                <a:latin typeface="Lucida Grande"/>
                <a:cs typeface="Lucida Grande"/>
              </a:rPr>
              <a:t>is defined as:</a:t>
            </a:r>
          </a:p>
          <a:p>
            <a:pPr marL="4763" lvl="1" algn="l"/>
            <a:endParaRPr lang="en-GB" sz="1200" dirty="0">
              <a:solidFill>
                <a:schemeClr val="tx1"/>
              </a:solidFill>
              <a:latin typeface="Lucida Grande"/>
              <a:cs typeface="Lucida Grande"/>
            </a:endParaRPr>
          </a:p>
          <a:p>
            <a:pPr marL="4763" lvl="1" algn="l"/>
            <a:r>
              <a:rPr lang="en-GB" sz="2000" dirty="0" smtClean="0">
                <a:solidFill>
                  <a:schemeClr val="tx1"/>
                </a:solidFill>
                <a:latin typeface="Lucida Grande"/>
                <a:cs typeface="Lucida Grande"/>
              </a:rPr>
              <a:t>													(</a:t>
            </a:r>
            <a:r>
              <a:rPr lang="en-GB" sz="1600" dirty="0" smtClean="0">
                <a:solidFill>
                  <a:schemeClr val="tx1"/>
                </a:solidFill>
                <a:latin typeface="Lucida Grande"/>
                <a:cs typeface="Lucida Grande"/>
              </a:rPr>
              <a:t>discrete/continuous)</a:t>
            </a:r>
          </a:p>
          <a:p>
            <a:pPr marL="4763" lvl="1" algn="l"/>
            <a:endParaRPr lang="en-GB" sz="1600" dirty="0">
              <a:solidFill>
                <a:schemeClr val="tx1"/>
              </a:solidFill>
              <a:latin typeface="Lucida Grande"/>
              <a:cs typeface="Lucida Grande"/>
            </a:endParaRPr>
          </a:p>
          <a:p>
            <a:pPr marL="4763" lvl="1" algn="l"/>
            <a:endParaRPr lang="en-GB" sz="1600" dirty="0" smtClean="0">
              <a:solidFill>
                <a:schemeClr val="tx1"/>
              </a:solidFill>
              <a:latin typeface="Lucida Grande"/>
              <a:cs typeface="Lucida Grande"/>
            </a:endParaRPr>
          </a:p>
          <a:p>
            <a:pPr marL="4763" lvl="1" algn="l"/>
            <a:endParaRPr lang="en-GB" sz="1800" dirty="0">
              <a:solidFill>
                <a:schemeClr val="tx1"/>
              </a:solidFill>
              <a:latin typeface="Lucida Grande"/>
              <a:cs typeface="Lucida Grande"/>
            </a:endParaRPr>
          </a:p>
          <a:p>
            <a:pPr marL="4763" lvl="1" algn="l"/>
            <a:r>
              <a:rPr lang="en-GB" sz="1800" dirty="0" smtClean="0">
                <a:solidFill>
                  <a:schemeClr val="tx1"/>
                </a:solidFill>
                <a:latin typeface="Lucida Grande"/>
                <a:cs typeface="Lucida Grande"/>
              </a:rPr>
              <a:t>Properties:</a:t>
            </a:r>
          </a:p>
          <a:p>
            <a:pPr marL="4763" lvl="1" algn="l"/>
            <a:endParaRPr lang="en-GB" sz="1800" dirty="0" smtClean="0">
              <a:solidFill>
                <a:schemeClr val="tx1"/>
              </a:solidFill>
              <a:latin typeface="Lucida Grande"/>
              <a:cs typeface="Lucida Grande"/>
            </a:endParaRPr>
          </a:p>
          <a:p>
            <a:pPr marL="290513" lvl="1" indent="-285750" algn="l">
              <a:buFont typeface="Arial"/>
              <a:buChar char="•"/>
            </a:pPr>
            <a:r>
              <a:rPr lang="en-GB" sz="1800" dirty="0" smtClean="0">
                <a:solidFill>
                  <a:schemeClr val="tx1"/>
                </a:solidFill>
                <a:latin typeface="Lucida Grande"/>
                <a:cs typeface="Lucida Grande"/>
              </a:rPr>
              <a:t>Non-decreasing</a:t>
            </a:r>
          </a:p>
          <a:p>
            <a:pPr marL="290513" lvl="1" indent="-285750" algn="l">
              <a:buFont typeface="Arial"/>
              <a:buChar char="•"/>
            </a:pPr>
            <a:endParaRPr lang="en-GB" sz="1800" dirty="0" smtClean="0">
              <a:solidFill>
                <a:schemeClr val="tx1"/>
              </a:solidFill>
              <a:latin typeface="Lucida Grande"/>
              <a:cs typeface="Lucida Grande"/>
            </a:endParaRPr>
          </a:p>
          <a:p>
            <a:pPr marL="290513" lvl="1" indent="-285750" algn="l">
              <a:buFont typeface="Arial"/>
              <a:buChar char="•"/>
            </a:pPr>
            <a:r>
              <a:rPr lang="en-GB" sz="1800" dirty="0">
                <a:solidFill>
                  <a:schemeClr val="tx1"/>
                </a:solidFill>
                <a:latin typeface="Lucida Grande"/>
                <a:cs typeface="Lucida Grande"/>
              </a:rPr>
              <a:t> </a:t>
            </a:r>
            <a:endParaRPr lang="en-GB" sz="1800" dirty="0" smtClean="0">
              <a:solidFill>
                <a:schemeClr val="tx1"/>
              </a:solidFill>
              <a:latin typeface="Lucida Grande"/>
              <a:cs typeface="Lucida Grande"/>
            </a:endParaRPr>
          </a:p>
          <a:p>
            <a:pPr marL="290513" lvl="1" indent="-285750" algn="l">
              <a:buFont typeface="Arial"/>
              <a:buChar char="•"/>
            </a:pPr>
            <a:endParaRPr lang="en-GB" sz="1800" dirty="0">
              <a:solidFill>
                <a:schemeClr val="tx1"/>
              </a:solidFill>
              <a:latin typeface="Lucida Grande"/>
              <a:cs typeface="Lucida Grande"/>
            </a:endParaRPr>
          </a:p>
          <a:p>
            <a:pPr marL="290513" lvl="1" indent="-285750" algn="l">
              <a:buFont typeface="Arial"/>
              <a:buChar char="•"/>
            </a:pPr>
            <a:r>
              <a:rPr lang="en-GB" sz="1800" dirty="0" smtClean="0">
                <a:solidFill>
                  <a:schemeClr val="tx1"/>
                </a:solidFill>
                <a:latin typeface="Lucida Grande"/>
                <a:cs typeface="Lucida Grande"/>
              </a:rPr>
              <a:t> 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2781095"/>
              </p:ext>
            </p:extLst>
          </p:nvPr>
        </p:nvGraphicFramePr>
        <p:xfrm>
          <a:off x="3792607" y="1237031"/>
          <a:ext cx="1381125" cy="36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4446" name="Equation" r:id="rId4" imgW="673100" imgH="177800" progId="Equation.3">
                  <p:embed/>
                </p:oleObj>
              </mc:Choice>
              <mc:Fallback>
                <p:oleObj name="Equation" r:id="rId4" imgW="673100" imgH="177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792607" y="1237031"/>
                        <a:ext cx="1381125" cy="365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12594541"/>
              </p:ext>
            </p:extLst>
          </p:nvPr>
        </p:nvGraphicFramePr>
        <p:xfrm>
          <a:off x="3465513" y="2562047"/>
          <a:ext cx="2212975" cy="417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4447" name="Equation" r:id="rId6" imgW="1079500" imgH="203200" progId="Equation.3">
                  <p:embed/>
                </p:oleObj>
              </mc:Choice>
              <mc:Fallback>
                <p:oleObj name="Equation" r:id="rId6" imgW="10795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465513" y="2562047"/>
                        <a:ext cx="2212975" cy="4175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Picture 2" descr="cdf0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2607" y="3248665"/>
            <a:ext cx="4572000" cy="3200400"/>
          </a:xfrm>
          <a:prstGeom prst="rect">
            <a:avLst/>
          </a:prstGeom>
        </p:spPr>
      </p:pic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20665895"/>
              </p:ext>
            </p:extLst>
          </p:nvPr>
        </p:nvGraphicFramePr>
        <p:xfrm>
          <a:off x="901482" y="5112262"/>
          <a:ext cx="1822450" cy="522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4448" name="Equation" r:id="rId9" imgW="889000" imgH="254000" progId="Equation.3">
                  <p:embed/>
                </p:oleObj>
              </mc:Choice>
              <mc:Fallback>
                <p:oleObj name="Equation" r:id="rId9" imgW="889000" imgH="2540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901482" y="5112262"/>
                        <a:ext cx="1822450" cy="5222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5016645"/>
              </p:ext>
            </p:extLst>
          </p:nvPr>
        </p:nvGraphicFramePr>
        <p:xfrm>
          <a:off x="901482" y="5786950"/>
          <a:ext cx="1770062" cy="522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4449" name="Equation" r:id="rId11" imgW="863600" imgH="254000" progId="Equation.3">
                  <p:embed/>
                </p:oleObj>
              </mc:Choice>
              <mc:Fallback>
                <p:oleObj name="Equation" r:id="rId11" imgW="863600" imgH="2540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901482" y="5786950"/>
                        <a:ext cx="1770062" cy="5222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570491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df1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7292" y="457200"/>
            <a:ext cx="3657600" cy="6400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78062"/>
            <a:ext cx="9144000" cy="736952"/>
          </a:xfrm>
        </p:spPr>
        <p:txBody>
          <a:bodyPr>
            <a:noAutofit/>
          </a:bodyPr>
          <a:lstStyle/>
          <a:p>
            <a:r>
              <a:rPr lang="en-GB" sz="4000" dirty="0" smtClean="0">
                <a:latin typeface="Abadi MT Condensed Extra Bold"/>
                <a:cs typeface="Abadi MT Condensed Extra Bold"/>
              </a:rPr>
              <a:t>Continuous Random Variables</a:t>
            </a:r>
            <a:endParaRPr lang="en-GB" sz="4000" dirty="0">
              <a:latin typeface="Abadi MT Condensed Extra Bold"/>
              <a:cs typeface="Abadi MT Condensed Extra Bold"/>
            </a:endParaRPr>
          </a:p>
        </p:txBody>
      </p:sp>
      <p:sp>
        <p:nvSpPr>
          <p:cNvPr id="11" name="Subtitle 3"/>
          <p:cNvSpPr>
            <a:spLocks noGrp="1"/>
          </p:cNvSpPr>
          <p:nvPr>
            <p:ph type="subTitle" idx="1"/>
          </p:nvPr>
        </p:nvSpPr>
        <p:spPr>
          <a:xfrm>
            <a:off x="1" y="1192417"/>
            <a:ext cx="3487292" cy="5331116"/>
          </a:xfrm>
        </p:spPr>
        <p:txBody>
          <a:bodyPr>
            <a:normAutofit/>
          </a:bodyPr>
          <a:lstStyle/>
          <a:p>
            <a:pPr marL="4763" lvl="1" algn="r"/>
            <a:r>
              <a:rPr lang="en-GB" sz="1600" dirty="0" smtClean="0">
                <a:solidFill>
                  <a:schemeClr val="tx1"/>
                </a:solidFill>
                <a:latin typeface="Lucida Grande"/>
                <a:cs typeface="Lucida Grande"/>
              </a:rPr>
              <a:t>	Probability Density function:</a:t>
            </a:r>
          </a:p>
          <a:p>
            <a:pPr marL="4763" lvl="1" algn="r"/>
            <a:endParaRPr lang="en-GB" sz="1800" dirty="0">
              <a:solidFill>
                <a:schemeClr val="tx1"/>
              </a:solidFill>
              <a:latin typeface="Lucida Grande"/>
              <a:cs typeface="Lucida Grande"/>
            </a:endParaRPr>
          </a:p>
          <a:p>
            <a:pPr marL="4763" lvl="1" algn="r"/>
            <a:endParaRPr lang="en-GB" sz="1800" dirty="0" smtClean="0">
              <a:solidFill>
                <a:schemeClr val="tx1"/>
              </a:solidFill>
              <a:latin typeface="Lucida Grande"/>
              <a:cs typeface="Lucida Grande"/>
            </a:endParaRPr>
          </a:p>
          <a:p>
            <a:pPr marL="4763" lvl="1" algn="r"/>
            <a:endParaRPr lang="en-GB" sz="1800" dirty="0">
              <a:solidFill>
                <a:schemeClr val="tx1"/>
              </a:solidFill>
              <a:latin typeface="Lucida Grande"/>
              <a:cs typeface="Lucida Grande"/>
            </a:endParaRPr>
          </a:p>
          <a:p>
            <a:pPr marL="4763" lvl="1" algn="r"/>
            <a:endParaRPr lang="en-GB" sz="1800" dirty="0" smtClean="0">
              <a:solidFill>
                <a:schemeClr val="tx1"/>
              </a:solidFill>
              <a:latin typeface="Lucida Grande"/>
              <a:cs typeface="Lucida Grande"/>
            </a:endParaRPr>
          </a:p>
          <a:p>
            <a:pPr marL="4763" lvl="1" algn="r"/>
            <a:endParaRPr lang="en-GB" sz="1600" dirty="0" smtClean="0">
              <a:solidFill>
                <a:schemeClr val="tx1"/>
              </a:solidFill>
              <a:latin typeface="Lucida Grande"/>
              <a:cs typeface="Lucida Grande"/>
            </a:endParaRPr>
          </a:p>
          <a:p>
            <a:pPr marL="4763" lvl="1" algn="r"/>
            <a:endParaRPr lang="en-GB" sz="1600" dirty="0">
              <a:solidFill>
                <a:schemeClr val="tx1"/>
              </a:solidFill>
              <a:latin typeface="Lucida Grande"/>
              <a:cs typeface="Lucida Grande"/>
            </a:endParaRPr>
          </a:p>
          <a:p>
            <a:pPr marL="4763" lvl="1" algn="r"/>
            <a:r>
              <a:rPr lang="en-GB" sz="1600" dirty="0" smtClean="0">
                <a:solidFill>
                  <a:schemeClr val="tx1"/>
                </a:solidFill>
                <a:latin typeface="Lucida Grande"/>
                <a:cs typeface="Lucida Grande"/>
              </a:rPr>
              <a:t>Cumulative Distribution function:</a:t>
            </a:r>
          </a:p>
          <a:p>
            <a:pPr marL="4763" lvl="1" algn="r"/>
            <a:endParaRPr lang="en-GB" sz="1800" dirty="0">
              <a:solidFill>
                <a:schemeClr val="tx1"/>
              </a:solidFill>
              <a:latin typeface="Lucida Grande"/>
              <a:cs typeface="Lucida Grande"/>
            </a:endParaRPr>
          </a:p>
          <a:p>
            <a:pPr marL="4763" lvl="1" algn="r"/>
            <a:endParaRPr lang="en-GB" sz="1800" dirty="0" smtClean="0">
              <a:solidFill>
                <a:schemeClr val="tx1"/>
              </a:solidFill>
              <a:latin typeface="Lucida Grande"/>
              <a:cs typeface="Lucida Grande"/>
            </a:endParaRPr>
          </a:p>
          <a:p>
            <a:pPr marL="4763" lvl="1" algn="r"/>
            <a:endParaRPr lang="en-GB" sz="1800" dirty="0">
              <a:solidFill>
                <a:schemeClr val="tx1"/>
              </a:solidFill>
              <a:latin typeface="Lucida Grande"/>
              <a:cs typeface="Lucida Grande"/>
            </a:endParaRPr>
          </a:p>
          <a:p>
            <a:pPr marL="4763" lvl="1" algn="r"/>
            <a:endParaRPr lang="en-GB" sz="1800" dirty="0" smtClean="0">
              <a:solidFill>
                <a:schemeClr val="tx1"/>
              </a:solidFill>
              <a:latin typeface="Lucida Grande"/>
              <a:cs typeface="Lucida Grande"/>
            </a:endParaRPr>
          </a:p>
          <a:p>
            <a:pPr marL="4763" lvl="1" algn="r"/>
            <a:endParaRPr lang="en-GB" sz="1600" dirty="0" smtClean="0">
              <a:solidFill>
                <a:schemeClr val="tx1"/>
              </a:solidFill>
              <a:latin typeface="Lucida Grande"/>
              <a:cs typeface="Lucida Grande"/>
            </a:endParaRPr>
          </a:p>
          <a:p>
            <a:pPr marL="4763" lvl="1" algn="r"/>
            <a:endParaRPr lang="en-GB" sz="1600" dirty="0">
              <a:solidFill>
                <a:schemeClr val="tx1"/>
              </a:solidFill>
              <a:latin typeface="Lucida Grande"/>
              <a:cs typeface="Lucida Grande"/>
            </a:endParaRPr>
          </a:p>
          <a:p>
            <a:pPr marL="4763" lvl="1" algn="r"/>
            <a:r>
              <a:rPr lang="en-GB" sz="1600" dirty="0" smtClean="0">
                <a:solidFill>
                  <a:schemeClr val="tx1"/>
                </a:solidFill>
                <a:latin typeface="Lucida Grande"/>
                <a:cs typeface="Lucida Grande"/>
              </a:rPr>
              <a:t>					    Boxplot:</a:t>
            </a:r>
            <a:endParaRPr lang="en-GB" sz="1200" dirty="0" smtClean="0">
              <a:solidFill>
                <a:schemeClr val="tx1"/>
              </a:solidFill>
              <a:latin typeface="Lucida Grande"/>
              <a:cs typeface="Lucida Grande"/>
            </a:endParaRPr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1300565"/>
              </p:ext>
            </p:extLst>
          </p:nvPr>
        </p:nvGraphicFramePr>
        <p:xfrm>
          <a:off x="7110636" y="3452605"/>
          <a:ext cx="1844134" cy="3479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8776" name="Equation" r:id="rId5" imgW="1079500" imgH="203200" progId="Equation.3">
                  <p:embed/>
                </p:oleObj>
              </mc:Choice>
              <mc:Fallback>
                <p:oleObj name="Equation" r:id="rId5" imgW="10795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110636" y="3452605"/>
                        <a:ext cx="1844134" cy="34792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2427743"/>
              </p:ext>
            </p:extLst>
          </p:nvPr>
        </p:nvGraphicFramePr>
        <p:xfrm>
          <a:off x="7110636" y="1293813"/>
          <a:ext cx="652463" cy="347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8777" name="Equation" r:id="rId7" imgW="381000" imgH="203200" progId="Equation.3">
                  <p:embed/>
                </p:oleObj>
              </mc:Choice>
              <mc:Fallback>
                <p:oleObj name="Equation" r:id="rId7" imgW="3810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7110636" y="1293813"/>
                        <a:ext cx="652463" cy="3476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044241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df3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7292" y="457200"/>
            <a:ext cx="3657600" cy="6400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78062"/>
            <a:ext cx="9144000" cy="736952"/>
          </a:xfrm>
        </p:spPr>
        <p:txBody>
          <a:bodyPr>
            <a:noAutofit/>
          </a:bodyPr>
          <a:lstStyle/>
          <a:p>
            <a:r>
              <a:rPr lang="en-GB" sz="4000" dirty="0" smtClean="0">
                <a:latin typeface="Abadi MT Condensed Extra Bold"/>
                <a:cs typeface="Abadi MT Condensed Extra Bold"/>
              </a:rPr>
              <a:t>Continuous Random Variables</a:t>
            </a:r>
            <a:endParaRPr lang="en-GB" sz="4000" dirty="0">
              <a:latin typeface="Abadi MT Condensed Extra Bold"/>
              <a:cs typeface="Abadi MT Condensed Extra Bold"/>
            </a:endParaRPr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5860511"/>
              </p:ext>
            </p:extLst>
          </p:nvPr>
        </p:nvGraphicFramePr>
        <p:xfrm>
          <a:off x="7110636" y="3452605"/>
          <a:ext cx="1844134" cy="3479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202" name="Equation" r:id="rId5" imgW="1079500" imgH="203200" progId="Equation.3">
                  <p:embed/>
                </p:oleObj>
              </mc:Choice>
              <mc:Fallback>
                <p:oleObj name="Equation" r:id="rId5" imgW="10795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110636" y="3452605"/>
                        <a:ext cx="1844134" cy="34792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73317460"/>
              </p:ext>
            </p:extLst>
          </p:nvPr>
        </p:nvGraphicFramePr>
        <p:xfrm>
          <a:off x="7110636" y="1293813"/>
          <a:ext cx="652463" cy="347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203" name="Equation" r:id="rId7" imgW="381000" imgH="203200" progId="Equation.3">
                  <p:embed/>
                </p:oleObj>
              </mc:Choice>
              <mc:Fallback>
                <p:oleObj name="Equation" r:id="rId7" imgW="3810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7110636" y="1293813"/>
                        <a:ext cx="652463" cy="3476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Subtitle 3"/>
          <p:cNvSpPr>
            <a:spLocks noGrp="1"/>
          </p:cNvSpPr>
          <p:nvPr>
            <p:ph type="subTitle" idx="1"/>
          </p:nvPr>
        </p:nvSpPr>
        <p:spPr>
          <a:xfrm>
            <a:off x="1" y="1192417"/>
            <a:ext cx="3487292" cy="5331116"/>
          </a:xfrm>
        </p:spPr>
        <p:txBody>
          <a:bodyPr>
            <a:normAutofit/>
          </a:bodyPr>
          <a:lstStyle/>
          <a:p>
            <a:pPr marL="4763" lvl="1" algn="r"/>
            <a:r>
              <a:rPr lang="en-GB" sz="1600" dirty="0" smtClean="0">
                <a:solidFill>
                  <a:schemeClr val="tx1"/>
                </a:solidFill>
                <a:latin typeface="Lucida Grande"/>
                <a:cs typeface="Lucida Grande"/>
              </a:rPr>
              <a:t>	Probability Density function:</a:t>
            </a:r>
          </a:p>
          <a:p>
            <a:pPr marL="4763" lvl="1" algn="r"/>
            <a:endParaRPr lang="en-GB" sz="1800" dirty="0">
              <a:solidFill>
                <a:schemeClr val="tx1"/>
              </a:solidFill>
              <a:latin typeface="Lucida Grande"/>
              <a:cs typeface="Lucida Grande"/>
            </a:endParaRPr>
          </a:p>
          <a:p>
            <a:pPr marL="4763" lvl="1" algn="r"/>
            <a:endParaRPr lang="en-GB" sz="1800" dirty="0" smtClean="0">
              <a:solidFill>
                <a:schemeClr val="tx1"/>
              </a:solidFill>
              <a:latin typeface="Lucida Grande"/>
              <a:cs typeface="Lucida Grande"/>
            </a:endParaRPr>
          </a:p>
          <a:p>
            <a:pPr marL="4763" lvl="1" algn="r"/>
            <a:endParaRPr lang="en-GB" sz="1800" dirty="0">
              <a:solidFill>
                <a:schemeClr val="tx1"/>
              </a:solidFill>
              <a:latin typeface="Lucida Grande"/>
              <a:cs typeface="Lucida Grande"/>
            </a:endParaRPr>
          </a:p>
          <a:p>
            <a:pPr marL="4763" lvl="1" algn="r"/>
            <a:endParaRPr lang="en-GB" sz="1800" dirty="0" smtClean="0">
              <a:solidFill>
                <a:schemeClr val="tx1"/>
              </a:solidFill>
              <a:latin typeface="Lucida Grande"/>
              <a:cs typeface="Lucida Grande"/>
            </a:endParaRPr>
          </a:p>
          <a:p>
            <a:pPr marL="4763" lvl="1" algn="r"/>
            <a:endParaRPr lang="en-GB" sz="1600" dirty="0" smtClean="0">
              <a:solidFill>
                <a:schemeClr val="tx1"/>
              </a:solidFill>
              <a:latin typeface="Lucida Grande"/>
              <a:cs typeface="Lucida Grande"/>
            </a:endParaRPr>
          </a:p>
          <a:p>
            <a:pPr marL="4763" lvl="1" algn="r"/>
            <a:endParaRPr lang="en-GB" sz="1600" dirty="0">
              <a:solidFill>
                <a:schemeClr val="tx1"/>
              </a:solidFill>
              <a:latin typeface="Lucida Grande"/>
              <a:cs typeface="Lucida Grande"/>
            </a:endParaRPr>
          </a:p>
          <a:p>
            <a:pPr marL="4763" lvl="1" algn="r"/>
            <a:r>
              <a:rPr lang="en-GB" sz="1600" dirty="0" smtClean="0">
                <a:solidFill>
                  <a:schemeClr val="tx1"/>
                </a:solidFill>
                <a:latin typeface="Lucida Grande"/>
                <a:cs typeface="Lucida Grande"/>
              </a:rPr>
              <a:t>Cumulative Distribution function:</a:t>
            </a:r>
          </a:p>
          <a:p>
            <a:pPr marL="4763" lvl="1" algn="r"/>
            <a:endParaRPr lang="en-GB" sz="1800" dirty="0">
              <a:solidFill>
                <a:schemeClr val="tx1"/>
              </a:solidFill>
              <a:latin typeface="Lucida Grande"/>
              <a:cs typeface="Lucida Grande"/>
            </a:endParaRPr>
          </a:p>
          <a:p>
            <a:pPr marL="4763" lvl="1" algn="r"/>
            <a:endParaRPr lang="en-GB" sz="1800" dirty="0" smtClean="0">
              <a:solidFill>
                <a:schemeClr val="tx1"/>
              </a:solidFill>
              <a:latin typeface="Lucida Grande"/>
              <a:cs typeface="Lucida Grande"/>
            </a:endParaRPr>
          </a:p>
          <a:p>
            <a:pPr marL="4763" lvl="1" algn="r"/>
            <a:endParaRPr lang="en-GB" sz="1800" dirty="0">
              <a:solidFill>
                <a:schemeClr val="tx1"/>
              </a:solidFill>
              <a:latin typeface="Lucida Grande"/>
              <a:cs typeface="Lucida Grande"/>
            </a:endParaRPr>
          </a:p>
          <a:p>
            <a:pPr marL="4763" lvl="1" algn="r"/>
            <a:endParaRPr lang="en-GB" sz="1800" dirty="0" smtClean="0">
              <a:solidFill>
                <a:schemeClr val="tx1"/>
              </a:solidFill>
              <a:latin typeface="Lucida Grande"/>
              <a:cs typeface="Lucida Grande"/>
            </a:endParaRPr>
          </a:p>
          <a:p>
            <a:pPr marL="4763" lvl="1" algn="r"/>
            <a:endParaRPr lang="en-GB" sz="1600" dirty="0" smtClean="0">
              <a:solidFill>
                <a:schemeClr val="tx1"/>
              </a:solidFill>
              <a:latin typeface="Lucida Grande"/>
              <a:cs typeface="Lucida Grande"/>
            </a:endParaRPr>
          </a:p>
          <a:p>
            <a:pPr marL="4763" lvl="1" algn="r"/>
            <a:endParaRPr lang="en-GB" sz="1600" dirty="0">
              <a:solidFill>
                <a:schemeClr val="tx1"/>
              </a:solidFill>
              <a:latin typeface="Lucida Grande"/>
              <a:cs typeface="Lucida Grande"/>
            </a:endParaRPr>
          </a:p>
          <a:p>
            <a:pPr marL="4763" lvl="1" algn="r"/>
            <a:r>
              <a:rPr lang="en-GB" sz="1600" dirty="0" smtClean="0">
                <a:solidFill>
                  <a:schemeClr val="tx1"/>
                </a:solidFill>
                <a:latin typeface="Lucida Grande"/>
                <a:cs typeface="Lucida Grande"/>
              </a:rPr>
              <a:t>					    Boxplot:</a:t>
            </a:r>
            <a:endParaRPr lang="en-GB" sz="1200" dirty="0" smtClean="0">
              <a:solidFill>
                <a:schemeClr val="tx1"/>
              </a:solidFill>
              <a:latin typeface="Lucida Grande"/>
              <a:cs typeface="Lucida Grande"/>
            </a:endParaRPr>
          </a:p>
        </p:txBody>
      </p:sp>
    </p:spTree>
    <p:extLst>
      <p:ext uri="{BB962C8B-B14F-4D97-AF65-F5344CB8AC3E}">
        <p14:creationId xmlns:p14="http://schemas.microsoft.com/office/powerpoint/2010/main" val="31963043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df3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7292" y="457200"/>
            <a:ext cx="3657600" cy="6400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78062"/>
            <a:ext cx="9144000" cy="736952"/>
          </a:xfrm>
        </p:spPr>
        <p:txBody>
          <a:bodyPr>
            <a:noAutofit/>
          </a:bodyPr>
          <a:lstStyle/>
          <a:p>
            <a:r>
              <a:rPr lang="en-GB" sz="4000" dirty="0" smtClean="0">
                <a:latin typeface="Abadi MT Condensed Extra Bold"/>
                <a:cs typeface="Abadi MT Condensed Extra Bold"/>
              </a:rPr>
              <a:t>Continuous Random Variables</a:t>
            </a:r>
            <a:endParaRPr lang="en-GB" sz="4000" dirty="0">
              <a:latin typeface="Abadi MT Condensed Extra Bold"/>
              <a:cs typeface="Abadi MT Condensed Extra Bold"/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7236556"/>
              </p:ext>
            </p:extLst>
          </p:nvPr>
        </p:nvGraphicFramePr>
        <p:xfrm>
          <a:off x="7110636" y="3426949"/>
          <a:ext cx="1974850" cy="1173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8226" name="Equation" r:id="rId5" imgW="1155700" imgH="685800" progId="Equation.3">
                  <p:embed/>
                </p:oleObj>
              </mc:Choice>
              <mc:Fallback>
                <p:oleObj name="Equation" r:id="rId5" imgW="1155700" imgH="685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110636" y="3426949"/>
                        <a:ext cx="1974850" cy="11731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Subtitle 3"/>
          <p:cNvSpPr>
            <a:spLocks noGrp="1"/>
          </p:cNvSpPr>
          <p:nvPr>
            <p:ph type="subTitle" idx="1"/>
          </p:nvPr>
        </p:nvSpPr>
        <p:spPr>
          <a:xfrm>
            <a:off x="1" y="1192417"/>
            <a:ext cx="3487292" cy="5331116"/>
          </a:xfrm>
        </p:spPr>
        <p:txBody>
          <a:bodyPr>
            <a:normAutofit/>
          </a:bodyPr>
          <a:lstStyle/>
          <a:p>
            <a:pPr marL="4763" lvl="1" algn="r"/>
            <a:r>
              <a:rPr lang="en-GB" sz="1600" dirty="0" smtClean="0">
                <a:solidFill>
                  <a:schemeClr val="tx1"/>
                </a:solidFill>
                <a:latin typeface="Lucida Grande"/>
                <a:cs typeface="Lucida Grande"/>
              </a:rPr>
              <a:t>	Probability Density function:</a:t>
            </a:r>
          </a:p>
          <a:p>
            <a:pPr marL="4763" lvl="1" algn="r"/>
            <a:endParaRPr lang="en-GB" sz="1800" dirty="0">
              <a:solidFill>
                <a:schemeClr val="tx1"/>
              </a:solidFill>
              <a:latin typeface="Lucida Grande"/>
              <a:cs typeface="Lucida Grande"/>
            </a:endParaRPr>
          </a:p>
          <a:p>
            <a:pPr marL="4763" lvl="1" algn="r"/>
            <a:endParaRPr lang="en-GB" sz="1800" dirty="0" smtClean="0">
              <a:solidFill>
                <a:schemeClr val="tx1"/>
              </a:solidFill>
              <a:latin typeface="Lucida Grande"/>
              <a:cs typeface="Lucida Grande"/>
            </a:endParaRPr>
          </a:p>
          <a:p>
            <a:pPr marL="4763" lvl="1" algn="r"/>
            <a:endParaRPr lang="en-GB" sz="1800" dirty="0">
              <a:solidFill>
                <a:schemeClr val="tx1"/>
              </a:solidFill>
              <a:latin typeface="Lucida Grande"/>
              <a:cs typeface="Lucida Grande"/>
            </a:endParaRPr>
          </a:p>
          <a:p>
            <a:pPr marL="4763" lvl="1" algn="r"/>
            <a:endParaRPr lang="en-GB" sz="1800" dirty="0" smtClean="0">
              <a:solidFill>
                <a:schemeClr val="tx1"/>
              </a:solidFill>
              <a:latin typeface="Lucida Grande"/>
              <a:cs typeface="Lucida Grande"/>
            </a:endParaRPr>
          </a:p>
          <a:p>
            <a:pPr marL="4763" lvl="1" algn="r"/>
            <a:endParaRPr lang="en-GB" sz="1600" dirty="0" smtClean="0">
              <a:solidFill>
                <a:schemeClr val="tx1"/>
              </a:solidFill>
              <a:latin typeface="Lucida Grande"/>
              <a:cs typeface="Lucida Grande"/>
            </a:endParaRPr>
          </a:p>
          <a:p>
            <a:pPr marL="4763" lvl="1" algn="r"/>
            <a:endParaRPr lang="en-GB" sz="1600" dirty="0">
              <a:solidFill>
                <a:schemeClr val="tx1"/>
              </a:solidFill>
              <a:latin typeface="Lucida Grande"/>
              <a:cs typeface="Lucida Grande"/>
            </a:endParaRPr>
          </a:p>
          <a:p>
            <a:pPr marL="4763" lvl="1" algn="r"/>
            <a:r>
              <a:rPr lang="en-GB" sz="1600" dirty="0" smtClean="0">
                <a:solidFill>
                  <a:schemeClr val="tx1"/>
                </a:solidFill>
                <a:latin typeface="Lucida Grande"/>
                <a:cs typeface="Lucida Grande"/>
              </a:rPr>
              <a:t>Cumulative Distribution function:</a:t>
            </a:r>
          </a:p>
          <a:p>
            <a:pPr marL="4763" lvl="1" algn="r"/>
            <a:endParaRPr lang="en-GB" sz="1800" dirty="0">
              <a:solidFill>
                <a:schemeClr val="tx1"/>
              </a:solidFill>
              <a:latin typeface="Lucida Grande"/>
              <a:cs typeface="Lucida Grande"/>
            </a:endParaRPr>
          </a:p>
          <a:p>
            <a:pPr marL="4763" lvl="1" algn="r"/>
            <a:endParaRPr lang="en-GB" sz="1800" dirty="0" smtClean="0">
              <a:solidFill>
                <a:schemeClr val="tx1"/>
              </a:solidFill>
              <a:latin typeface="Lucida Grande"/>
              <a:cs typeface="Lucida Grande"/>
            </a:endParaRPr>
          </a:p>
          <a:p>
            <a:pPr marL="4763" lvl="1" algn="r"/>
            <a:endParaRPr lang="en-GB" sz="1800" dirty="0">
              <a:solidFill>
                <a:schemeClr val="tx1"/>
              </a:solidFill>
              <a:latin typeface="Lucida Grande"/>
              <a:cs typeface="Lucida Grande"/>
            </a:endParaRPr>
          </a:p>
          <a:p>
            <a:pPr marL="4763" lvl="1" algn="r"/>
            <a:endParaRPr lang="en-GB" sz="1800" dirty="0" smtClean="0">
              <a:solidFill>
                <a:schemeClr val="tx1"/>
              </a:solidFill>
              <a:latin typeface="Lucida Grande"/>
              <a:cs typeface="Lucida Grande"/>
            </a:endParaRPr>
          </a:p>
          <a:p>
            <a:pPr marL="4763" lvl="1" algn="r"/>
            <a:endParaRPr lang="en-GB" sz="1600" dirty="0" smtClean="0">
              <a:solidFill>
                <a:schemeClr val="tx1"/>
              </a:solidFill>
              <a:latin typeface="Lucida Grande"/>
              <a:cs typeface="Lucida Grande"/>
            </a:endParaRPr>
          </a:p>
          <a:p>
            <a:pPr marL="4763" lvl="1" algn="r"/>
            <a:endParaRPr lang="en-GB" sz="1600" dirty="0">
              <a:solidFill>
                <a:schemeClr val="tx1"/>
              </a:solidFill>
              <a:latin typeface="Lucida Grande"/>
              <a:cs typeface="Lucida Grande"/>
            </a:endParaRPr>
          </a:p>
          <a:p>
            <a:pPr marL="4763" lvl="1" algn="r"/>
            <a:r>
              <a:rPr lang="en-GB" sz="1600" dirty="0" smtClean="0">
                <a:solidFill>
                  <a:schemeClr val="tx1"/>
                </a:solidFill>
                <a:latin typeface="Lucida Grande"/>
                <a:cs typeface="Lucida Grande"/>
              </a:rPr>
              <a:t>					    Boxplot:</a:t>
            </a:r>
            <a:endParaRPr lang="en-GB" sz="1200" dirty="0" smtClean="0">
              <a:solidFill>
                <a:schemeClr val="tx1"/>
              </a:solidFill>
              <a:latin typeface="Lucida Grande"/>
              <a:cs typeface="Lucida Grande"/>
            </a:endParaRPr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61746825"/>
              </p:ext>
            </p:extLst>
          </p:nvPr>
        </p:nvGraphicFramePr>
        <p:xfrm>
          <a:off x="7110636" y="1293813"/>
          <a:ext cx="652463" cy="347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8227" name="Equation" r:id="rId7" imgW="381000" imgH="203200" progId="Equation.3">
                  <p:embed/>
                </p:oleObj>
              </mc:Choice>
              <mc:Fallback>
                <p:oleObj name="Equation" r:id="rId7" imgW="3810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7110636" y="1293813"/>
                        <a:ext cx="652463" cy="3476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60549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df3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7292" y="457200"/>
            <a:ext cx="3657600" cy="6400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78062"/>
            <a:ext cx="9144000" cy="736952"/>
          </a:xfrm>
        </p:spPr>
        <p:txBody>
          <a:bodyPr>
            <a:noAutofit/>
          </a:bodyPr>
          <a:lstStyle/>
          <a:p>
            <a:r>
              <a:rPr lang="en-GB" sz="4000" dirty="0" smtClean="0">
                <a:latin typeface="Abadi MT Condensed Extra Bold"/>
                <a:cs typeface="Abadi MT Condensed Extra Bold"/>
              </a:rPr>
              <a:t>Continuous Random Variables</a:t>
            </a:r>
            <a:endParaRPr lang="en-GB" sz="4000" dirty="0">
              <a:latin typeface="Abadi MT Condensed Extra Bold"/>
              <a:cs typeface="Abadi MT Condensed Extra Bold"/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674772"/>
              </p:ext>
            </p:extLst>
          </p:nvPr>
        </p:nvGraphicFramePr>
        <p:xfrm>
          <a:off x="7110636" y="3426949"/>
          <a:ext cx="1974850" cy="1173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3375" name="Equation" r:id="rId5" imgW="1155700" imgH="685800" progId="Equation.3">
                  <p:embed/>
                </p:oleObj>
              </mc:Choice>
              <mc:Fallback>
                <p:oleObj name="Equation" r:id="rId5" imgW="1155700" imgH="685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110636" y="3426949"/>
                        <a:ext cx="1974850" cy="11731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Subtitle 3"/>
          <p:cNvSpPr>
            <a:spLocks noGrp="1"/>
          </p:cNvSpPr>
          <p:nvPr>
            <p:ph type="subTitle" idx="1"/>
          </p:nvPr>
        </p:nvSpPr>
        <p:spPr>
          <a:xfrm>
            <a:off x="1" y="1192417"/>
            <a:ext cx="3487292" cy="5331116"/>
          </a:xfrm>
        </p:spPr>
        <p:txBody>
          <a:bodyPr>
            <a:normAutofit/>
          </a:bodyPr>
          <a:lstStyle/>
          <a:p>
            <a:pPr marL="4763" lvl="1" algn="r"/>
            <a:r>
              <a:rPr lang="en-GB" sz="1600" dirty="0" smtClean="0">
                <a:solidFill>
                  <a:schemeClr val="tx1"/>
                </a:solidFill>
                <a:latin typeface="Lucida Grande"/>
                <a:cs typeface="Lucida Grande"/>
              </a:rPr>
              <a:t>	Probability Density function:</a:t>
            </a:r>
          </a:p>
          <a:p>
            <a:pPr marL="4763" lvl="1" algn="r"/>
            <a:endParaRPr lang="en-GB" sz="1800" dirty="0">
              <a:solidFill>
                <a:schemeClr val="tx1"/>
              </a:solidFill>
              <a:latin typeface="Lucida Grande"/>
              <a:cs typeface="Lucida Grande"/>
            </a:endParaRPr>
          </a:p>
          <a:p>
            <a:pPr marL="4763" lvl="1" algn="r"/>
            <a:endParaRPr lang="en-GB" sz="1800" dirty="0" smtClean="0">
              <a:solidFill>
                <a:schemeClr val="tx1"/>
              </a:solidFill>
              <a:latin typeface="Lucida Grande"/>
              <a:cs typeface="Lucida Grande"/>
            </a:endParaRPr>
          </a:p>
          <a:p>
            <a:pPr marL="4763" lvl="1" algn="r"/>
            <a:endParaRPr lang="en-GB" sz="1800" dirty="0">
              <a:solidFill>
                <a:schemeClr val="tx1"/>
              </a:solidFill>
              <a:latin typeface="Lucida Grande"/>
              <a:cs typeface="Lucida Grande"/>
            </a:endParaRPr>
          </a:p>
          <a:p>
            <a:pPr marL="4763" lvl="1" algn="r"/>
            <a:endParaRPr lang="en-GB" sz="1800" dirty="0" smtClean="0">
              <a:solidFill>
                <a:schemeClr val="tx1"/>
              </a:solidFill>
              <a:latin typeface="Lucida Grande"/>
              <a:cs typeface="Lucida Grande"/>
            </a:endParaRPr>
          </a:p>
          <a:p>
            <a:pPr marL="4763" lvl="1" algn="r"/>
            <a:endParaRPr lang="en-GB" sz="1600" dirty="0" smtClean="0">
              <a:solidFill>
                <a:schemeClr val="tx1"/>
              </a:solidFill>
              <a:latin typeface="Lucida Grande"/>
              <a:cs typeface="Lucida Grande"/>
            </a:endParaRPr>
          </a:p>
          <a:p>
            <a:pPr marL="4763" lvl="1" algn="r"/>
            <a:endParaRPr lang="en-GB" sz="1600" dirty="0">
              <a:solidFill>
                <a:schemeClr val="tx1"/>
              </a:solidFill>
              <a:latin typeface="Lucida Grande"/>
              <a:cs typeface="Lucida Grande"/>
            </a:endParaRPr>
          </a:p>
          <a:p>
            <a:pPr marL="4763" lvl="1" algn="r"/>
            <a:r>
              <a:rPr lang="en-GB" sz="1600" dirty="0" smtClean="0">
                <a:solidFill>
                  <a:schemeClr val="tx1"/>
                </a:solidFill>
                <a:latin typeface="Lucida Grande"/>
                <a:cs typeface="Lucida Grande"/>
              </a:rPr>
              <a:t>Cumulative Distribution function:</a:t>
            </a:r>
          </a:p>
          <a:p>
            <a:pPr marL="4763" lvl="1" algn="r"/>
            <a:endParaRPr lang="en-GB" sz="1800" dirty="0">
              <a:solidFill>
                <a:schemeClr val="tx1"/>
              </a:solidFill>
              <a:latin typeface="Lucida Grande"/>
              <a:cs typeface="Lucida Grande"/>
            </a:endParaRPr>
          </a:p>
          <a:p>
            <a:pPr marL="4763" lvl="1" algn="r"/>
            <a:endParaRPr lang="en-GB" sz="1800" dirty="0" smtClean="0">
              <a:solidFill>
                <a:schemeClr val="tx1"/>
              </a:solidFill>
              <a:latin typeface="Lucida Grande"/>
              <a:cs typeface="Lucida Grande"/>
            </a:endParaRPr>
          </a:p>
          <a:p>
            <a:pPr marL="4763" lvl="1" algn="r"/>
            <a:endParaRPr lang="en-GB" sz="1800" dirty="0">
              <a:solidFill>
                <a:schemeClr val="tx1"/>
              </a:solidFill>
              <a:latin typeface="Lucida Grande"/>
              <a:cs typeface="Lucida Grande"/>
            </a:endParaRPr>
          </a:p>
          <a:p>
            <a:pPr marL="4763" lvl="1" algn="r"/>
            <a:endParaRPr lang="en-GB" sz="1800" dirty="0" smtClean="0">
              <a:solidFill>
                <a:schemeClr val="tx1"/>
              </a:solidFill>
              <a:latin typeface="Lucida Grande"/>
              <a:cs typeface="Lucida Grande"/>
            </a:endParaRPr>
          </a:p>
          <a:p>
            <a:pPr marL="4763" lvl="1" algn="r"/>
            <a:endParaRPr lang="en-GB" sz="1600" dirty="0" smtClean="0">
              <a:solidFill>
                <a:schemeClr val="tx1"/>
              </a:solidFill>
              <a:latin typeface="Lucida Grande"/>
              <a:cs typeface="Lucida Grande"/>
            </a:endParaRPr>
          </a:p>
          <a:p>
            <a:pPr marL="4763" lvl="1" algn="r"/>
            <a:endParaRPr lang="en-GB" sz="1600" dirty="0">
              <a:solidFill>
                <a:schemeClr val="tx1"/>
              </a:solidFill>
              <a:latin typeface="Lucida Grande"/>
              <a:cs typeface="Lucida Grande"/>
            </a:endParaRPr>
          </a:p>
          <a:p>
            <a:pPr marL="4763" lvl="1" algn="r"/>
            <a:r>
              <a:rPr lang="en-GB" sz="1600" dirty="0" smtClean="0">
                <a:solidFill>
                  <a:schemeClr val="tx1"/>
                </a:solidFill>
                <a:latin typeface="Lucida Grande"/>
                <a:cs typeface="Lucida Grande"/>
              </a:rPr>
              <a:t>					    Boxplot:</a:t>
            </a:r>
            <a:endParaRPr lang="en-GB" sz="1200" dirty="0" smtClean="0">
              <a:solidFill>
                <a:schemeClr val="tx1"/>
              </a:solidFill>
              <a:latin typeface="Lucida Grande"/>
              <a:cs typeface="Lucida Grande"/>
            </a:endParaRPr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1541321"/>
              </p:ext>
            </p:extLst>
          </p:nvPr>
        </p:nvGraphicFramePr>
        <p:xfrm>
          <a:off x="7110636" y="1293813"/>
          <a:ext cx="652463" cy="347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3376" name="Equation" r:id="rId7" imgW="381000" imgH="203200" progId="Equation.3">
                  <p:embed/>
                </p:oleObj>
              </mc:Choice>
              <mc:Fallback>
                <p:oleObj name="Equation" r:id="rId7" imgW="3810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7110636" y="1293813"/>
                        <a:ext cx="652463" cy="3476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23069583"/>
              </p:ext>
            </p:extLst>
          </p:nvPr>
        </p:nvGraphicFramePr>
        <p:xfrm>
          <a:off x="6798504" y="4433350"/>
          <a:ext cx="1804988" cy="67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3377" name="Equation" r:id="rId9" imgW="1054100" imgH="393700" progId="Equation.3">
                  <p:embed/>
                </p:oleObj>
              </mc:Choice>
              <mc:Fallback>
                <p:oleObj name="Equation" r:id="rId9" imgW="1054100" imgH="393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6798504" y="4433350"/>
                        <a:ext cx="1804988" cy="673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987766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df2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7292" y="457200"/>
            <a:ext cx="3657600" cy="6400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78062"/>
            <a:ext cx="9144000" cy="736952"/>
          </a:xfrm>
        </p:spPr>
        <p:txBody>
          <a:bodyPr>
            <a:noAutofit/>
          </a:bodyPr>
          <a:lstStyle/>
          <a:p>
            <a:r>
              <a:rPr lang="en-GB" sz="4000" dirty="0" smtClean="0">
                <a:latin typeface="Abadi MT Condensed Extra Bold"/>
                <a:cs typeface="Abadi MT Condensed Extra Bold"/>
              </a:rPr>
              <a:t>Continuous Random Variables</a:t>
            </a:r>
            <a:endParaRPr lang="en-GB" sz="4000" dirty="0">
              <a:latin typeface="Abadi MT Condensed Extra Bold"/>
              <a:cs typeface="Abadi MT Condensed Extra Bold"/>
            </a:endParaRPr>
          </a:p>
        </p:txBody>
      </p:sp>
      <p:sp>
        <p:nvSpPr>
          <p:cNvPr id="14" name="Subtitle 3"/>
          <p:cNvSpPr>
            <a:spLocks noGrp="1"/>
          </p:cNvSpPr>
          <p:nvPr>
            <p:ph type="subTitle" idx="1"/>
          </p:nvPr>
        </p:nvSpPr>
        <p:spPr>
          <a:xfrm>
            <a:off x="1" y="1192417"/>
            <a:ext cx="3487292" cy="5331116"/>
          </a:xfrm>
        </p:spPr>
        <p:txBody>
          <a:bodyPr>
            <a:normAutofit/>
          </a:bodyPr>
          <a:lstStyle/>
          <a:p>
            <a:pPr marL="4763" lvl="1" algn="r"/>
            <a:r>
              <a:rPr lang="en-GB" sz="1600" dirty="0" smtClean="0">
                <a:solidFill>
                  <a:schemeClr val="tx1"/>
                </a:solidFill>
                <a:latin typeface="Lucida Grande"/>
                <a:cs typeface="Lucida Grande"/>
              </a:rPr>
              <a:t>	Probability Density function:</a:t>
            </a:r>
          </a:p>
          <a:p>
            <a:pPr marL="4763" lvl="1" algn="r"/>
            <a:endParaRPr lang="en-GB" sz="1800" dirty="0">
              <a:solidFill>
                <a:schemeClr val="tx1"/>
              </a:solidFill>
              <a:latin typeface="Lucida Grande"/>
              <a:cs typeface="Lucida Grande"/>
            </a:endParaRPr>
          </a:p>
          <a:p>
            <a:pPr marL="4763" lvl="1" algn="r"/>
            <a:endParaRPr lang="en-GB" sz="1800" dirty="0" smtClean="0">
              <a:solidFill>
                <a:schemeClr val="tx1"/>
              </a:solidFill>
              <a:latin typeface="Lucida Grande"/>
              <a:cs typeface="Lucida Grande"/>
            </a:endParaRPr>
          </a:p>
          <a:p>
            <a:pPr marL="4763" lvl="1" algn="r"/>
            <a:endParaRPr lang="en-GB" sz="1800" dirty="0">
              <a:solidFill>
                <a:schemeClr val="tx1"/>
              </a:solidFill>
              <a:latin typeface="Lucida Grande"/>
              <a:cs typeface="Lucida Grande"/>
            </a:endParaRPr>
          </a:p>
          <a:p>
            <a:pPr marL="4763" lvl="1" algn="r"/>
            <a:endParaRPr lang="en-GB" sz="1800" dirty="0" smtClean="0">
              <a:solidFill>
                <a:schemeClr val="tx1"/>
              </a:solidFill>
              <a:latin typeface="Lucida Grande"/>
              <a:cs typeface="Lucida Grande"/>
            </a:endParaRPr>
          </a:p>
          <a:p>
            <a:pPr marL="4763" lvl="1" algn="r"/>
            <a:endParaRPr lang="en-GB" sz="1600" dirty="0" smtClean="0">
              <a:solidFill>
                <a:schemeClr val="tx1"/>
              </a:solidFill>
              <a:latin typeface="Lucida Grande"/>
              <a:cs typeface="Lucida Grande"/>
            </a:endParaRPr>
          </a:p>
          <a:p>
            <a:pPr marL="4763" lvl="1" algn="r"/>
            <a:endParaRPr lang="en-GB" sz="1600" dirty="0">
              <a:solidFill>
                <a:schemeClr val="tx1"/>
              </a:solidFill>
              <a:latin typeface="Lucida Grande"/>
              <a:cs typeface="Lucida Grande"/>
            </a:endParaRPr>
          </a:p>
          <a:p>
            <a:pPr marL="4763" lvl="1" algn="r"/>
            <a:r>
              <a:rPr lang="en-GB" sz="1600" dirty="0" smtClean="0">
                <a:solidFill>
                  <a:schemeClr val="tx1"/>
                </a:solidFill>
                <a:latin typeface="Lucida Grande"/>
                <a:cs typeface="Lucida Grande"/>
              </a:rPr>
              <a:t>Cumulative Distribution function:</a:t>
            </a:r>
          </a:p>
          <a:p>
            <a:pPr marL="4763" lvl="1" algn="r"/>
            <a:endParaRPr lang="en-GB" sz="1800" dirty="0">
              <a:solidFill>
                <a:schemeClr val="tx1"/>
              </a:solidFill>
              <a:latin typeface="Lucida Grande"/>
              <a:cs typeface="Lucida Grande"/>
            </a:endParaRPr>
          </a:p>
          <a:p>
            <a:pPr marL="4763" lvl="1" algn="r"/>
            <a:endParaRPr lang="en-GB" sz="1800" dirty="0" smtClean="0">
              <a:solidFill>
                <a:schemeClr val="tx1"/>
              </a:solidFill>
              <a:latin typeface="Lucida Grande"/>
              <a:cs typeface="Lucida Grande"/>
            </a:endParaRPr>
          </a:p>
          <a:p>
            <a:pPr marL="4763" lvl="1" algn="r"/>
            <a:endParaRPr lang="en-GB" sz="1800" dirty="0">
              <a:solidFill>
                <a:schemeClr val="tx1"/>
              </a:solidFill>
              <a:latin typeface="Lucida Grande"/>
              <a:cs typeface="Lucida Grande"/>
            </a:endParaRPr>
          </a:p>
          <a:p>
            <a:pPr marL="4763" lvl="1" algn="r"/>
            <a:endParaRPr lang="en-GB" sz="1800" dirty="0" smtClean="0">
              <a:solidFill>
                <a:schemeClr val="tx1"/>
              </a:solidFill>
              <a:latin typeface="Lucida Grande"/>
              <a:cs typeface="Lucida Grande"/>
            </a:endParaRPr>
          </a:p>
          <a:p>
            <a:pPr marL="4763" lvl="1" algn="r"/>
            <a:endParaRPr lang="en-GB" sz="1600" dirty="0" smtClean="0">
              <a:solidFill>
                <a:schemeClr val="tx1"/>
              </a:solidFill>
              <a:latin typeface="Lucida Grande"/>
              <a:cs typeface="Lucida Grande"/>
            </a:endParaRPr>
          </a:p>
          <a:p>
            <a:pPr marL="4763" lvl="1" algn="r"/>
            <a:endParaRPr lang="en-GB" sz="1600" dirty="0">
              <a:solidFill>
                <a:schemeClr val="tx1"/>
              </a:solidFill>
              <a:latin typeface="Lucida Grande"/>
              <a:cs typeface="Lucida Grande"/>
            </a:endParaRPr>
          </a:p>
          <a:p>
            <a:pPr marL="4763" lvl="1" algn="r"/>
            <a:r>
              <a:rPr lang="en-GB" sz="1600" dirty="0" smtClean="0">
                <a:solidFill>
                  <a:schemeClr val="tx1"/>
                </a:solidFill>
                <a:latin typeface="Lucida Grande"/>
                <a:cs typeface="Lucida Grande"/>
              </a:rPr>
              <a:t>					    Boxplot:</a:t>
            </a:r>
            <a:endParaRPr lang="en-GB" sz="1200" dirty="0" smtClean="0">
              <a:solidFill>
                <a:schemeClr val="tx1"/>
              </a:solidFill>
              <a:latin typeface="Lucida Grande"/>
              <a:cs typeface="Lucida Grande"/>
            </a:endParaRPr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43600484"/>
              </p:ext>
            </p:extLst>
          </p:nvPr>
        </p:nvGraphicFramePr>
        <p:xfrm>
          <a:off x="7110636" y="3426949"/>
          <a:ext cx="1974850" cy="1173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9831" name="Equation" r:id="rId5" imgW="1155700" imgH="685800" progId="Equation.3">
                  <p:embed/>
                </p:oleObj>
              </mc:Choice>
              <mc:Fallback>
                <p:oleObj name="Equation" r:id="rId5" imgW="1155700" imgH="685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110636" y="3426949"/>
                        <a:ext cx="1974850" cy="11731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51373876"/>
              </p:ext>
            </p:extLst>
          </p:nvPr>
        </p:nvGraphicFramePr>
        <p:xfrm>
          <a:off x="7110636" y="1293813"/>
          <a:ext cx="652463" cy="347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9832" name="Equation" r:id="rId7" imgW="381000" imgH="203200" progId="Equation.3">
                  <p:embed/>
                </p:oleObj>
              </mc:Choice>
              <mc:Fallback>
                <p:oleObj name="Equation" r:id="rId7" imgW="3810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7110636" y="1293813"/>
                        <a:ext cx="652463" cy="3476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1054146"/>
              </p:ext>
            </p:extLst>
          </p:nvPr>
        </p:nvGraphicFramePr>
        <p:xfrm>
          <a:off x="6798504" y="4433350"/>
          <a:ext cx="1804988" cy="67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9833" name="Equation" r:id="rId9" imgW="1054100" imgH="393700" progId="Equation.3">
                  <p:embed/>
                </p:oleObj>
              </mc:Choice>
              <mc:Fallback>
                <p:oleObj name="Equation" r:id="rId9" imgW="1054100" imgH="393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6798504" y="4433350"/>
                        <a:ext cx="1804988" cy="673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07910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df4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7292" y="457200"/>
            <a:ext cx="3657600" cy="6400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78062"/>
            <a:ext cx="9144000" cy="736952"/>
          </a:xfrm>
        </p:spPr>
        <p:txBody>
          <a:bodyPr>
            <a:noAutofit/>
          </a:bodyPr>
          <a:lstStyle/>
          <a:p>
            <a:r>
              <a:rPr lang="en-GB" sz="4000" dirty="0" smtClean="0">
                <a:latin typeface="Abadi MT Condensed Extra Bold"/>
                <a:cs typeface="Abadi MT Condensed Extra Bold"/>
              </a:rPr>
              <a:t>Continuous Random Variables</a:t>
            </a:r>
            <a:endParaRPr lang="en-GB" sz="4000" dirty="0">
              <a:latin typeface="Abadi MT Condensed Extra Bold"/>
              <a:cs typeface="Abadi MT Condensed Extra Bold"/>
            </a:endParaRPr>
          </a:p>
        </p:txBody>
      </p:sp>
      <p:sp>
        <p:nvSpPr>
          <p:cNvPr id="14" name="Subtitle 3"/>
          <p:cNvSpPr>
            <a:spLocks noGrp="1"/>
          </p:cNvSpPr>
          <p:nvPr>
            <p:ph type="subTitle" idx="1"/>
          </p:nvPr>
        </p:nvSpPr>
        <p:spPr>
          <a:xfrm>
            <a:off x="1" y="1192417"/>
            <a:ext cx="3487292" cy="5331116"/>
          </a:xfrm>
        </p:spPr>
        <p:txBody>
          <a:bodyPr>
            <a:normAutofit/>
          </a:bodyPr>
          <a:lstStyle/>
          <a:p>
            <a:pPr marL="4763" lvl="1" algn="r"/>
            <a:r>
              <a:rPr lang="en-GB" sz="1600" dirty="0" smtClean="0">
                <a:solidFill>
                  <a:schemeClr val="tx1"/>
                </a:solidFill>
                <a:latin typeface="Lucida Grande"/>
                <a:cs typeface="Lucida Grande"/>
              </a:rPr>
              <a:t>	Probability Density function:</a:t>
            </a:r>
          </a:p>
          <a:p>
            <a:pPr marL="4763" lvl="1" algn="r"/>
            <a:endParaRPr lang="en-GB" sz="1800" dirty="0">
              <a:solidFill>
                <a:schemeClr val="tx1"/>
              </a:solidFill>
              <a:latin typeface="Lucida Grande"/>
              <a:cs typeface="Lucida Grande"/>
            </a:endParaRPr>
          </a:p>
          <a:p>
            <a:pPr marL="4763" lvl="1" algn="r"/>
            <a:endParaRPr lang="en-GB" sz="1800" dirty="0" smtClean="0">
              <a:solidFill>
                <a:schemeClr val="tx1"/>
              </a:solidFill>
              <a:latin typeface="Lucida Grande"/>
              <a:cs typeface="Lucida Grande"/>
            </a:endParaRPr>
          </a:p>
          <a:p>
            <a:pPr marL="4763" lvl="1" algn="r"/>
            <a:endParaRPr lang="en-GB" sz="1800" dirty="0">
              <a:solidFill>
                <a:schemeClr val="tx1"/>
              </a:solidFill>
              <a:latin typeface="Lucida Grande"/>
              <a:cs typeface="Lucida Grande"/>
            </a:endParaRPr>
          </a:p>
          <a:p>
            <a:pPr marL="4763" lvl="1" algn="r"/>
            <a:endParaRPr lang="en-GB" sz="1800" dirty="0" smtClean="0">
              <a:solidFill>
                <a:schemeClr val="tx1"/>
              </a:solidFill>
              <a:latin typeface="Lucida Grande"/>
              <a:cs typeface="Lucida Grande"/>
            </a:endParaRPr>
          </a:p>
          <a:p>
            <a:pPr marL="4763" lvl="1" algn="r"/>
            <a:endParaRPr lang="en-GB" sz="1600" dirty="0" smtClean="0">
              <a:solidFill>
                <a:schemeClr val="tx1"/>
              </a:solidFill>
              <a:latin typeface="Lucida Grande"/>
              <a:cs typeface="Lucida Grande"/>
            </a:endParaRPr>
          </a:p>
          <a:p>
            <a:pPr marL="4763" lvl="1" algn="r"/>
            <a:endParaRPr lang="en-GB" sz="1600" dirty="0">
              <a:solidFill>
                <a:schemeClr val="tx1"/>
              </a:solidFill>
              <a:latin typeface="Lucida Grande"/>
              <a:cs typeface="Lucida Grande"/>
            </a:endParaRPr>
          </a:p>
          <a:p>
            <a:pPr marL="4763" lvl="1" algn="r"/>
            <a:r>
              <a:rPr lang="en-GB" sz="1600" dirty="0" smtClean="0">
                <a:solidFill>
                  <a:schemeClr val="tx1"/>
                </a:solidFill>
                <a:latin typeface="Lucida Grande"/>
                <a:cs typeface="Lucida Grande"/>
              </a:rPr>
              <a:t>Cumulative Distribution function:</a:t>
            </a:r>
          </a:p>
          <a:p>
            <a:pPr marL="4763" lvl="1" algn="r"/>
            <a:endParaRPr lang="en-GB" sz="1800" dirty="0">
              <a:solidFill>
                <a:schemeClr val="tx1"/>
              </a:solidFill>
              <a:latin typeface="Lucida Grande"/>
              <a:cs typeface="Lucida Grande"/>
            </a:endParaRPr>
          </a:p>
          <a:p>
            <a:pPr marL="4763" lvl="1" algn="r"/>
            <a:endParaRPr lang="en-GB" sz="1800" dirty="0" smtClean="0">
              <a:solidFill>
                <a:schemeClr val="tx1"/>
              </a:solidFill>
              <a:latin typeface="Lucida Grande"/>
              <a:cs typeface="Lucida Grande"/>
            </a:endParaRPr>
          </a:p>
          <a:p>
            <a:pPr marL="4763" lvl="1" algn="r"/>
            <a:endParaRPr lang="en-GB" sz="1800" dirty="0">
              <a:solidFill>
                <a:schemeClr val="tx1"/>
              </a:solidFill>
              <a:latin typeface="Lucida Grande"/>
              <a:cs typeface="Lucida Grande"/>
            </a:endParaRPr>
          </a:p>
          <a:p>
            <a:pPr marL="4763" lvl="1" algn="r"/>
            <a:endParaRPr lang="en-GB" sz="1800" dirty="0" smtClean="0">
              <a:solidFill>
                <a:schemeClr val="tx1"/>
              </a:solidFill>
              <a:latin typeface="Lucida Grande"/>
              <a:cs typeface="Lucida Grande"/>
            </a:endParaRPr>
          </a:p>
          <a:p>
            <a:pPr marL="4763" lvl="1" algn="r"/>
            <a:endParaRPr lang="en-GB" sz="1600" dirty="0" smtClean="0">
              <a:solidFill>
                <a:schemeClr val="tx1"/>
              </a:solidFill>
              <a:latin typeface="Lucida Grande"/>
              <a:cs typeface="Lucida Grande"/>
            </a:endParaRPr>
          </a:p>
          <a:p>
            <a:pPr marL="4763" lvl="1" algn="r"/>
            <a:endParaRPr lang="en-GB" sz="1600" dirty="0">
              <a:solidFill>
                <a:schemeClr val="tx1"/>
              </a:solidFill>
              <a:latin typeface="Lucida Grande"/>
              <a:cs typeface="Lucida Grande"/>
            </a:endParaRPr>
          </a:p>
          <a:p>
            <a:pPr marL="4763" lvl="1" algn="r"/>
            <a:r>
              <a:rPr lang="en-GB" sz="1600" dirty="0" smtClean="0">
                <a:solidFill>
                  <a:schemeClr val="tx1"/>
                </a:solidFill>
                <a:latin typeface="Lucida Grande"/>
                <a:cs typeface="Lucida Grande"/>
              </a:rPr>
              <a:t>					    Boxplot:</a:t>
            </a:r>
            <a:endParaRPr lang="en-GB" sz="1200" dirty="0" smtClean="0">
              <a:solidFill>
                <a:schemeClr val="tx1"/>
              </a:solidFill>
              <a:latin typeface="Lucida Grande"/>
              <a:cs typeface="Lucida Grande"/>
            </a:endParaRPr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43600484"/>
              </p:ext>
            </p:extLst>
          </p:nvPr>
        </p:nvGraphicFramePr>
        <p:xfrm>
          <a:off x="7110636" y="3426949"/>
          <a:ext cx="1974850" cy="1173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2903" name="Equation" r:id="rId5" imgW="1155700" imgH="685800" progId="Equation.3">
                  <p:embed/>
                </p:oleObj>
              </mc:Choice>
              <mc:Fallback>
                <p:oleObj name="Equation" r:id="rId5" imgW="1155700" imgH="685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110636" y="3426949"/>
                        <a:ext cx="1974850" cy="11731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51373876"/>
              </p:ext>
            </p:extLst>
          </p:nvPr>
        </p:nvGraphicFramePr>
        <p:xfrm>
          <a:off x="7110636" y="1293813"/>
          <a:ext cx="652463" cy="347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2904" name="Equation" r:id="rId7" imgW="381000" imgH="203200" progId="Equation.3">
                  <p:embed/>
                </p:oleObj>
              </mc:Choice>
              <mc:Fallback>
                <p:oleObj name="Equation" r:id="rId7" imgW="3810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7110636" y="1293813"/>
                        <a:ext cx="652463" cy="3476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1054146"/>
              </p:ext>
            </p:extLst>
          </p:nvPr>
        </p:nvGraphicFramePr>
        <p:xfrm>
          <a:off x="6798504" y="4433350"/>
          <a:ext cx="1804988" cy="67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2905" name="Equation" r:id="rId9" imgW="1054100" imgH="393700" progId="Equation.3">
                  <p:embed/>
                </p:oleObj>
              </mc:Choice>
              <mc:Fallback>
                <p:oleObj name="Equation" r:id="rId9" imgW="1054100" imgH="393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6798504" y="4433350"/>
                        <a:ext cx="1804988" cy="673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07910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df5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7292" y="457200"/>
            <a:ext cx="3657600" cy="6400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78062"/>
            <a:ext cx="9144000" cy="736952"/>
          </a:xfrm>
        </p:spPr>
        <p:txBody>
          <a:bodyPr>
            <a:noAutofit/>
          </a:bodyPr>
          <a:lstStyle/>
          <a:p>
            <a:r>
              <a:rPr lang="en-GB" sz="4000" dirty="0" smtClean="0">
                <a:latin typeface="Abadi MT Condensed Extra Bold"/>
                <a:cs typeface="Abadi MT Condensed Extra Bold"/>
              </a:rPr>
              <a:t>Continuous Random Variables</a:t>
            </a:r>
            <a:endParaRPr lang="en-GB" sz="4000" dirty="0">
              <a:latin typeface="Abadi MT Condensed Extra Bold"/>
              <a:cs typeface="Abadi MT Condensed Extra Bold"/>
            </a:endParaRPr>
          </a:p>
        </p:txBody>
      </p:sp>
      <p:sp>
        <p:nvSpPr>
          <p:cNvPr id="17" name="Subtitle 3"/>
          <p:cNvSpPr>
            <a:spLocks noGrp="1"/>
          </p:cNvSpPr>
          <p:nvPr>
            <p:ph type="subTitle" idx="1"/>
          </p:nvPr>
        </p:nvSpPr>
        <p:spPr>
          <a:xfrm>
            <a:off x="1" y="1192417"/>
            <a:ext cx="3487292" cy="5331116"/>
          </a:xfrm>
        </p:spPr>
        <p:txBody>
          <a:bodyPr>
            <a:normAutofit/>
          </a:bodyPr>
          <a:lstStyle/>
          <a:p>
            <a:pPr marL="4763" lvl="1" algn="r"/>
            <a:r>
              <a:rPr lang="en-GB" sz="1600" dirty="0" smtClean="0">
                <a:solidFill>
                  <a:schemeClr val="tx1"/>
                </a:solidFill>
                <a:latin typeface="Lucida Grande"/>
                <a:cs typeface="Lucida Grande"/>
              </a:rPr>
              <a:t>	Probability Density function:</a:t>
            </a:r>
          </a:p>
          <a:p>
            <a:pPr marL="4763" lvl="1" algn="r"/>
            <a:endParaRPr lang="en-GB" sz="1800" dirty="0">
              <a:solidFill>
                <a:schemeClr val="tx1"/>
              </a:solidFill>
              <a:latin typeface="Lucida Grande"/>
              <a:cs typeface="Lucida Grande"/>
            </a:endParaRPr>
          </a:p>
          <a:p>
            <a:pPr marL="4763" lvl="1" algn="r"/>
            <a:endParaRPr lang="en-GB" sz="1800" dirty="0" smtClean="0">
              <a:solidFill>
                <a:schemeClr val="tx1"/>
              </a:solidFill>
              <a:latin typeface="Lucida Grande"/>
              <a:cs typeface="Lucida Grande"/>
            </a:endParaRPr>
          </a:p>
          <a:p>
            <a:pPr marL="4763" lvl="1" algn="r"/>
            <a:endParaRPr lang="en-GB" sz="1800" dirty="0">
              <a:solidFill>
                <a:schemeClr val="tx1"/>
              </a:solidFill>
              <a:latin typeface="Lucida Grande"/>
              <a:cs typeface="Lucida Grande"/>
            </a:endParaRPr>
          </a:p>
          <a:p>
            <a:pPr marL="4763" lvl="1" algn="r"/>
            <a:endParaRPr lang="en-GB" sz="1800" dirty="0" smtClean="0">
              <a:solidFill>
                <a:schemeClr val="tx1"/>
              </a:solidFill>
              <a:latin typeface="Lucida Grande"/>
              <a:cs typeface="Lucida Grande"/>
            </a:endParaRPr>
          </a:p>
          <a:p>
            <a:pPr marL="4763" lvl="1" algn="r"/>
            <a:endParaRPr lang="en-GB" sz="1600" dirty="0" smtClean="0">
              <a:solidFill>
                <a:schemeClr val="tx1"/>
              </a:solidFill>
              <a:latin typeface="Lucida Grande"/>
              <a:cs typeface="Lucida Grande"/>
            </a:endParaRPr>
          </a:p>
          <a:p>
            <a:pPr marL="4763" lvl="1" algn="r"/>
            <a:endParaRPr lang="en-GB" sz="1600" dirty="0">
              <a:solidFill>
                <a:schemeClr val="tx1"/>
              </a:solidFill>
              <a:latin typeface="Lucida Grande"/>
              <a:cs typeface="Lucida Grande"/>
            </a:endParaRPr>
          </a:p>
          <a:p>
            <a:pPr marL="4763" lvl="1" algn="r"/>
            <a:r>
              <a:rPr lang="en-GB" sz="1600" dirty="0" smtClean="0">
                <a:solidFill>
                  <a:schemeClr val="tx1"/>
                </a:solidFill>
                <a:latin typeface="Lucida Grande"/>
                <a:cs typeface="Lucida Grande"/>
              </a:rPr>
              <a:t>Cumulative Distribution function:</a:t>
            </a:r>
          </a:p>
          <a:p>
            <a:pPr marL="4763" lvl="1" algn="r"/>
            <a:endParaRPr lang="en-GB" sz="1800" dirty="0">
              <a:solidFill>
                <a:schemeClr val="tx1"/>
              </a:solidFill>
              <a:latin typeface="Lucida Grande"/>
              <a:cs typeface="Lucida Grande"/>
            </a:endParaRPr>
          </a:p>
          <a:p>
            <a:pPr marL="4763" lvl="1" algn="r"/>
            <a:endParaRPr lang="en-GB" sz="1800" dirty="0" smtClean="0">
              <a:solidFill>
                <a:schemeClr val="tx1"/>
              </a:solidFill>
              <a:latin typeface="Lucida Grande"/>
              <a:cs typeface="Lucida Grande"/>
            </a:endParaRPr>
          </a:p>
          <a:p>
            <a:pPr marL="4763" lvl="1" algn="r"/>
            <a:endParaRPr lang="en-GB" sz="1800" dirty="0">
              <a:solidFill>
                <a:schemeClr val="tx1"/>
              </a:solidFill>
              <a:latin typeface="Lucida Grande"/>
              <a:cs typeface="Lucida Grande"/>
            </a:endParaRPr>
          </a:p>
          <a:p>
            <a:pPr marL="4763" lvl="1" algn="r"/>
            <a:endParaRPr lang="en-GB" sz="1800" dirty="0" smtClean="0">
              <a:solidFill>
                <a:schemeClr val="tx1"/>
              </a:solidFill>
              <a:latin typeface="Lucida Grande"/>
              <a:cs typeface="Lucida Grande"/>
            </a:endParaRPr>
          </a:p>
          <a:p>
            <a:pPr marL="4763" lvl="1" algn="r"/>
            <a:endParaRPr lang="en-GB" sz="1600" dirty="0" smtClean="0">
              <a:solidFill>
                <a:schemeClr val="tx1"/>
              </a:solidFill>
              <a:latin typeface="Lucida Grande"/>
              <a:cs typeface="Lucida Grande"/>
            </a:endParaRPr>
          </a:p>
          <a:p>
            <a:pPr marL="4763" lvl="1" algn="r"/>
            <a:endParaRPr lang="en-GB" sz="1600" dirty="0">
              <a:solidFill>
                <a:schemeClr val="tx1"/>
              </a:solidFill>
              <a:latin typeface="Lucida Grande"/>
              <a:cs typeface="Lucida Grande"/>
            </a:endParaRPr>
          </a:p>
          <a:p>
            <a:pPr marL="4763" lvl="1" algn="r"/>
            <a:r>
              <a:rPr lang="en-GB" sz="1600" dirty="0" smtClean="0">
                <a:solidFill>
                  <a:schemeClr val="tx1"/>
                </a:solidFill>
                <a:latin typeface="Lucida Grande"/>
                <a:cs typeface="Lucida Grande"/>
              </a:rPr>
              <a:t>					    Boxplot:</a:t>
            </a:r>
            <a:endParaRPr lang="en-GB" sz="1200" dirty="0" smtClean="0">
              <a:solidFill>
                <a:schemeClr val="tx1"/>
              </a:solidFill>
              <a:latin typeface="Lucida Grande"/>
              <a:cs typeface="Lucida Grande"/>
            </a:endParaRPr>
          </a:p>
        </p:txBody>
      </p:sp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43600484"/>
              </p:ext>
            </p:extLst>
          </p:nvPr>
        </p:nvGraphicFramePr>
        <p:xfrm>
          <a:off x="7110636" y="3426949"/>
          <a:ext cx="1974850" cy="1173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3929" name="Equation" r:id="rId5" imgW="1155700" imgH="685800" progId="Equation.3">
                  <p:embed/>
                </p:oleObj>
              </mc:Choice>
              <mc:Fallback>
                <p:oleObj name="Equation" r:id="rId5" imgW="1155700" imgH="685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110636" y="3426949"/>
                        <a:ext cx="1974850" cy="11731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51373876"/>
              </p:ext>
            </p:extLst>
          </p:nvPr>
        </p:nvGraphicFramePr>
        <p:xfrm>
          <a:off x="7110636" y="1293813"/>
          <a:ext cx="652463" cy="347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3930" name="Equation" r:id="rId7" imgW="381000" imgH="203200" progId="Equation.3">
                  <p:embed/>
                </p:oleObj>
              </mc:Choice>
              <mc:Fallback>
                <p:oleObj name="Equation" r:id="rId7" imgW="3810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7110636" y="1293813"/>
                        <a:ext cx="652463" cy="3476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1054146"/>
              </p:ext>
            </p:extLst>
          </p:nvPr>
        </p:nvGraphicFramePr>
        <p:xfrm>
          <a:off x="6798504" y="4433350"/>
          <a:ext cx="1804988" cy="67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3931" name="Equation" r:id="rId9" imgW="1054100" imgH="393700" progId="Equation.3">
                  <p:embed/>
                </p:oleObj>
              </mc:Choice>
              <mc:Fallback>
                <p:oleObj name="Equation" r:id="rId9" imgW="1054100" imgH="393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6798504" y="4433350"/>
                        <a:ext cx="1804988" cy="673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07910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78062"/>
            <a:ext cx="9144000" cy="736952"/>
          </a:xfrm>
        </p:spPr>
        <p:txBody>
          <a:bodyPr>
            <a:noAutofit/>
          </a:bodyPr>
          <a:lstStyle/>
          <a:p>
            <a:r>
              <a:rPr lang="en-GB" sz="4000" dirty="0" smtClean="0">
                <a:latin typeface="Abadi MT Condensed Extra Bold"/>
                <a:cs typeface="Abadi MT Condensed Extra Bold"/>
              </a:rPr>
              <a:t>Contents</a:t>
            </a:r>
            <a:endParaRPr lang="en-GB" sz="4000" dirty="0">
              <a:latin typeface="Abadi MT Condensed Extra Bold"/>
              <a:cs typeface="Abadi MT Condensed Extra Bold"/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731379" y="1334101"/>
            <a:ext cx="7681243" cy="4953315"/>
          </a:xfrm>
        </p:spPr>
        <p:txBody>
          <a:bodyPr>
            <a:normAutofit/>
          </a:bodyPr>
          <a:lstStyle/>
          <a:p>
            <a:pPr marL="514350" indent="-514350" algn="l">
              <a:buFont typeface="Arial"/>
              <a:buChar char="•"/>
            </a:pPr>
            <a:r>
              <a:rPr lang="en-GB" sz="2800" dirty="0" smtClean="0">
                <a:solidFill>
                  <a:schemeClr val="tx1"/>
                </a:solidFill>
                <a:latin typeface="Lucida Grande"/>
                <a:cs typeface="Lucida Grande"/>
              </a:rPr>
              <a:t>Continuous Random Variables</a:t>
            </a:r>
          </a:p>
          <a:p>
            <a:pPr marL="514350" indent="-514350" algn="l">
              <a:buFont typeface="Arial"/>
              <a:buChar char="•"/>
            </a:pPr>
            <a:r>
              <a:rPr lang="en-GB" sz="2800" dirty="0" smtClean="0">
                <a:solidFill>
                  <a:schemeClr val="tx1"/>
                </a:solidFill>
                <a:latin typeface="Lucida Grande"/>
                <a:cs typeface="Lucida Grande"/>
              </a:rPr>
              <a:t>Expectation and Variance</a:t>
            </a:r>
          </a:p>
          <a:p>
            <a:pPr marL="514350" indent="-514350" algn="l">
              <a:buFont typeface="Arial"/>
              <a:buChar char="•"/>
            </a:pPr>
            <a:r>
              <a:rPr lang="en-GB" sz="2800" dirty="0" smtClean="0">
                <a:solidFill>
                  <a:schemeClr val="tx1"/>
                </a:solidFill>
                <a:latin typeface="Lucida Grande"/>
                <a:cs typeface="Lucida Grande"/>
              </a:rPr>
              <a:t>Moments</a:t>
            </a:r>
          </a:p>
          <a:p>
            <a:pPr marL="514350" indent="-514350" algn="l">
              <a:buFont typeface="Arial"/>
              <a:buChar char="•"/>
            </a:pPr>
            <a:r>
              <a:rPr lang="en-GB" sz="2800" dirty="0" smtClean="0">
                <a:solidFill>
                  <a:schemeClr val="tx1"/>
                </a:solidFill>
                <a:latin typeface="Lucida Grande"/>
                <a:cs typeface="Lucida Grande"/>
              </a:rPr>
              <a:t>The Law of Large Numbers (LLN)</a:t>
            </a:r>
          </a:p>
          <a:p>
            <a:pPr marL="514350" indent="-514350" algn="l">
              <a:buFont typeface="Arial"/>
              <a:buChar char="•"/>
            </a:pPr>
            <a:r>
              <a:rPr lang="en-GB" sz="2800" dirty="0" smtClean="0">
                <a:solidFill>
                  <a:schemeClr val="tx1"/>
                </a:solidFill>
                <a:latin typeface="Lucida Grande"/>
                <a:cs typeface="Lucida Grande"/>
              </a:rPr>
              <a:t>The Central Limit Theorem (CLT)</a:t>
            </a:r>
          </a:p>
        </p:txBody>
      </p:sp>
    </p:spTree>
    <p:extLst>
      <p:ext uri="{BB962C8B-B14F-4D97-AF65-F5344CB8AC3E}">
        <p14:creationId xmlns:p14="http://schemas.microsoft.com/office/powerpoint/2010/main" val="36901474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df6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7292" y="457200"/>
            <a:ext cx="3657600" cy="6400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78062"/>
            <a:ext cx="9144000" cy="736952"/>
          </a:xfrm>
        </p:spPr>
        <p:txBody>
          <a:bodyPr>
            <a:noAutofit/>
          </a:bodyPr>
          <a:lstStyle/>
          <a:p>
            <a:r>
              <a:rPr lang="en-GB" sz="4000" dirty="0" smtClean="0">
                <a:latin typeface="Abadi MT Condensed Extra Bold"/>
                <a:cs typeface="Abadi MT Condensed Extra Bold"/>
              </a:rPr>
              <a:t>Continuous Random Variables</a:t>
            </a:r>
            <a:endParaRPr lang="en-GB" sz="4000" dirty="0">
              <a:latin typeface="Abadi MT Condensed Extra Bold"/>
              <a:cs typeface="Abadi MT Condensed Extra Bold"/>
            </a:endParaRPr>
          </a:p>
        </p:txBody>
      </p:sp>
      <p:sp>
        <p:nvSpPr>
          <p:cNvPr id="15" name="Subtitle 3"/>
          <p:cNvSpPr>
            <a:spLocks noGrp="1"/>
          </p:cNvSpPr>
          <p:nvPr>
            <p:ph type="subTitle" idx="1"/>
          </p:nvPr>
        </p:nvSpPr>
        <p:spPr>
          <a:xfrm>
            <a:off x="1" y="1192417"/>
            <a:ext cx="3487292" cy="5331116"/>
          </a:xfrm>
        </p:spPr>
        <p:txBody>
          <a:bodyPr>
            <a:normAutofit/>
          </a:bodyPr>
          <a:lstStyle/>
          <a:p>
            <a:pPr marL="4763" lvl="1" algn="r"/>
            <a:r>
              <a:rPr lang="en-GB" sz="1600" dirty="0" smtClean="0">
                <a:solidFill>
                  <a:schemeClr val="tx1"/>
                </a:solidFill>
                <a:latin typeface="Lucida Grande"/>
                <a:cs typeface="Lucida Grande"/>
              </a:rPr>
              <a:t>	Probability Density function:</a:t>
            </a:r>
          </a:p>
          <a:p>
            <a:pPr marL="4763" lvl="1" algn="r"/>
            <a:endParaRPr lang="en-GB" sz="1800" dirty="0">
              <a:solidFill>
                <a:schemeClr val="tx1"/>
              </a:solidFill>
              <a:latin typeface="Lucida Grande"/>
              <a:cs typeface="Lucida Grande"/>
            </a:endParaRPr>
          </a:p>
          <a:p>
            <a:pPr marL="4763" lvl="1" algn="r"/>
            <a:endParaRPr lang="en-GB" sz="1800" dirty="0" smtClean="0">
              <a:solidFill>
                <a:schemeClr val="tx1"/>
              </a:solidFill>
              <a:latin typeface="Lucida Grande"/>
              <a:cs typeface="Lucida Grande"/>
            </a:endParaRPr>
          </a:p>
          <a:p>
            <a:pPr marL="4763" lvl="1" algn="r"/>
            <a:endParaRPr lang="en-GB" sz="1800" dirty="0">
              <a:solidFill>
                <a:schemeClr val="tx1"/>
              </a:solidFill>
              <a:latin typeface="Lucida Grande"/>
              <a:cs typeface="Lucida Grande"/>
            </a:endParaRPr>
          </a:p>
          <a:p>
            <a:pPr marL="4763" lvl="1" algn="r"/>
            <a:endParaRPr lang="en-GB" sz="1800" dirty="0" smtClean="0">
              <a:solidFill>
                <a:schemeClr val="tx1"/>
              </a:solidFill>
              <a:latin typeface="Lucida Grande"/>
              <a:cs typeface="Lucida Grande"/>
            </a:endParaRPr>
          </a:p>
          <a:p>
            <a:pPr marL="4763" lvl="1" algn="r"/>
            <a:endParaRPr lang="en-GB" sz="1600" dirty="0" smtClean="0">
              <a:solidFill>
                <a:schemeClr val="tx1"/>
              </a:solidFill>
              <a:latin typeface="Lucida Grande"/>
              <a:cs typeface="Lucida Grande"/>
            </a:endParaRPr>
          </a:p>
          <a:p>
            <a:pPr marL="4763" lvl="1" algn="r"/>
            <a:endParaRPr lang="en-GB" sz="1600" dirty="0">
              <a:solidFill>
                <a:schemeClr val="tx1"/>
              </a:solidFill>
              <a:latin typeface="Lucida Grande"/>
              <a:cs typeface="Lucida Grande"/>
            </a:endParaRPr>
          </a:p>
          <a:p>
            <a:pPr marL="4763" lvl="1" algn="r"/>
            <a:r>
              <a:rPr lang="en-GB" sz="1600" dirty="0" smtClean="0">
                <a:solidFill>
                  <a:schemeClr val="tx1"/>
                </a:solidFill>
                <a:latin typeface="Lucida Grande"/>
                <a:cs typeface="Lucida Grande"/>
              </a:rPr>
              <a:t>Cumulative Distribution function:</a:t>
            </a:r>
          </a:p>
          <a:p>
            <a:pPr marL="4763" lvl="1" algn="r"/>
            <a:endParaRPr lang="en-GB" sz="1800" dirty="0">
              <a:solidFill>
                <a:schemeClr val="tx1"/>
              </a:solidFill>
              <a:latin typeface="Lucida Grande"/>
              <a:cs typeface="Lucida Grande"/>
            </a:endParaRPr>
          </a:p>
          <a:p>
            <a:pPr marL="4763" lvl="1" algn="r"/>
            <a:endParaRPr lang="en-GB" sz="1800" dirty="0" smtClean="0">
              <a:solidFill>
                <a:schemeClr val="tx1"/>
              </a:solidFill>
              <a:latin typeface="Lucida Grande"/>
              <a:cs typeface="Lucida Grande"/>
            </a:endParaRPr>
          </a:p>
          <a:p>
            <a:pPr marL="4763" lvl="1" algn="r"/>
            <a:endParaRPr lang="en-GB" sz="1800" dirty="0">
              <a:solidFill>
                <a:schemeClr val="tx1"/>
              </a:solidFill>
              <a:latin typeface="Lucida Grande"/>
              <a:cs typeface="Lucida Grande"/>
            </a:endParaRPr>
          </a:p>
          <a:p>
            <a:pPr marL="4763" lvl="1" algn="r"/>
            <a:endParaRPr lang="en-GB" sz="1800" dirty="0" smtClean="0">
              <a:solidFill>
                <a:schemeClr val="tx1"/>
              </a:solidFill>
              <a:latin typeface="Lucida Grande"/>
              <a:cs typeface="Lucida Grande"/>
            </a:endParaRPr>
          </a:p>
          <a:p>
            <a:pPr marL="4763" lvl="1" algn="r"/>
            <a:endParaRPr lang="en-GB" sz="1600" dirty="0" smtClean="0">
              <a:solidFill>
                <a:schemeClr val="tx1"/>
              </a:solidFill>
              <a:latin typeface="Lucida Grande"/>
              <a:cs typeface="Lucida Grande"/>
            </a:endParaRPr>
          </a:p>
          <a:p>
            <a:pPr marL="4763" lvl="1" algn="r"/>
            <a:endParaRPr lang="en-GB" sz="1600" dirty="0">
              <a:solidFill>
                <a:schemeClr val="tx1"/>
              </a:solidFill>
              <a:latin typeface="Lucida Grande"/>
              <a:cs typeface="Lucida Grande"/>
            </a:endParaRPr>
          </a:p>
          <a:p>
            <a:pPr marL="4763" lvl="1" algn="r"/>
            <a:r>
              <a:rPr lang="en-GB" sz="1600" dirty="0" smtClean="0">
                <a:solidFill>
                  <a:schemeClr val="tx1"/>
                </a:solidFill>
                <a:latin typeface="Lucida Grande"/>
                <a:cs typeface="Lucida Grande"/>
              </a:rPr>
              <a:t>					    Boxplot:</a:t>
            </a:r>
            <a:endParaRPr lang="en-GB" sz="1200" dirty="0" smtClean="0">
              <a:solidFill>
                <a:schemeClr val="tx1"/>
              </a:solidFill>
              <a:latin typeface="Lucida Grande"/>
              <a:cs typeface="Lucida Grande"/>
            </a:endParaRPr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43600484"/>
              </p:ext>
            </p:extLst>
          </p:nvPr>
        </p:nvGraphicFramePr>
        <p:xfrm>
          <a:off x="7110636" y="3426949"/>
          <a:ext cx="1974850" cy="1173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4953" name="Equation" r:id="rId5" imgW="1155700" imgH="685800" progId="Equation.3">
                  <p:embed/>
                </p:oleObj>
              </mc:Choice>
              <mc:Fallback>
                <p:oleObj name="Equation" r:id="rId5" imgW="1155700" imgH="685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110636" y="3426949"/>
                        <a:ext cx="1974850" cy="11731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51373876"/>
              </p:ext>
            </p:extLst>
          </p:nvPr>
        </p:nvGraphicFramePr>
        <p:xfrm>
          <a:off x="7110636" y="1293813"/>
          <a:ext cx="652463" cy="347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4954" name="Equation" r:id="rId7" imgW="381000" imgH="203200" progId="Equation.3">
                  <p:embed/>
                </p:oleObj>
              </mc:Choice>
              <mc:Fallback>
                <p:oleObj name="Equation" r:id="rId7" imgW="3810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7110636" y="1293813"/>
                        <a:ext cx="652463" cy="3476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1054146"/>
              </p:ext>
            </p:extLst>
          </p:nvPr>
        </p:nvGraphicFramePr>
        <p:xfrm>
          <a:off x="6798504" y="4433350"/>
          <a:ext cx="1804988" cy="67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4955" name="Equation" r:id="rId9" imgW="1054100" imgH="393700" progId="Equation.3">
                  <p:embed/>
                </p:oleObj>
              </mc:Choice>
              <mc:Fallback>
                <p:oleObj name="Equation" r:id="rId9" imgW="1054100" imgH="393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6798504" y="4433350"/>
                        <a:ext cx="1804988" cy="673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07910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df7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7292" y="457200"/>
            <a:ext cx="3657600" cy="6400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78062"/>
            <a:ext cx="9144000" cy="736952"/>
          </a:xfrm>
        </p:spPr>
        <p:txBody>
          <a:bodyPr>
            <a:noAutofit/>
          </a:bodyPr>
          <a:lstStyle/>
          <a:p>
            <a:r>
              <a:rPr lang="en-GB" sz="4000" dirty="0" smtClean="0">
                <a:latin typeface="Abadi MT Condensed Extra Bold"/>
                <a:cs typeface="Abadi MT Condensed Extra Bold"/>
              </a:rPr>
              <a:t>Continuous Random Variables</a:t>
            </a:r>
            <a:endParaRPr lang="en-GB" sz="4000" dirty="0">
              <a:latin typeface="Abadi MT Condensed Extra Bold"/>
              <a:cs typeface="Abadi MT Condensed Extra Bold"/>
            </a:endParaRPr>
          </a:p>
        </p:txBody>
      </p:sp>
      <p:sp>
        <p:nvSpPr>
          <p:cNvPr id="15" name="Subtitle 3"/>
          <p:cNvSpPr>
            <a:spLocks noGrp="1"/>
          </p:cNvSpPr>
          <p:nvPr>
            <p:ph type="subTitle" idx="1"/>
          </p:nvPr>
        </p:nvSpPr>
        <p:spPr>
          <a:xfrm>
            <a:off x="1" y="1192417"/>
            <a:ext cx="3487292" cy="5331116"/>
          </a:xfrm>
        </p:spPr>
        <p:txBody>
          <a:bodyPr>
            <a:normAutofit/>
          </a:bodyPr>
          <a:lstStyle/>
          <a:p>
            <a:pPr marL="4763" lvl="1" algn="r"/>
            <a:r>
              <a:rPr lang="en-GB" sz="1600" dirty="0" smtClean="0">
                <a:solidFill>
                  <a:schemeClr val="tx1"/>
                </a:solidFill>
                <a:latin typeface="Lucida Grande"/>
                <a:cs typeface="Lucida Grande"/>
              </a:rPr>
              <a:t>	Probability Density function:</a:t>
            </a:r>
          </a:p>
          <a:p>
            <a:pPr marL="4763" lvl="1" algn="r"/>
            <a:endParaRPr lang="en-GB" sz="1800" dirty="0">
              <a:solidFill>
                <a:schemeClr val="tx1"/>
              </a:solidFill>
              <a:latin typeface="Lucida Grande"/>
              <a:cs typeface="Lucida Grande"/>
            </a:endParaRPr>
          </a:p>
          <a:p>
            <a:pPr marL="4763" lvl="1" algn="r"/>
            <a:endParaRPr lang="en-GB" sz="1800" dirty="0" smtClean="0">
              <a:solidFill>
                <a:schemeClr val="tx1"/>
              </a:solidFill>
              <a:latin typeface="Lucida Grande"/>
              <a:cs typeface="Lucida Grande"/>
            </a:endParaRPr>
          </a:p>
          <a:p>
            <a:pPr marL="4763" lvl="1" algn="r"/>
            <a:endParaRPr lang="en-GB" sz="1800" dirty="0">
              <a:solidFill>
                <a:schemeClr val="tx1"/>
              </a:solidFill>
              <a:latin typeface="Lucida Grande"/>
              <a:cs typeface="Lucida Grande"/>
            </a:endParaRPr>
          </a:p>
          <a:p>
            <a:pPr marL="4763" lvl="1" algn="r"/>
            <a:endParaRPr lang="en-GB" sz="1800" dirty="0" smtClean="0">
              <a:solidFill>
                <a:schemeClr val="tx1"/>
              </a:solidFill>
              <a:latin typeface="Lucida Grande"/>
              <a:cs typeface="Lucida Grande"/>
            </a:endParaRPr>
          </a:p>
          <a:p>
            <a:pPr marL="4763" lvl="1" algn="r"/>
            <a:endParaRPr lang="en-GB" sz="1600" dirty="0" smtClean="0">
              <a:solidFill>
                <a:schemeClr val="tx1"/>
              </a:solidFill>
              <a:latin typeface="Lucida Grande"/>
              <a:cs typeface="Lucida Grande"/>
            </a:endParaRPr>
          </a:p>
          <a:p>
            <a:pPr marL="4763" lvl="1" algn="r"/>
            <a:endParaRPr lang="en-GB" sz="1600" dirty="0">
              <a:solidFill>
                <a:schemeClr val="tx1"/>
              </a:solidFill>
              <a:latin typeface="Lucida Grande"/>
              <a:cs typeface="Lucida Grande"/>
            </a:endParaRPr>
          </a:p>
          <a:p>
            <a:pPr marL="4763" lvl="1" algn="r"/>
            <a:r>
              <a:rPr lang="en-GB" sz="1600" dirty="0" smtClean="0">
                <a:solidFill>
                  <a:schemeClr val="tx1"/>
                </a:solidFill>
                <a:latin typeface="Lucida Grande"/>
                <a:cs typeface="Lucida Grande"/>
              </a:rPr>
              <a:t>Cumulative Distribution function:</a:t>
            </a:r>
          </a:p>
          <a:p>
            <a:pPr marL="4763" lvl="1" algn="r"/>
            <a:endParaRPr lang="en-GB" sz="1800" dirty="0">
              <a:solidFill>
                <a:schemeClr val="tx1"/>
              </a:solidFill>
              <a:latin typeface="Lucida Grande"/>
              <a:cs typeface="Lucida Grande"/>
            </a:endParaRPr>
          </a:p>
          <a:p>
            <a:pPr marL="4763" lvl="1" algn="r"/>
            <a:endParaRPr lang="en-GB" sz="1800" dirty="0" smtClean="0">
              <a:solidFill>
                <a:schemeClr val="tx1"/>
              </a:solidFill>
              <a:latin typeface="Lucida Grande"/>
              <a:cs typeface="Lucida Grande"/>
            </a:endParaRPr>
          </a:p>
          <a:p>
            <a:pPr marL="4763" lvl="1" algn="r"/>
            <a:endParaRPr lang="en-GB" sz="1800" dirty="0">
              <a:solidFill>
                <a:schemeClr val="tx1"/>
              </a:solidFill>
              <a:latin typeface="Lucida Grande"/>
              <a:cs typeface="Lucida Grande"/>
            </a:endParaRPr>
          </a:p>
          <a:p>
            <a:pPr marL="4763" lvl="1" algn="r"/>
            <a:endParaRPr lang="en-GB" sz="1800" dirty="0" smtClean="0">
              <a:solidFill>
                <a:schemeClr val="tx1"/>
              </a:solidFill>
              <a:latin typeface="Lucida Grande"/>
              <a:cs typeface="Lucida Grande"/>
            </a:endParaRPr>
          </a:p>
          <a:p>
            <a:pPr marL="4763" lvl="1" algn="r"/>
            <a:endParaRPr lang="en-GB" sz="1600" dirty="0" smtClean="0">
              <a:solidFill>
                <a:schemeClr val="tx1"/>
              </a:solidFill>
              <a:latin typeface="Lucida Grande"/>
              <a:cs typeface="Lucida Grande"/>
            </a:endParaRPr>
          </a:p>
          <a:p>
            <a:pPr marL="4763" lvl="1" algn="r"/>
            <a:endParaRPr lang="en-GB" sz="1600" dirty="0">
              <a:solidFill>
                <a:schemeClr val="tx1"/>
              </a:solidFill>
              <a:latin typeface="Lucida Grande"/>
              <a:cs typeface="Lucida Grande"/>
            </a:endParaRPr>
          </a:p>
          <a:p>
            <a:pPr marL="4763" lvl="1" algn="r"/>
            <a:r>
              <a:rPr lang="en-GB" sz="1600" dirty="0" smtClean="0">
                <a:solidFill>
                  <a:schemeClr val="tx1"/>
                </a:solidFill>
                <a:latin typeface="Lucida Grande"/>
                <a:cs typeface="Lucida Grande"/>
              </a:rPr>
              <a:t>					    Boxplot:</a:t>
            </a:r>
            <a:endParaRPr lang="en-GB" sz="1200" dirty="0" smtClean="0">
              <a:solidFill>
                <a:schemeClr val="tx1"/>
              </a:solidFill>
              <a:latin typeface="Lucida Grande"/>
              <a:cs typeface="Lucida Grande"/>
            </a:endParaRPr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43600484"/>
              </p:ext>
            </p:extLst>
          </p:nvPr>
        </p:nvGraphicFramePr>
        <p:xfrm>
          <a:off x="7110636" y="3426949"/>
          <a:ext cx="1974850" cy="1173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5977" name="Equation" r:id="rId5" imgW="1155700" imgH="685800" progId="Equation.3">
                  <p:embed/>
                </p:oleObj>
              </mc:Choice>
              <mc:Fallback>
                <p:oleObj name="Equation" r:id="rId5" imgW="1155700" imgH="685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110636" y="3426949"/>
                        <a:ext cx="1974850" cy="11731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51373876"/>
              </p:ext>
            </p:extLst>
          </p:nvPr>
        </p:nvGraphicFramePr>
        <p:xfrm>
          <a:off x="7110636" y="1293813"/>
          <a:ext cx="652463" cy="347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5978" name="Equation" r:id="rId7" imgW="381000" imgH="203200" progId="Equation.3">
                  <p:embed/>
                </p:oleObj>
              </mc:Choice>
              <mc:Fallback>
                <p:oleObj name="Equation" r:id="rId7" imgW="3810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7110636" y="1293813"/>
                        <a:ext cx="652463" cy="3476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1054146"/>
              </p:ext>
            </p:extLst>
          </p:nvPr>
        </p:nvGraphicFramePr>
        <p:xfrm>
          <a:off x="6798504" y="4433350"/>
          <a:ext cx="1804988" cy="67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5979" name="Equation" r:id="rId9" imgW="1054100" imgH="393700" progId="Equation.3">
                  <p:embed/>
                </p:oleObj>
              </mc:Choice>
              <mc:Fallback>
                <p:oleObj name="Equation" r:id="rId9" imgW="1054100" imgH="393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6798504" y="4433350"/>
                        <a:ext cx="1804988" cy="673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07910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df9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7292" y="457200"/>
            <a:ext cx="3657600" cy="6400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78062"/>
            <a:ext cx="9144000" cy="736952"/>
          </a:xfrm>
        </p:spPr>
        <p:txBody>
          <a:bodyPr>
            <a:noAutofit/>
          </a:bodyPr>
          <a:lstStyle/>
          <a:p>
            <a:r>
              <a:rPr lang="en-GB" sz="4000" dirty="0" smtClean="0">
                <a:latin typeface="Abadi MT Condensed Extra Bold"/>
                <a:cs typeface="Abadi MT Condensed Extra Bold"/>
              </a:rPr>
              <a:t>Continuous Random Variables</a:t>
            </a:r>
            <a:endParaRPr lang="en-GB" sz="4000" dirty="0">
              <a:latin typeface="Abadi MT Condensed Extra Bold"/>
              <a:cs typeface="Abadi MT Condensed Extra Bold"/>
            </a:endParaRPr>
          </a:p>
        </p:txBody>
      </p:sp>
      <p:sp>
        <p:nvSpPr>
          <p:cNvPr id="10" name="Subtitle 3"/>
          <p:cNvSpPr>
            <a:spLocks noGrp="1"/>
          </p:cNvSpPr>
          <p:nvPr>
            <p:ph type="subTitle" idx="1"/>
          </p:nvPr>
        </p:nvSpPr>
        <p:spPr>
          <a:xfrm>
            <a:off x="1" y="1192417"/>
            <a:ext cx="3487292" cy="5331116"/>
          </a:xfrm>
        </p:spPr>
        <p:txBody>
          <a:bodyPr>
            <a:normAutofit/>
          </a:bodyPr>
          <a:lstStyle/>
          <a:p>
            <a:pPr marL="4763" lvl="1" algn="r"/>
            <a:r>
              <a:rPr lang="en-GB" sz="1600" dirty="0" smtClean="0">
                <a:solidFill>
                  <a:schemeClr val="tx1"/>
                </a:solidFill>
                <a:latin typeface="Lucida Grande"/>
                <a:cs typeface="Lucida Grande"/>
              </a:rPr>
              <a:t>	Probability Density function:</a:t>
            </a:r>
          </a:p>
          <a:p>
            <a:pPr marL="4763" lvl="1" algn="r"/>
            <a:endParaRPr lang="en-GB" sz="1800" dirty="0">
              <a:solidFill>
                <a:schemeClr val="tx1"/>
              </a:solidFill>
              <a:latin typeface="Lucida Grande"/>
              <a:cs typeface="Lucida Grande"/>
            </a:endParaRPr>
          </a:p>
          <a:p>
            <a:pPr marL="4763" lvl="1" algn="r"/>
            <a:endParaRPr lang="en-GB" sz="1800" dirty="0" smtClean="0">
              <a:solidFill>
                <a:schemeClr val="tx1"/>
              </a:solidFill>
              <a:latin typeface="Lucida Grande"/>
              <a:cs typeface="Lucida Grande"/>
            </a:endParaRPr>
          </a:p>
          <a:p>
            <a:pPr marL="4763" lvl="1" algn="r"/>
            <a:endParaRPr lang="en-GB" sz="1800" dirty="0">
              <a:solidFill>
                <a:schemeClr val="tx1"/>
              </a:solidFill>
              <a:latin typeface="Lucida Grande"/>
              <a:cs typeface="Lucida Grande"/>
            </a:endParaRPr>
          </a:p>
          <a:p>
            <a:pPr marL="4763" lvl="1" algn="r"/>
            <a:endParaRPr lang="en-GB" sz="1800" dirty="0" smtClean="0">
              <a:solidFill>
                <a:schemeClr val="tx1"/>
              </a:solidFill>
              <a:latin typeface="Lucida Grande"/>
              <a:cs typeface="Lucida Grande"/>
            </a:endParaRPr>
          </a:p>
          <a:p>
            <a:pPr marL="4763" lvl="1" algn="r"/>
            <a:endParaRPr lang="en-GB" sz="1600" dirty="0" smtClean="0">
              <a:solidFill>
                <a:schemeClr val="tx1"/>
              </a:solidFill>
              <a:latin typeface="Lucida Grande"/>
              <a:cs typeface="Lucida Grande"/>
            </a:endParaRPr>
          </a:p>
          <a:p>
            <a:pPr marL="4763" lvl="1" algn="r"/>
            <a:endParaRPr lang="en-GB" sz="1600" dirty="0">
              <a:solidFill>
                <a:schemeClr val="tx1"/>
              </a:solidFill>
              <a:latin typeface="Lucida Grande"/>
              <a:cs typeface="Lucida Grande"/>
            </a:endParaRPr>
          </a:p>
          <a:p>
            <a:pPr marL="4763" lvl="1" algn="r"/>
            <a:r>
              <a:rPr lang="en-GB" sz="1600" dirty="0" smtClean="0">
                <a:solidFill>
                  <a:schemeClr val="tx1"/>
                </a:solidFill>
                <a:latin typeface="Lucida Grande"/>
                <a:cs typeface="Lucida Grande"/>
              </a:rPr>
              <a:t>Cumulative Distribution function:</a:t>
            </a:r>
          </a:p>
          <a:p>
            <a:pPr marL="4763" lvl="1" algn="r"/>
            <a:endParaRPr lang="en-GB" sz="1800" dirty="0">
              <a:solidFill>
                <a:schemeClr val="tx1"/>
              </a:solidFill>
              <a:latin typeface="Lucida Grande"/>
              <a:cs typeface="Lucida Grande"/>
            </a:endParaRPr>
          </a:p>
          <a:p>
            <a:pPr marL="4763" lvl="1" algn="r"/>
            <a:endParaRPr lang="en-GB" sz="1800" dirty="0" smtClean="0">
              <a:solidFill>
                <a:schemeClr val="tx1"/>
              </a:solidFill>
              <a:latin typeface="Lucida Grande"/>
              <a:cs typeface="Lucida Grande"/>
            </a:endParaRPr>
          </a:p>
          <a:p>
            <a:pPr marL="4763" lvl="1" algn="r"/>
            <a:endParaRPr lang="en-GB" sz="1800" dirty="0">
              <a:solidFill>
                <a:schemeClr val="tx1"/>
              </a:solidFill>
              <a:latin typeface="Lucida Grande"/>
              <a:cs typeface="Lucida Grande"/>
            </a:endParaRPr>
          </a:p>
          <a:p>
            <a:pPr marL="4763" lvl="1" algn="r"/>
            <a:endParaRPr lang="en-GB" sz="1800" dirty="0" smtClean="0">
              <a:solidFill>
                <a:schemeClr val="tx1"/>
              </a:solidFill>
              <a:latin typeface="Lucida Grande"/>
              <a:cs typeface="Lucida Grande"/>
            </a:endParaRPr>
          </a:p>
          <a:p>
            <a:pPr marL="4763" lvl="1" algn="r"/>
            <a:endParaRPr lang="en-GB" sz="1600" dirty="0" smtClean="0">
              <a:solidFill>
                <a:schemeClr val="tx1"/>
              </a:solidFill>
              <a:latin typeface="Lucida Grande"/>
              <a:cs typeface="Lucida Grande"/>
            </a:endParaRPr>
          </a:p>
          <a:p>
            <a:pPr marL="4763" lvl="1" algn="r"/>
            <a:endParaRPr lang="en-GB" sz="1600" dirty="0">
              <a:solidFill>
                <a:schemeClr val="tx1"/>
              </a:solidFill>
              <a:latin typeface="Lucida Grande"/>
              <a:cs typeface="Lucida Grande"/>
            </a:endParaRPr>
          </a:p>
          <a:p>
            <a:pPr marL="4763" lvl="1" algn="r"/>
            <a:r>
              <a:rPr lang="en-GB" sz="1600" dirty="0" smtClean="0">
                <a:solidFill>
                  <a:schemeClr val="tx1"/>
                </a:solidFill>
                <a:latin typeface="Lucida Grande"/>
                <a:cs typeface="Lucida Grande"/>
              </a:rPr>
              <a:t>					    Boxplot:</a:t>
            </a:r>
            <a:endParaRPr lang="en-GB" sz="1200" dirty="0" smtClean="0">
              <a:solidFill>
                <a:schemeClr val="tx1"/>
              </a:solidFill>
              <a:latin typeface="Lucida Grande"/>
              <a:cs typeface="Lucida Grande"/>
            </a:endParaRPr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43600484"/>
              </p:ext>
            </p:extLst>
          </p:nvPr>
        </p:nvGraphicFramePr>
        <p:xfrm>
          <a:off x="7110636" y="3426949"/>
          <a:ext cx="1974850" cy="1173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0297" name="Equation" r:id="rId5" imgW="1155700" imgH="685800" progId="Equation.3">
                  <p:embed/>
                </p:oleObj>
              </mc:Choice>
              <mc:Fallback>
                <p:oleObj name="Equation" r:id="rId5" imgW="1155700" imgH="685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110636" y="3426949"/>
                        <a:ext cx="1974850" cy="11731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51373876"/>
              </p:ext>
            </p:extLst>
          </p:nvPr>
        </p:nvGraphicFramePr>
        <p:xfrm>
          <a:off x="7110636" y="1293813"/>
          <a:ext cx="652463" cy="347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0298" name="Equation" r:id="rId7" imgW="381000" imgH="203200" progId="Equation.3">
                  <p:embed/>
                </p:oleObj>
              </mc:Choice>
              <mc:Fallback>
                <p:oleObj name="Equation" r:id="rId7" imgW="3810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7110636" y="1293813"/>
                        <a:ext cx="652463" cy="3476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1054146"/>
              </p:ext>
            </p:extLst>
          </p:nvPr>
        </p:nvGraphicFramePr>
        <p:xfrm>
          <a:off x="6798504" y="4433350"/>
          <a:ext cx="1804988" cy="67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0299" name="Equation" r:id="rId9" imgW="1054100" imgH="393700" progId="Equation.3">
                  <p:embed/>
                </p:oleObj>
              </mc:Choice>
              <mc:Fallback>
                <p:oleObj name="Equation" r:id="rId9" imgW="1054100" imgH="393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6798504" y="4433350"/>
                        <a:ext cx="1804988" cy="673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624375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df8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7292" y="457200"/>
            <a:ext cx="3657600" cy="6400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78062"/>
            <a:ext cx="9144000" cy="736952"/>
          </a:xfrm>
        </p:spPr>
        <p:txBody>
          <a:bodyPr>
            <a:noAutofit/>
          </a:bodyPr>
          <a:lstStyle/>
          <a:p>
            <a:r>
              <a:rPr lang="en-GB" sz="4000" dirty="0" smtClean="0">
                <a:latin typeface="Abadi MT Condensed Extra Bold"/>
                <a:cs typeface="Abadi MT Condensed Extra Bold"/>
              </a:rPr>
              <a:t>Continuous Random Variables</a:t>
            </a:r>
            <a:endParaRPr lang="en-GB" sz="4000" dirty="0">
              <a:latin typeface="Abadi MT Condensed Extra Bold"/>
              <a:cs typeface="Abadi MT Condensed Extra Bold"/>
            </a:endParaRPr>
          </a:p>
        </p:txBody>
      </p:sp>
      <p:sp>
        <p:nvSpPr>
          <p:cNvPr id="15" name="Subtitle 3"/>
          <p:cNvSpPr>
            <a:spLocks noGrp="1"/>
          </p:cNvSpPr>
          <p:nvPr>
            <p:ph type="subTitle" idx="1"/>
          </p:nvPr>
        </p:nvSpPr>
        <p:spPr>
          <a:xfrm>
            <a:off x="1" y="1192417"/>
            <a:ext cx="3487292" cy="5331116"/>
          </a:xfrm>
        </p:spPr>
        <p:txBody>
          <a:bodyPr>
            <a:normAutofit/>
          </a:bodyPr>
          <a:lstStyle/>
          <a:p>
            <a:pPr marL="4763" lvl="1" algn="r"/>
            <a:r>
              <a:rPr lang="en-GB" sz="1600" dirty="0" smtClean="0">
                <a:solidFill>
                  <a:schemeClr val="tx1"/>
                </a:solidFill>
                <a:latin typeface="Lucida Grande"/>
                <a:cs typeface="Lucida Grande"/>
              </a:rPr>
              <a:t>	Probability Density function:</a:t>
            </a:r>
          </a:p>
          <a:p>
            <a:pPr marL="4763" lvl="1" algn="r"/>
            <a:endParaRPr lang="en-GB" sz="1800" dirty="0">
              <a:solidFill>
                <a:schemeClr val="tx1"/>
              </a:solidFill>
              <a:latin typeface="Lucida Grande"/>
              <a:cs typeface="Lucida Grande"/>
            </a:endParaRPr>
          </a:p>
          <a:p>
            <a:pPr marL="4763" lvl="1" algn="r"/>
            <a:endParaRPr lang="en-GB" sz="1800" dirty="0" smtClean="0">
              <a:solidFill>
                <a:schemeClr val="tx1"/>
              </a:solidFill>
              <a:latin typeface="Lucida Grande"/>
              <a:cs typeface="Lucida Grande"/>
            </a:endParaRPr>
          </a:p>
          <a:p>
            <a:pPr marL="4763" lvl="1" algn="r"/>
            <a:endParaRPr lang="en-GB" sz="1800" dirty="0">
              <a:solidFill>
                <a:schemeClr val="tx1"/>
              </a:solidFill>
              <a:latin typeface="Lucida Grande"/>
              <a:cs typeface="Lucida Grande"/>
            </a:endParaRPr>
          </a:p>
          <a:p>
            <a:pPr marL="4763" lvl="1" algn="r"/>
            <a:endParaRPr lang="en-GB" sz="1800" dirty="0" smtClean="0">
              <a:solidFill>
                <a:schemeClr val="tx1"/>
              </a:solidFill>
              <a:latin typeface="Lucida Grande"/>
              <a:cs typeface="Lucida Grande"/>
            </a:endParaRPr>
          </a:p>
          <a:p>
            <a:pPr marL="4763" lvl="1" algn="r"/>
            <a:endParaRPr lang="en-GB" sz="1600" dirty="0" smtClean="0">
              <a:solidFill>
                <a:schemeClr val="tx1"/>
              </a:solidFill>
              <a:latin typeface="Lucida Grande"/>
              <a:cs typeface="Lucida Grande"/>
            </a:endParaRPr>
          </a:p>
          <a:p>
            <a:pPr marL="4763" lvl="1" algn="r"/>
            <a:endParaRPr lang="en-GB" sz="1600" dirty="0">
              <a:solidFill>
                <a:schemeClr val="tx1"/>
              </a:solidFill>
              <a:latin typeface="Lucida Grande"/>
              <a:cs typeface="Lucida Grande"/>
            </a:endParaRPr>
          </a:p>
          <a:p>
            <a:pPr marL="4763" lvl="1" algn="r"/>
            <a:r>
              <a:rPr lang="en-GB" sz="1600" dirty="0" smtClean="0">
                <a:solidFill>
                  <a:schemeClr val="tx1"/>
                </a:solidFill>
                <a:latin typeface="Lucida Grande"/>
                <a:cs typeface="Lucida Grande"/>
              </a:rPr>
              <a:t>Cumulative Distribution function:</a:t>
            </a:r>
          </a:p>
          <a:p>
            <a:pPr marL="4763" lvl="1" algn="r"/>
            <a:endParaRPr lang="en-GB" sz="1800" dirty="0">
              <a:solidFill>
                <a:schemeClr val="tx1"/>
              </a:solidFill>
              <a:latin typeface="Lucida Grande"/>
              <a:cs typeface="Lucida Grande"/>
            </a:endParaRPr>
          </a:p>
          <a:p>
            <a:pPr marL="4763" lvl="1" algn="r"/>
            <a:endParaRPr lang="en-GB" sz="1800" dirty="0" smtClean="0">
              <a:solidFill>
                <a:schemeClr val="tx1"/>
              </a:solidFill>
              <a:latin typeface="Lucida Grande"/>
              <a:cs typeface="Lucida Grande"/>
            </a:endParaRPr>
          </a:p>
          <a:p>
            <a:pPr marL="4763" lvl="1" algn="r"/>
            <a:endParaRPr lang="en-GB" sz="1800" dirty="0">
              <a:solidFill>
                <a:schemeClr val="tx1"/>
              </a:solidFill>
              <a:latin typeface="Lucida Grande"/>
              <a:cs typeface="Lucida Grande"/>
            </a:endParaRPr>
          </a:p>
          <a:p>
            <a:pPr marL="4763" lvl="1" algn="r"/>
            <a:endParaRPr lang="en-GB" sz="1800" dirty="0" smtClean="0">
              <a:solidFill>
                <a:schemeClr val="tx1"/>
              </a:solidFill>
              <a:latin typeface="Lucida Grande"/>
              <a:cs typeface="Lucida Grande"/>
            </a:endParaRPr>
          </a:p>
          <a:p>
            <a:pPr marL="4763" lvl="1" algn="r"/>
            <a:endParaRPr lang="en-GB" sz="1600" dirty="0" smtClean="0">
              <a:solidFill>
                <a:schemeClr val="tx1"/>
              </a:solidFill>
              <a:latin typeface="Lucida Grande"/>
              <a:cs typeface="Lucida Grande"/>
            </a:endParaRPr>
          </a:p>
          <a:p>
            <a:pPr marL="4763" lvl="1" algn="r"/>
            <a:endParaRPr lang="en-GB" sz="1600" dirty="0">
              <a:solidFill>
                <a:schemeClr val="tx1"/>
              </a:solidFill>
              <a:latin typeface="Lucida Grande"/>
              <a:cs typeface="Lucida Grande"/>
            </a:endParaRPr>
          </a:p>
          <a:p>
            <a:pPr marL="4763" lvl="1" algn="r"/>
            <a:r>
              <a:rPr lang="en-GB" sz="1600" dirty="0" smtClean="0">
                <a:solidFill>
                  <a:schemeClr val="tx1"/>
                </a:solidFill>
                <a:latin typeface="Lucida Grande"/>
                <a:cs typeface="Lucida Grande"/>
              </a:rPr>
              <a:t>					    Boxplot:</a:t>
            </a:r>
            <a:endParaRPr lang="en-GB" sz="1200" dirty="0" smtClean="0">
              <a:solidFill>
                <a:schemeClr val="tx1"/>
              </a:solidFill>
              <a:latin typeface="Lucida Grande"/>
              <a:cs typeface="Lucida Grande"/>
            </a:endParaRPr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43600484"/>
              </p:ext>
            </p:extLst>
          </p:nvPr>
        </p:nvGraphicFramePr>
        <p:xfrm>
          <a:off x="7110636" y="3426949"/>
          <a:ext cx="1974850" cy="1173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001" name="Equation" r:id="rId5" imgW="1155700" imgH="685800" progId="Equation.3">
                  <p:embed/>
                </p:oleObj>
              </mc:Choice>
              <mc:Fallback>
                <p:oleObj name="Equation" r:id="rId5" imgW="1155700" imgH="685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110636" y="3426949"/>
                        <a:ext cx="1974850" cy="11731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51373876"/>
              </p:ext>
            </p:extLst>
          </p:nvPr>
        </p:nvGraphicFramePr>
        <p:xfrm>
          <a:off x="7110636" y="1293813"/>
          <a:ext cx="652463" cy="347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002" name="Equation" r:id="rId7" imgW="381000" imgH="203200" progId="Equation.3">
                  <p:embed/>
                </p:oleObj>
              </mc:Choice>
              <mc:Fallback>
                <p:oleObj name="Equation" r:id="rId7" imgW="3810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7110636" y="1293813"/>
                        <a:ext cx="652463" cy="3476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1054146"/>
              </p:ext>
            </p:extLst>
          </p:nvPr>
        </p:nvGraphicFramePr>
        <p:xfrm>
          <a:off x="6798504" y="4433350"/>
          <a:ext cx="1804988" cy="67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003" name="Equation" r:id="rId9" imgW="1054100" imgH="393700" progId="Equation.3">
                  <p:embed/>
                </p:oleObj>
              </mc:Choice>
              <mc:Fallback>
                <p:oleObj name="Equation" r:id="rId9" imgW="1054100" imgH="393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6798504" y="4433350"/>
                        <a:ext cx="1804988" cy="673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69301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ubtitle 3"/>
          <p:cNvSpPr>
            <a:spLocks noGrp="1"/>
          </p:cNvSpPr>
          <p:nvPr>
            <p:ph type="subTitle" idx="1"/>
          </p:nvPr>
        </p:nvSpPr>
        <p:spPr>
          <a:xfrm>
            <a:off x="641235" y="1037356"/>
            <a:ext cx="8361646" cy="5350824"/>
          </a:xfrm>
        </p:spPr>
        <p:txBody>
          <a:bodyPr>
            <a:normAutofit/>
          </a:bodyPr>
          <a:lstStyle/>
          <a:p>
            <a:pPr marL="4763" lvl="1" algn="l"/>
            <a:r>
              <a:rPr lang="en-GB" sz="2000" dirty="0">
                <a:solidFill>
                  <a:schemeClr val="tx1"/>
                </a:solidFill>
                <a:latin typeface="Lucida Grande"/>
                <a:cs typeface="Lucida Grande"/>
              </a:rPr>
              <a:t>Cumulative Distribution Function (CDF):</a:t>
            </a:r>
          </a:p>
          <a:p>
            <a:pPr marL="4763" lvl="1" algn="l"/>
            <a:endParaRPr lang="en-GB" sz="2000" dirty="0">
              <a:solidFill>
                <a:schemeClr val="tx1"/>
              </a:solidFill>
              <a:latin typeface="Lucida Grande"/>
              <a:cs typeface="Lucida Grande"/>
            </a:endParaRPr>
          </a:p>
          <a:p>
            <a:pPr marL="4763" lvl="1" algn="l"/>
            <a:r>
              <a:rPr lang="en-GB" sz="2000" dirty="0" smtClean="0">
                <a:solidFill>
                  <a:schemeClr val="tx1"/>
                </a:solidFill>
                <a:latin typeface="Lucida Grande"/>
                <a:cs typeface="Lucida Grande"/>
              </a:rPr>
              <a:t>	</a:t>
            </a:r>
            <a:r>
              <a:rPr lang="en-GB" sz="2000" dirty="0">
                <a:solidFill>
                  <a:schemeClr val="tx1"/>
                </a:solidFill>
                <a:latin typeface="Lucida Grande"/>
                <a:cs typeface="Lucida Grande"/>
              </a:rPr>
              <a:t>	Discrete:</a:t>
            </a:r>
            <a:endParaRPr lang="en-GB" sz="2000" dirty="0" smtClean="0">
              <a:solidFill>
                <a:schemeClr val="tx1"/>
              </a:solidFill>
              <a:latin typeface="Lucida Grande"/>
              <a:cs typeface="Lucida Grande"/>
            </a:endParaRPr>
          </a:p>
          <a:p>
            <a:pPr marL="4763" lvl="1" algn="l"/>
            <a:endParaRPr lang="en-GB" sz="2000" dirty="0">
              <a:solidFill>
                <a:schemeClr val="tx1"/>
              </a:solidFill>
              <a:latin typeface="Lucida Grande"/>
              <a:cs typeface="Lucida Grande"/>
            </a:endParaRPr>
          </a:p>
          <a:p>
            <a:pPr marL="4763" lvl="1" algn="l"/>
            <a:endParaRPr lang="en-GB" sz="2000" dirty="0">
              <a:solidFill>
                <a:schemeClr val="tx1"/>
              </a:solidFill>
              <a:latin typeface="Lucida Grande"/>
              <a:cs typeface="Lucida Grande"/>
            </a:endParaRPr>
          </a:p>
          <a:p>
            <a:pPr marL="4763" lvl="1" algn="l"/>
            <a:r>
              <a:rPr lang="en-GB" sz="2000" dirty="0" smtClean="0">
                <a:solidFill>
                  <a:schemeClr val="tx1"/>
                </a:solidFill>
                <a:latin typeface="Lucida Grande"/>
                <a:cs typeface="Lucida Grande"/>
              </a:rPr>
              <a:t>	</a:t>
            </a:r>
            <a:r>
              <a:rPr lang="en-GB" sz="2000" dirty="0">
                <a:solidFill>
                  <a:schemeClr val="tx1"/>
                </a:solidFill>
                <a:latin typeface="Lucida Grande"/>
                <a:cs typeface="Lucida Grande"/>
              </a:rPr>
              <a:t>	Continuous:</a:t>
            </a:r>
            <a:endParaRPr lang="en-GB" sz="2000" dirty="0" smtClean="0">
              <a:solidFill>
                <a:schemeClr val="tx1"/>
              </a:solidFill>
              <a:latin typeface="Lucida Grande"/>
              <a:cs typeface="Lucida Grande"/>
            </a:endParaRPr>
          </a:p>
          <a:p>
            <a:pPr marL="4763" lvl="1" algn="l"/>
            <a:endParaRPr lang="en-GB" sz="2000" dirty="0" smtClean="0">
              <a:solidFill>
                <a:schemeClr val="tx1"/>
              </a:solidFill>
              <a:latin typeface="Lucida Grande"/>
              <a:cs typeface="Lucida Grande"/>
            </a:endParaRPr>
          </a:p>
          <a:p>
            <a:pPr marL="4763" lvl="1" algn="l"/>
            <a:r>
              <a:rPr lang="en-GB" sz="2000" dirty="0">
                <a:solidFill>
                  <a:schemeClr val="tx1"/>
                </a:solidFill>
                <a:latin typeface="Lucida Grande"/>
                <a:cs typeface="Lucida Grande"/>
              </a:rPr>
              <a:t>Probability Density Function (PDF):</a:t>
            </a:r>
          </a:p>
          <a:p>
            <a:pPr marL="4763" lvl="1" algn="l"/>
            <a:endParaRPr lang="en-GB" sz="2000" dirty="0">
              <a:solidFill>
                <a:schemeClr val="tx1"/>
              </a:solidFill>
              <a:latin typeface="Lucida Grande"/>
              <a:cs typeface="Lucida Grande"/>
            </a:endParaRPr>
          </a:p>
          <a:p>
            <a:pPr marL="4763" lvl="1" algn="l"/>
            <a:endParaRPr lang="en-GB" sz="2000" dirty="0">
              <a:solidFill>
                <a:schemeClr val="tx1"/>
              </a:solidFill>
              <a:latin typeface="Lucida Grande"/>
              <a:cs typeface="Lucida Grande"/>
            </a:endParaRPr>
          </a:p>
          <a:p>
            <a:pPr marL="4763" lvl="1" algn="l"/>
            <a:r>
              <a:rPr lang="en-GB" sz="2000" dirty="0" smtClean="0">
                <a:solidFill>
                  <a:schemeClr val="tx1"/>
                </a:solidFill>
                <a:latin typeface="Lucida Grande"/>
                <a:cs typeface="Lucida Grande"/>
              </a:rPr>
              <a:t>		</a:t>
            </a:r>
            <a:r>
              <a:rPr lang="en-GB" sz="2000" dirty="0">
                <a:solidFill>
                  <a:schemeClr val="tx1"/>
                </a:solidFill>
                <a:latin typeface="Lucida Grande"/>
                <a:cs typeface="Lucida Grande"/>
              </a:rPr>
              <a:t>Discrete</a:t>
            </a:r>
            <a:r>
              <a:rPr lang="en-GB" sz="2000" dirty="0" smtClean="0">
                <a:solidFill>
                  <a:schemeClr val="tx1"/>
                </a:solidFill>
                <a:latin typeface="Lucida Grande"/>
                <a:cs typeface="Lucida Grande"/>
              </a:rPr>
              <a:t>:</a:t>
            </a:r>
            <a:endParaRPr lang="en-GB" sz="2000" dirty="0">
              <a:solidFill>
                <a:schemeClr val="tx1"/>
              </a:solidFill>
              <a:latin typeface="Lucida Grande"/>
              <a:cs typeface="Lucida Grande"/>
            </a:endParaRPr>
          </a:p>
          <a:p>
            <a:pPr marL="4763" lvl="1" algn="l"/>
            <a:endParaRPr lang="en-GB" sz="2000" dirty="0">
              <a:solidFill>
                <a:schemeClr val="tx1"/>
              </a:solidFill>
              <a:latin typeface="Lucida Grande"/>
              <a:cs typeface="Lucida Grande"/>
            </a:endParaRPr>
          </a:p>
          <a:p>
            <a:pPr marL="4763" lvl="1" algn="l"/>
            <a:endParaRPr lang="en-GB" sz="2000" dirty="0">
              <a:solidFill>
                <a:schemeClr val="tx1"/>
              </a:solidFill>
              <a:latin typeface="Lucida Grande"/>
              <a:cs typeface="Lucida Grande"/>
            </a:endParaRPr>
          </a:p>
          <a:p>
            <a:pPr marL="4763" lvl="1" algn="l"/>
            <a:r>
              <a:rPr lang="en-GB" sz="2000" dirty="0">
                <a:solidFill>
                  <a:schemeClr val="tx1"/>
                </a:solidFill>
                <a:latin typeface="Lucida Grande"/>
                <a:cs typeface="Lucida Grande"/>
              </a:rPr>
              <a:t>		Continuous</a:t>
            </a:r>
            <a:r>
              <a:rPr lang="en-GB" sz="2000" dirty="0" smtClean="0">
                <a:solidFill>
                  <a:schemeClr val="tx1"/>
                </a:solidFill>
                <a:latin typeface="Lucida Grande"/>
                <a:cs typeface="Lucida Grande"/>
              </a:rPr>
              <a:t>:</a:t>
            </a:r>
            <a:endParaRPr lang="en-GB" sz="2000" dirty="0">
              <a:solidFill>
                <a:schemeClr val="tx1"/>
              </a:solidFill>
              <a:latin typeface="Lucida Grande"/>
              <a:cs typeface="Lucida Grande"/>
            </a:endParaRPr>
          </a:p>
          <a:p>
            <a:pPr marL="4763" lvl="1" algn="l"/>
            <a:endParaRPr lang="en-GB" sz="2000" dirty="0">
              <a:solidFill>
                <a:schemeClr val="tx1"/>
              </a:solidFill>
              <a:latin typeface="Lucida Grande"/>
              <a:cs typeface="Lucida Grande"/>
            </a:endParaRPr>
          </a:p>
          <a:p>
            <a:pPr marL="4763" lvl="1" algn="l"/>
            <a:endParaRPr lang="en-GB" sz="2000" dirty="0" smtClean="0">
              <a:solidFill>
                <a:schemeClr val="tx1"/>
              </a:solidFill>
              <a:latin typeface="Lucida Grande"/>
              <a:cs typeface="Lucida Grande"/>
            </a:endParaRP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0275441"/>
              </p:ext>
            </p:extLst>
          </p:nvPr>
        </p:nvGraphicFramePr>
        <p:xfrm>
          <a:off x="3538419" y="5591769"/>
          <a:ext cx="1933938" cy="721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0402" name="Equation" r:id="rId4" imgW="1054100" imgH="393700" progId="Equation.3">
                  <p:embed/>
                </p:oleObj>
              </mc:Choice>
              <mc:Fallback>
                <p:oleObj name="Equation" r:id="rId4" imgW="1054100" imgH="393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538419" y="5591769"/>
                        <a:ext cx="1933938" cy="7211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69336804"/>
              </p:ext>
            </p:extLst>
          </p:nvPr>
        </p:nvGraphicFramePr>
        <p:xfrm>
          <a:off x="3538419" y="2709938"/>
          <a:ext cx="3348038" cy="1187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0403" name="Equation" r:id="rId6" imgW="1828800" imgH="647700" progId="Equation.3">
                  <p:embed/>
                </p:oleObj>
              </mc:Choice>
              <mc:Fallback>
                <p:oleObj name="Equation" r:id="rId6" imgW="1828800" imgH="647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538419" y="2709938"/>
                        <a:ext cx="3348038" cy="1187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78062"/>
            <a:ext cx="9144000" cy="736952"/>
          </a:xfrm>
        </p:spPr>
        <p:txBody>
          <a:bodyPr>
            <a:noAutofit/>
          </a:bodyPr>
          <a:lstStyle/>
          <a:p>
            <a:r>
              <a:rPr lang="en-GB" sz="4000" dirty="0" smtClean="0">
                <a:latin typeface="Abadi MT Condensed Extra Bold"/>
                <a:cs typeface="Abadi MT Condensed Extra Bold"/>
              </a:rPr>
              <a:t>Continuous Random Variables</a:t>
            </a:r>
            <a:endParaRPr lang="en-GB" sz="4000" dirty="0">
              <a:latin typeface="Abadi MT Condensed Extra Bold"/>
              <a:cs typeface="Abadi MT Condensed Extra Bold"/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9799634"/>
              </p:ext>
            </p:extLst>
          </p:nvPr>
        </p:nvGraphicFramePr>
        <p:xfrm>
          <a:off x="6623127" y="5537622"/>
          <a:ext cx="1581849" cy="838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0404" name="Equation" r:id="rId8" imgW="863600" imgH="457200" progId="Equation.3">
                  <p:embed/>
                </p:oleObj>
              </mc:Choice>
              <mc:Fallback>
                <p:oleObj name="Equation" r:id="rId8" imgW="8636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6623127" y="5537622"/>
                        <a:ext cx="1581849" cy="8385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30011339"/>
              </p:ext>
            </p:extLst>
          </p:nvPr>
        </p:nvGraphicFramePr>
        <p:xfrm>
          <a:off x="6623127" y="4513582"/>
          <a:ext cx="1487487" cy="839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0405" name="Equation" r:id="rId10" imgW="812800" imgH="457200" progId="Equation.3">
                  <p:embed/>
                </p:oleObj>
              </mc:Choice>
              <mc:Fallback>
                <p:oleObj name="Equation" r:id="rId10" imgW="8128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6623127" y="4513582"/>
                        <a:ext cx="1487487" cy="8397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63535036"/>
              </p:ext>
            </p:extLst>
          </p:nvPr>
        </p:nvGraphicFramePr>
        <p:xfrm>
          <a:off x="3538419" y="4748804"/>
          <a:ext cx="1979613" cy="373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0406" name="Equation" r:id="rId12" imgW="1079500" imgH="203200" progId="Equation.3">
                  <p:embed/>
                </p:oleObj>
              </mc:Choice>
              <mc:Fallback>
                <p:oleObj name="Equation" r:id="rId12" imgW="10795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3538419" y="4748804"/>
                        <a:ext cx="1979613" cy="3730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5583352"/>
              </p:ext>
            </p:extLst>
          </p:nvPr>
        </p:nvGraphicFramePr>
        <p:xfrm>
          <a:off x="3538419" y="1570759"/>
          <a:ext cx="3278188" cy="1233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0407" name="Equation" r:id="rId14" imgW="1790700" imgH="673100" progId="Equation.3">
                  <p:embed/>
                </p:oleObj>
              </mc:Choice>
              <mc:Fallback>
                <p:oleObj name="Equation" r:id="rId14" imgW="1790700" imgH="673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3538419" y="1570759"/>
                        <a:ext cx="3278188" cy="12334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872255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lantgrowth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949" y="1818862"/>
            <a:ext cx="3976024" cy="397602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78062"/>
            <a:ext cx="9144000" cy="736952"/>
          </a:xfrm>
        </p:spPr>
        <p:txBody>
          <a:bodyPr>
            <a:noAutofit/>
          </a:bodyPr>
          <a:lstStyle/>
          <a:p>
            <a:r>
              <a:rPr lang="en-GB" sz="4000" dirty="0" smtClean="0">
                <a:latin typeface="Abadi MT Condensed Extra Bold"/>
                <a:cs typeface="Abadi MT Condensed Extra Bold"/>
              </a:rPr>
              <a:t>Expectation and Variance</a:t>
            </a:r>
            <a:endParaRPr lang="en-GB" sz="4000" dirty="0">
              <a:latin typeface="Abadi MT Condensed Extra Bold"/>
              <a:cs typeface="Abadi MT Condensed Extra Bold"/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541160" y="993306"/>
            <a:ext cx="8361646" cy="1649197"/>
          </a:xfrm>
        </p:spPr>
        <p:txBody>
          <a:bodyPr>
            <a:normAutofit/>
          </a:bodyPr>
          <a:lstStyle/>
          <a:p>
            <a:pPr marL="4763" lvl="1" algn="l"/>
            <a:r>
              <a:rPr lang="en-GB" sz="2000" dirty="0" smtClean="0">
                <a:solidFill>
                  <a:schemeClr val="tx1"/>
                </a:solidFill>
                <a:latin typeface="Lucida Grande"/>
                <a:cs typeface="Lucida Grande"/>
              </a:rPr>
              <a:t>Motivational Example:</a:t>
            </a:r>
          </a:p>
          <a:p>
            <a:pPr marL="4763" lvl="1" algn="l"/>
            <a:endParaRPr lang="en-GB" sz="600" dirty="0" smtClean="0">
              <a:solidFill>
                <a:schemeClr val="tx1"/>
              </a:solidFill>
              <a:latin typeface="Lucida Grande"/>
              <a:cs typeface="Lucida Grande"/>
            </a:endParaRPr>
          </a:p>
          <a:p>
            <a:pPr marL="4763" lvl="1" algn="l"/>
            <a:r>
              <a:rPr lang="en-GB" sz="2000" dirty="0" smtClean="0">
                <a:solidFill>
                  <a:schemeClr val="tx1"/>
                </a:solidFill>
                <a:latin typeface="Lucida Grande"/>
                <a:cs typeface="Lucida Grande"/>
              </a:rPr>
              <a:t>Experiment on Plant Growth </a:t>
            </a:r>
            <a:r>
              <a:rPr lang="en-GB" sz="1600" dirty="0" smtClean="0">
                <a:solidFill>
                  <a:schemeClr val="tx1"/>
                </a:solidFill>
                <a:latin typeface="Lucida Grande"/>
                <a:cs typeface="Lucida Grande"/>
              </a:rPr>
              <a:t>(inbuilt R dataset)</a:t>
            </a:r>
          </a:p>
          <a:p>
            <a:pPr marL="4763" lvl="1" algn="l"/>
            <a:r>
              <a:rPr lang="en-GB" sz="2000" dirty="0" smtClean="0">
                <a:solidFill>
                  <a:schemeClr val="tx1"/>
                </a:solidFill>
                <a:latin typeface="Lucida Grande"/>
                <a:cs typeface="Lucida Grande"/>
              </a:rPr>
              <a:t>		- compares yields obtained under different conditions</a:t>
            </a:r>
            <a:endParaRPr lang="en-GB" sz="2000" dirty="0">
              <a:solidFill>
                <a:schemeClr val="tx1"/>
              </a:solidFill>
              <a:latin typeface="Lucida Grande"/>
              <a:cs typeface="Lucida Grande"/>
            </a:endParaRPr>
          </a:p>
        </p:txBody>
      </p:sp>
    </p:spTree>
    <p:extLst>
      <p:ext uri="{BB962C8B-B14F-4D97-AF65-F5344CB8AC3E}">
        <p14:creationId xmlns:p14="http://schemas.microsoft.com/office/powerpoint/2010/main" val="33933920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lantgrowth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949" y="1818862"/>
            <a:ext cx="3976024" cy="397602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78062"/>
            <a:ext cx="9144000" cy="736952"/>
          </a:xfrm>
        </p:spPr>
        <p:txBody>
          <a:bodyPr>
            <a:noAutofit/>
          </a:bodyPr>
          <a:lstStyle/>
          <a:p>
            <a:r>
              <a:rPr lang="en-GB" sz="4000" dirty="0" smtClean="0">
                <a:latin typeface="Abadi MT Condensed Extra Bold"/>
                <a:cs typeface="Abadi MT Condensed Extra Bold"/>
              </a:rPr>
              <a:t>Expectation and Variance</a:t>
            </a:r>
            <a:endParaRPr lang="en-GB" sz="4000" dirty="0">
              <a:latin typeface="Abadi MT Condensed Extra Bold"/>
              <a:cs typeface="Abadi MT Condensed Extra Bold"/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541160" y="993306"/>
            <a:ext cx="8361646" cy="1649197"/>
          </a:xfrm>
        </p:spPr>
        <p:txBody>
          <a:bodyPr>
            <a:normAutofit/>
          </a:bodyPr>
          <a:lstStyle/>
          <a:p>
            <a:pPr marL="4763" lvl="1" algn="l"/>
            <a:r>
              <a:rPr lang="en-GB" sz="2000" dirty="0" smtClean="0">
                <a:solidFill>
                  <a:schemeClr val="tx1"/>
                </a:solidFill>
                <a:latin typeface="Lucida Grande"/>
                <a:cs typeface="Lucida Grande"/>
              </a:rPr>
              <a:t>Motivational Example:</a:t>
            </a:r>
          </a:p>
          <a:p>
            <a:pPr marL="4763" lvl="1" algn="l"/>
            <a:endParaRPr lang="en-GB" sz="600" dirty="0" smtClean="0">
              <a:solidFill>
                <a:schemeClr val="tx1"/>
              </a:solidFill>
              <a:latin typeface="Lucida Grande"/>
              <a:cs typeface="Lucida Grande"/>
            </a:endParaRPr>
          </a:p>
          <a:p>
            <a:pPr marL="4763" lvl="1" algn="l"/>
            <a:r>
              <a:rPr lang="en-GB" sz="2000" dirty="0" smtClean="0">
                <a:solidFill>
                  <a:schemeClr val="tx1"/>
                </a:solidFill>
                <a:latin typeface="Lucida Grande"/>
                <a:cs typeface="Lucida Grande"/>
              </a:rPr>
              <a:t>Experiment on Plant Growth </a:t>
            </a:r>
            <a:r>
              <a:rPr lang="en-GB" sz="1600" dirty="0" smtClean="0">
                <a:solidFill>
                  <a:schemeClr val="tx1"/>
                </a:solidFill>
                <a:latin typeface="Lucida Grande"/>
                <a:cs typeface="Lucida Grande"/>
              </a:rPr>
              <a:t>(inbuilt R dataset)</a:t>
            </a:r>
          </a:p>
          <a:p>
            <a:pPr marL="4763" lvl="1" algn="l"/>
            <a:r>
              <a:rPr lang="en-GB" sz="2000" dirty="0" smtClean="0">
                <a:solidFill>
                  <a:schemeClr val="tx1"/>
                </a:solidFill>
                <a:latin typeface="Lucida Grande"/>
                <a:cs typeface="Lucida Grande"/>
              </a:rPr>
              <a:t>		- compares yields obtained under different conditions</a:t>
            </a:r>
            <a:endParaRPr lang="en-GB" sz="2000" dirty="0">
              <a:solidFill>
                <a:schemeClr val="tx1"/>
              </a:solidFill>
              <a:latin typeface="Lucida Grande"/>
              <a:cs typeface="Lucida Grande"/>
            </a:endParaRPr>
          </a:p>
        </p:txBody>
      </p:sp>
      <p:sp>
        <p:nvSpPr>
          <p:cNvPr id="5" name="Subtitle 3"/>
          <p:cNvSpPr txBox="1">
            <a:spLocks/>
          </p:cNvSpPr>
          <p:nvPr/>
        </p:nvSpPr>
        <p:spPr>
          <a:xfrm>
            <a:off x="4207973" y="2569574"/>
            <a:ext cx="4833394" cy="29463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7663" lvl="1" indent="-342900" algn="l">
              <a:buFont typeface="Arial"/>
              <a:buChar char="•"/>
            </a:pPr>
            <a:r>
              <a:rPr lang="en-GB" sz="1800" dirty="0" smtClean="0">
                <a:solidFill>
                  <a:schemeClr val="tx1"/>
                </a:solidFill>
                <a:latin typeface="Lucida Grande"/>
                <a:cs typeface="Lucida Grande"/>
              </a:rPr>
              <a:t>Compare means to test for differences</a:t>
            </a:r>
          </a:p>
          <a:p>
            <a:pPr marL="347663" lvl="1" indent="-342900" algn="l">
              <a:buFont typeface="Arial"/>
              <a:buChar char="•"/>
            </a:pPr>
            <a:endParaRPr lang="en-GB" sz="1800" dirty="0">
              <a:solidFill>
                <a:schemeClr val="tx1"/>
              </a:solidFill>
              <a:latin typeface="Lucida Grande"/>
              <a:cs typeface="Lucida Grande"/>
            </a:endParaRPr>
          </a:p>
          <a:p>
            <a:pPr marL="347663" lvl="1" indent="-342900" algn="l">
              <a:buFont typeface="Arial"/>
              <a:buChar char="•"/>
            </a:pPr>
            <a:r>
              <a:rPr lang="en-GB" sz="1800" dirty="0" smtClean="0">
                <a:solidFill>
                  <a:schemeClr val="tx1"/>
                </a:solidFill>
                <a:latin typeface="Lucida Grande"/>
                <a:cs typeface="Lucida Grande"/>
              </a:rPr>
              <a:t>Consider variance (and shape) of the distributions – help choose appropriate prior/protocol</a:t>
            </a:r>
          </a:p>
          <a:p>
            <a:pPr marL="347663" lvl="1" indent="-342900" algn="l">
              <a:buFont typeface="Arial"/>
              <a:buChar char="•"/>
            </a:pPr>
            <a:endParaRPr lang="en-GB" sz="1800" dirty="0">
              <a:solidFill>
                <a:schemeClr val="tx1"/>
              </a:solidFill>
              <a:latin typeface="Lucida Grande"/>
              <a:cs typeface="Lucida Grande"/>
            </a:endParaRPr>
          </a:p>
          <a:p>
            <a:pPr marL="347663" lvl="1" indent="-342900" algn="l">
              <a:buFont typeface="Arial"/>
              <a:buChar char="•"/>
            </a:pPr>
            <a:r>
              <a:rPr lang="en-GB" sz="1800" dirty="0" smtClean="0">
                <a:solidFill>
                  <a:schemeClr val="tx1"/>
                </a:solidFill>
                <a:latin typeface="Lucida Grande"/>
                <a:cs typeface="Lucida Grande"/>
              </a:rPr>
              <a:t>Assess uncertainty of parameter estimates – allow hypothesis testing</a:t>
            </a:r>
          </a:p>
          <a:p>
            <a:pPr marL="4763" lvl="1" algn="l"/>
            <a:endParaRPr lang="en-GB" sz="1800" dirty="0">
              <a:solidFill>
                <a:schemeClr val="tx1"/>
              </a:solidFill>
              <a:latin typeface="Lucida Grande"/>
              <a:cs typeface="Lucida Grande"/>
            </a:endParaRPr>
          </a:p>
        </p:txBody>
      </p:sp>
    </p:spTree>
    <p:extLst>
      <p:ext uri="{BB962C8B-B14F-4D97-AF65-F5344CB8AC3E}">
        <p14:creationId xmlns:p14="http://schemas.microsoft.com/office/powerpoint/2010/main" val="40707910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lantgrowth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949" y="1818862"/>
            <a:ext cx="3976024" cy="397602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78062"/>
            <a:ext cx="9144000" cy="736952"/>
          </a:xfrm>
        </p:spPr>
        <p:txBody>
          <a:bodyPr>
            <a:noAutofit/>
          </a:bodyPr>
          <a:lstStyle/>
          <a:p>
            <a:r>
              <a:rPr lang="en-GB" sz="4000" dirty="0" smtClean="0">
                <a:latin typeface="Abadi MT Condensed Extra Bold"/>
                <a:cs typeface="Abadi MT Condensed Extra Bold"/>
              </a:rPr>
              <a:t>Expectation and Variance</a:t>
            </a:r>
            <a:endParaRPr lang="en-GB" sz="4000" dirty="0">
              <a:latin typeface="Abadi MT Condensed Extra Bold"/>
              <a:cs typeface="Abadi MT Condensed Extra Bold"/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541160" y="993306"/>
            <a:ext cx="8361646" cy="1649197"/>
          </a:xfrm>
        </p:spPr>
        <p:txBody>
          <a:bodyPr>
            <a:normAutofit/>
          </a:bodyPr>
          <a:lstStyle/>
          <a:p>
            <a:pPr marL="4763" lvl="1" algn="l"/>
            <a:r>
              <a:rPr lang="en-GB" sz="2000" dirty="0" smtClean="0">
                <a:solidFill>
                  <a:schemeClr val="tx1"/>
                </a:solidFill>
                <a:latin typeface="Lucida Grande"/>
                <a:cs typeface="Lucida Grande"/>
              </a:rPr>
              <a:t>Motivational Example:</a:t>
            </a:r>
          </a:p>
          <a:p>
            <a:pPr marL="4763" lvl="1" algn="l"/>
            <a:endParaRPr lang="en-GB" sz="600" dirty="0" smtClean="0">
              <a:solidFill>
                <a:schemeClr val="tx1"/>
              </a:solidFill>
              <a:latin typeface="Lucida Grande"/>
              <a:cs typeface="Lucida Grande"/>
            </a:endParaRPr>
          </a:p>
          <a:p>
            <a:pPr marL="4763" lvl="1" algn="l"/>
            <a:r>
              <a:rPr lang="en-GB" sz="2000" dirty="0" smtClean="0">
                <a:solidFill>
                  <a:schemeClr val="tx1"/>
                </a:solidFill>
                <a:latin typeface="Lucida Grande"/>
                <a:cs typeface="Lucida Grande"/>
              </a:rPr>
              <a:t>Experiment on Plant Growth </a:t>
            </a:r>
            <a:r>
              <a:rPr lang="en-GB" sz="1600" dirty="0" smtClean="0">
                <a:solidFill>
                  <a:schemeClr val="tx1"/>
                </a:solidFill>
                <a:latin typeface="Lucida Grande"/>
                <a:cs typeface="Lucida Grande"/>
              </a:rPr>
              <a:t>(inbuilt R dataset)</a:t>
            </a:r>
          </a:p>
          <a:p>
            <a:pPr marL="4763" lvl="1" algn="l"/>
            <a:r>
              <a:rPr lang="en-GB" sz="2000" dirty="0" smtClean="0">
                <a:solidFill>
                  <a:schemeClr val="tx1"/>
                </a:solidFill>
                <a:latin typeface="Lucida Grande"/>
                <a:cs typeface="Lucida Grande"/>
              </a:rPr>
              <a:t>		- compares yields obtained under different conditions</a:t>
            </a:r>
            <a:endParaRPr lang="en-GB" sz="2000" dirty="0">
              <a:solidFill>
                <a:schemeClr val="tx1"/>
              </a:solidFill>
              <a:latin typeface="Lucida Grande"/>
              <a:cs typeface="Lucida Grande"/>
            </a:endParaRPr>
          </a:p>
        </p:txBody>
      </p:sp>
      <p:sp>
        <p:nvSpPr>
          <p:cNvPr id="5" name="Subtitle 3"/>
          <p:cNvSpPr txBox="1">
            <a:spLocks/>
          </p:cNvSpPr>
          <p:nvPr/>
        </p:nvSpPr>
        <p:spPr>
          <a:xfrm>
            <a:off x="4207973" y="2569574"/>
            <a:ext cx="4833394" cy="29463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7663" lvl="1" indent="-342900" algn="l">
              <a:buFont typeface="Arial"/>
              <a:buChar char="•"/>
            </a:pPr>
            <a:r>
              <a:rPr lang="en-GB" sz="1800" dirty="0" smtClean="0">
                <a:solidFill>
                  <a:schemeClr val="tx1"/>
                </a:solidFill>
                <a:latin typeface="Lucida Grande"/>
                <a:cs typeface="Lucida Grande"/>
              </a:rPr>
              <a:t>Compare means to test for differences</a:t>
            </a:r>
          </a:p>
          <a:p>
            <a:pPr marL="347663" lvl="1" indent="-342900" algn="l">
              <a:buFont typeface="Arial"/>
              <a:buChar char="•"/>
            </a:pPr>
            <a:endParaRPr lang="en-GB" sz="1800" dirty="0">
              <a:solidFill>
                <a:schemeClr val="tx1"/>
              </a:solidFill>
              <a:latin typeface="Lucida Grande"/>
              <a:cs typeface="Lucida Grande"/>
            </a:endParaRPr>
          </a:p>
          <a:p>
            <a:pPr marL="347663" lvl="1" indent="-342900" algn="l">
              <a:buFont typeface="Arial"/>
              <a:buChar char="•"/>
            </a:pPr>
            <a:r>
              <a:rPr lang="en-GB" sz="1800" dirty="0" smtClean="0">
                <a:solidFill>
                  <a:schemeClr val="tx1"/>
                </a:solidFill>
                <a:latin typeface="Lucida Grande"/>
                <a:cs typeface="Lucida Grande"/>
              </a:rPr>
              <a:t>Consider variance (and shape) of the distributions – help choose appropriate prior/protocol</a:t>
            </a:r>
          </a:p>
          <a:p>
            <a:pPr marL="347663" lvl="1" indent="-342900" algn="l">
              <a:buFont typeface="Arial"/>
              <a:buChar char="•"/>
            </a:pPr>
            <a:endParaRPr lang="en-GB" sz="1800" dirty="0">
              <a:solidFill>
                <a:schemeClr val="tx1"/>
              </a:solidFill>
              <a:latin typeface="Lucida Grande"/>
              <a:cs typeface="Lucida Grande"/>
            </a:endParaRPr>
          </a:p>
          <a:p>
            <a:pPr marL="347663" lvl="1" indent="-342900" algn="l">
              <a:buFont typeface="Arial"/>
              <a:buChar char="•"/>
            </a:pPr>
            <a:r>
              <a:rPr lang="en-GB" sz="1800" dirty="0" smtClean="0">
                <a:solidFill>
                  <a:schemeClr val="tx1"/>
                </a:solidFill>
                <a:latin typeface="Lucida Grande"/>
                <a:cs typeface="Lucida Grande"/>
              </a:rPr>
              <a:t>Assess uncertainty of parameter estimates – allow hypothesis testing</a:t>
            </a:r>
          </a:p>
          <a:p>
            <a:pPr marL="4763" lvl="1" algn="l"/>
            <a:endParaRPr lang="en-GB" sz="1800" dirty="0">
              <a:solidFill>
                <a:schemeClr val="tx1"/>
              </a:solidFill>
              <a:latin typeface="Lucida Grande"/>
              <a:cs typeface="Lucida Grande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21896" y="5679434"/>
            <a:ext cx="850020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763" lvl="1" algn="ctr"/>
            <a:r>
              <a:rPr lang="en-GB" dirty="0">
                <a:latin typeface="Lucida Grande"/>
                <a:cs typeface="Lucida Grande"/>
              </a:rPr>
              <a:t>In order to do any of this, </a:t>
            </a:r>
            <a:r>
              <a:rPr lang="en-GB" dirty="0" smtClean="0">
                <a:latin typeface="Lucida Grande"/>
                <a:cs typeface="Lucida Grande"/>
              </a:rPr>
              <a:t>we need to know how to describe distributions</a:t>
            </a:r>
          </a:p>
          <a:p>
            <a:pPr marL="4763" lvl="1" algn="ctr"/>
            <a:endParaRPr lang="en-GB" dirty="0" smtClean="0">
              <a:latin typeface="Lucida Grande"/>
              <a:cs typeface="Lucida Grande"/>
            </a:endParaRPr>
          </a:p>
          <a:p>
            <a:pPr marL="4763" lvl="1" algn="ctr"/>
            <a:r>
              <a:rPr lang="en-GB" dirty="0" smtClean="0">
                <a:latin typeface="Lucida Grande"/>
                <a:cs typeface="Lucida Grande"/>
              </a:rPr>
              <a:t>i.e. we need to know how to work with descriptive statistics</a:t>
            </a:r>
            <a:endParaRPr lang="en-GB" dirty="0">
              <a:latin typeface="Lucida Grande"/>
              <a:cs typeface="Lucida Grande"/>
            </a:endParaRPr>
          </a:p>
        </p:txBody>
      </p:sp>
    </p:spTree>
    <p:extLst>
      <p:ext uri="{BB962C8B-B14F-4D97-AF65-F5344CB8AC3E}">
        <p14:creationId xmlns:p14="http://schemas.microsoft.com/office/powerpoint/2010/main" val="29813676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78062"/>
            <a:ext cx="9144000" cy="736952"/>
          </a:xfrm>
        </p:spPr>
        <p:txBody>
          <a:bodyPr>
            <a:noAutofit/>
          </a:bodyPr>
          <a:lstStyle/>
          <a:p>
            <a:r>
              <a:rPr lang="en-GB" sz="4000" dirty="0" smtClean="0">
                <a:latin typeface="Abadi MT Condensed Extra Bold"/>
                <a:cs typeface="Abadi MT Condensed Extra Bold"/>
              </a:rPr>
              <a:t>Expectation and Variance</a:t>
            </a:r>
            <a:endParaRPr lang="en-GB" sz="4000" dirty="0">
              <a:latin typeface="Abadi MT Condensed Extra Bold"/>
              <a:cs typeface="Abadi MT Condensed Extra Bold"/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541160" y="1224204"/>
            <a:ext cx="8375122" cy="4676529"/>
          </a:xfrm>
        </p:spPr>
        <p:txBody>
          <a:bodyPr>
            <a:normAutofit/>
          </a:bodyPr>
          <a:lstStyle/>
          <a:p>
            <a:pPr marL="4763" lvl="1" algn="l"/>
            <a:r>
              <a:rPr lang="en-GB" sz="2000" dirty="0" smtClean="0">
                <a:solidFill>
                  <a:schemeClr val="tx1"/>
                </a:solidFill>
                <a:latin typeface="Lucida Grande"/>
                <a:cs typeface="Lucida Grande"/>
              </a:rPr>
              <a:t>Discrete RV:</a:t>
            </a:r>
          </a:p>
          <a:p>
            <a:pPr marL="4763" lvl="1" algn="l"/>
            <a:endParaRPr lang="en-GB" sz="2000" dirty="0">
              <a:solidFill>
                <a:schemeClr val="tx1"/>
              </a:solidFill>
              <a:latin typeface="Lucida Grande"/>
              <a:cs typeface="Lucida Grande"/>
            </a:endParaRPr>
          </a:p>
          <a:p>
            <a:pPr marL="4763" lvl="1" algn="l"/>
            <a:endParaRPr lang="en-GB" sz="2000" dirty="0" smtClean="0">
              <a:solidFill>
                <a:schemeClr val="tx1"/>
              </a:solidFill>
              <a:latin typeface="Lucida Grande"/>
              <a:cs typeface="Lucida Grande"/>
            </a:endParaRPr>
          </a:p>
          <a:p>
            <a:pPr marL="4763" lvl="1" algn="l"/>
            <a:endParaRPr lang="en-GB" sz="2000" dirty="0" smtClean="0">
              <a:solidFill>
                <a:schemeClr val="tx1"/>
              </a:solidFill>
              <a:latin typeface="Lucida Grande"/>
              <a:cs typeface="Lucida Grande"/>
            </a:endParaRPr>
          </a:p>
          <a:p>
            <a:pPr marL="4763" lvl="1" algn="l"/>
            <a:endParaRPr lang="en-GB" sz="2000" dirty="0">
              <a:solidFill>
                <a:schemeClr val="tx1"/>
              </a:solidFill>
              <a:latin typeface="Lucida Grande"/>
              <a:cs typeface="Lucida Grande"/>
            </a:endParaRPr>
          </a:p>
          <a:p>
            <a:pPr marL="4763" lvl="1" algn="l"/>
            <a:r>
              <a:rPr lang="en-GB" sz="2000" dirty="0" smtClean="0">
                <a:solidFill>
                  <a:schemeClr val="tx1"/>
                </a:solidFill>
                <a:latin typeface="Lucida Grande"/>
                <a:cs typeface="Lucida Grande"/>
              </a:rPr>
              <a:t>Sample (empirical):						   </a:t>
            </a:r>
            <a:r>
              <a:rPr lang="en-GB" sz="1400" dirty="0" smtClean="0">
                <a:solidFill>
                  <a:schemeClr val="tx1"/>
                </a:solidFill>
                <a:latin typeface="Lucida Grande"/>
                <a:cs typeface="Lucida Grande"/>
              </a:rPr>
              <a:t>(explicit weighting not required)</a:t>
            </a:r>
            <a:endParaRPr lang="en-GB" sz="2000" dirty="0" smtClean="0">
              <a:solidFill>
                <a:schemeClr val="tx1"/>
              </a:solidFill>
              <a:latin typeface="Lucida Grande"/>
              <a:cs typeface="Lucida Grande"/>
            </a:endParaRPr>
          </a:p>
          <a:p>
            <a:pPr marL="4763" lvl="1" algn="l"/>
            <a:endParaRPr lang="en-GB" sz="2000" dirty="0">
              <a:solidFill>
                <a:schemeClr val="tx1"/>
              </a:solidFill>
              <a:latin typeface="Lucida Grande"/>
              <a:cs typeface="Lucida Grande"/>
            </a:endParaRPr>
          </a:p>
          <a:p>
            <a:pPr marL="4763" lvl="1" algn="l"/>
            <a:endParaRPr lang="en-GB" sz="2000" dirty="0" smtClean="0">
              <a:solidFill>
                <a:schemeClr val="tx1"/>
              </a:solidFill>
              <a:latin typeface="Lucida Grande"/>
              <a:cs typeface="Lucida Grande"/>
            </a:endParaRPr>
          </a:p>
          <a:p>
            <a:pPr marL="4763" lvl="1" algn="l"/>
            <a:endParaRPr lang="en-GB" sz="2000" dirty="0">
              <a:solidFill>
                <a:schemeClr val="tx1"/>
              </a:solidFill>
              <a:latin typeface="Lucida Grande"/>
              <a:cs typeface="Lucida Grande"/>
            </a:endParaRPr>
          </a:p>
          <a:p>
            <a:pPr marL="4763" lvl="1" algn="l"/>
            <a:endParaRPr lang="en-GB" sz="2000" dirty="0">
              <a:solidFill>
                <a:schemeClr val="tx1"/>
              </a:solidFill>
              <a:latin typeface="Lucida Grande"/>
              <a:cs typeface="Lucida Grande"/>
            </a:endParaRPr>
          </a:p>
          <a:p>
            <a:pPr marL="4763" lvl="1" algn="l"/>
            <a:r>
              <a:rPr lang="en-GB" sz="2000" dirty="0" smtClean="0">
                <a:solidFill>
                  <a:schemeClr val="tx1"/>
                </a:solidFill>
                <a:latin typeface="Lucida Grande"/>
                <a:cs typeface="Lucida Grande"/>
              </a:rPr>
              <a:t>Continuous RV:</a:t>
            </a:r>
            <a:endParaRPr lang="en-GB" sz="2000" dirty="0">
              <a:solidFill>
                <a:schemeClr val="tx1"/>
              </a:solidFill>
              <a:latin typeface="Lucida Grande"/>
              <a:cs typeface="Lucida Grande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6615241"/>
              </p:ext>
            </p:extLst>
          </p:nvPr>
        </p:nvGraphicFramePr>
        <p:xfrm>
          <a:off x="3491206" y="967097"/>
          <a:ext cx="2239963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1370" name="Equation" r:id="rId4" imgW="1092200" imgH="457200" progId="Equation.3">
                  <p:embed/>
                </p:oleObj>
              </mc:Choice>
              <mc:Fallback>
                <p:oleObj name="Equation" r:id="rId4" imgW="10922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491206" y="967097"/>
                        <a:ext cx="2239963" cy="939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65278170"/>
              </p:ext>
            </p:extLst>
          </p:nvPr>
        </p:nvGraphicFramePr>
        <p:xfrm>
          <a:off x="3491206" y="4621514"/>
          <a:ext cx="2371725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1371" name="Equation" r:id="rId6" imgW="1155700" imgH="457200" progId="Equation.3">
                  <p:embed/>
                </p:oleObj>
              </mc:Choice>
              <mc:Fallback>
                <p:oleObj name="Equation" r:id="rId6" imgW="11557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491206" y="4621514"/>
                        <a:ext cx="2371725" cy="939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3176178"/>
              </p:ext>
            </p:extLst>
          </p:nvPr>
        </p:nvGraphicFramePr>
        <p:xfrm>
          <a:off x="3491206" y="2825750"/>
          <a:ext cx="1874838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1372" name="Equation" r:id="rId8" imgW="914400" imgH="457200" progId="Equation.3">
                  <p:embed/>
                </p:oleObj>
              </mc:Choice>
              <mc:Fallback>
                <p:oleObj name="Equation" r:id="rId8" imgW="9144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491206" y="2825750"/>
                        <a:ext cx="1874838" cy="939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899461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expectation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2456" y="403855"/>
            <a:ext cx="3657600" cy="6400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78062"/>
            <a:ext cx="9144000" cy="736952"/>
          </a:xfrm>
        </p:spPr>
        <p:txBody>
          <a:bodyPr>
            <a:noAutofit/>
          </a:bodyPr>
          <a:lstStyle/>
          <a:p>
            <a:r>
              <a:rPr lang="en-GB" sz="4000" dirty="0" smtClean="0">
                <a:latin typeface="Abadi MT Condensed Extra Bold"/>
                <a:cs typeface="Abadi MT Condensed Extra Bold"/>
              </a:rPr>
              <a:t>Expectation and Variance</a:t>
            </a:r>
            <a:endParaRPr lang="en-GB" sz="4000" dirty="0">
              <a:latin typeface="Abadi MT Condensed Extra Bold"/>
              <a:cs typeface="Abadi MT Condensed Extra Bold"/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541160" y="1039043"/>
            <a:ext cx="3153645" cy="654211"/>
          </a:xfrm>
        </p:spPr>
        <p:txBody>
          <a:bodyPr>
            <a:normAutofit/>
          </a:bodyPr>
          <a:lstStyle/>
          <a:p>
            <a:pPr marL="4763" lvl="1" algn="l"/>
            <a:r>
              <a:rPr lang="en-GB" sz="2000" dirty="0" smtClean="0">
                <a:solidFill>
                  <a:schemeClr val="tx1"/>
                </a:solidFill>
                <a:latin typeface="Lucida Grande"/>
                <a:cs typeface="Lucida Grande"/>
              </a:rPr>
              <a:t>Normal Distribution:</a:t>
            </a:r>
            <a:endParaRPr lang="en-GB" sz="2000" dirty="0">
              <a:solidFill>
                <a:schemeClr val="tx1"/>
              </a:solidFill>
              <a:latin typeface="Lucida Grande"/>
              <a:cs typeface="Lucida Grande"/>
            </a:endParaRP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86491252"/>
              </p:ext>
            </p:extLst>
          </p:nvPr>
        </p:nvGraphicFramePr>
        <p:xfrm>
          <a:off x="1272214" y="2918477"/>
          <a:ext cx="2762250" cy="1017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02" name="Equation" r:id="rId5" imgW="1346200" imgH="495300" progId="Equation.3">
                  <p:embed/>
                </p:oleObj>
              </mc:Choice>
              <mc:Fallback>
                <p:oleObj name="Equation" r:id="rId5" imgW="1346200" imgH="495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272214" y="2918477"/>
                        <a:ext cx="2762250" cy="1017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2061647"/>
              </p:ext>
            </p:extLst>
          </p:nvPr>
        </p:nvGraphicFramePr>
        <p:xfrm>
          <a:off x="1272214" y="1962635"/>
          <a:ext cx="1746250" cy="468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03" name="Equation" r:id="rId7" imgW="850900" imgH="228600" progId="Equation.3">
                  <p:embed/>
                </p:oleObj>
              </mc:Choice>
              <mc:Fallback>
                <p:oleObj name="Equation" r:id="rId7" imgW="8509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272214" y="1962635"/>
                        <a:ext cx="1746250" cy="4683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/>
          <p:cNvSpPr/>
          <p:nvPr/>
        </p:nvSpPr>
        <p:spPr>
          <a:xfrm>
            <a:off x="4644164" y="3643061"/>
            <a:ext cx="4170768" cy="316159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11007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btitle 3"/>
          <p:cNvSpPr txBox="1">
            <a:spLocks/>
          </p:cNvSpPr>
          <p:nvPr/>
        </p:nvSpPr>
        <p:spPr>
          <a:xfrm>
            <a:off x="541160" y="1224204"/>
            <a:ext cx="8361646" cy="51499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763" lvl="1" algn="l"/>
            <a:r>
              <a:rPr lang="en-GB" sz="2000" dirty="0" smtClean="0">
                <a:solidFill>
                  <a:schemeClr val="tx1"/>
                </a:solidFill>
                <a:latin typeface="Lucida Grande"/>
                <a:cs typeface="Lucida Grande"/>
              </a:rPr>
              <a:t>A </a:t>
            </a:r>
            <a:r>
              <a:rPr lang="en-GB" sz="2000" i="1" dirty="0" smtClean="0">
                <a:solidFill>
                  <a:schemeClr val="tx1"/>
                </a:solidFill>
                <a:latin typeface="Lucida Grande"/>
                <a:cs typeface="Lucida Grande"/>
              </a:rPr>
              <a:t>Random Variable </a:t>
            </a:r>
            <a:r>
              <a:rPr lang="en-GB" sz="2000" dirty="0" smtClean="0">
                <a:solidFill>
                  <a:schemeClr val="tx1"/>
                </a:solidFill>
                <a:latin typeface="Lucida Grande"/>
                <a:cs typeface="Lucida Grande"/>
              </a:rPr>
              <a:t>is an object whose value is determined by chance, i.e. random events</a:t>
            </a:r>
          </a:p>
          <a:p>
            <a:pPr marL="4763" lvl="1" algn="l"/>
            <a:endParaRPr lang="en-GB" sz="2000" dirty="0" smtClean="0">
              <a:solidFill>
                <a:schemeClr val="tx1"/>
              </a:solidFill>
              <a:latin typeface="Lucida Grande"/>
              <a:cs typeface="Lucida Grande"/>
            </a:endParaRPr>
          </a:p>
          <a:p>
            <a:pPr marL="4763" lvl="1" algn="l"/>
            <a:endParaRPr lang="en-GB" sz="2000" dirty="0" smtClean="0">
              <a:solidFill>
                <a:schemeClr val="tx1"/>
              </a:solidFill>
              <a:latin typeface="Lucida Grande"/>
              <a:cs typeface="Lucida Grande"/>
            </a:endParaRPr>
          </a:p>
          <a:p>
            <a:pPr marL="4763" lvl="1" algn="l"/>
            <a:r>
              <a:rPr lang="en-GB" sz="2000" dirty="0" smtClean="0">
                <a:solidFill>
                  <a:schemeClr val="tx1"/>
                </a:solidFill>
                <a:latin typeface="Lucida Grande"/>
                <a:cs typeface="Lucida Grande"/>
              </a:rPr>
              <a:t>Probability that the random variable </a:t>
            </a:r>
            <a:r>
              <a:rPr lang="en-GB" sz="2400" i="1" dirty="0" smtClean="0">
                <a:solidFill>
                  <a:schemeClr val="tx1"/>
                </a:solidFill>
                <a:latin typeface="Times"/>
                <a:cs typeface="Times"/>
              </a:rPr>
              <a:t>X</a:t>
            </a:r>
            <a:r>
              <a:rPr lang="en-GB" sz="2000" dirty="0" smtClean="0">
                <a:solidFill>
                  <a:schemeClr val="tx1"/>
                </a:solidFill>
                <a:latin typeface="Lucida Grande"/>
                <a:cs typeface="Lucida Grande"/>
              </a:rPr>
              <a:t> adopts a particular value </a:t>
            </a:r>
            <a:r>
              <a:rPr lang="en-GB" sz="2400" i="1" dirty="0" smtClean="0">
                <a:solidFill>
                  <a:schemeClr val="tx1"/>
                </a:solidFill>
                <a:latin typeface="Times"/>
                <a:cs typeface="Times"/>
              </a:rPr>
              <a:t>x</a:t>
            </a:r>
            <a:r>
              <a:rPr lang="en-GB" sz="2000" dirty="0" smtClean="0">
                <a:solidFill>
                  <a:schemeClr val="tx1"/>
                </a:solidFill>
                <a:latin typeface="Lucida Grande"/>
                <a:cs typeface="Lucida Grande"/>
              </a:rPr>
              <a:t>:</a:t>
            </a:r>
          </a:p>
          <a:p>
            <a:pPr marL="4763" lvl="1" algn="l"/>
            <a:endParaRPr lang="en-GB" sz="2000" dirty="0">
              <a:solidFill>
                <a:schemeClr val="tx1"/>
              </a:solidFill>
              <a:latin typeface="Lucida Grande"/>
              <a:cs typeface="Lucida Grande"/>
            </a:endParaRPr>
          </a:p>
          <a:p>
            <a:pPr marL="4763" lvl="1" algn="l"/>
            <a:endParaRPr lang="en-GB" sz="2000" dirty="0">
              <a:solidFill>
                <a:schemeClr val="tx1"/>
              </a:solidFill>
              <a:latin typeface="Lucida Grande"/>
              <a:cs typeface="Lucida Grande"/>
            </a:endParaRPr>
          </a:p>
          <a:p>
            <a:pPr marL="4763" lvl="1" algn="l"/>
            <a:r>
              <a:rPr lang="en-GB" sz="2000" dirty="0" smtClean="0">
                <a:solidFill>
                  <a:schemeClr val="tx1"/>
                </a:solidFill>
                <a:latin typeface="Lucida Grande"/>
                <a:cs typeface="Lucida Grande"/>
              </a:rPr>
              <a:t>										   : discrete</a:t>
            </a:r>
          </a:p>
          <a:p>
            <a:pPr marL="4763" lvl="1" algn="l"/>
            <a:endParaRPr lang="en-GB" sz="2200" dirty="0">
              <a:solidFill>
                <a:schemeClr val="tx1"/>
              </a:solidFill>
              <a:latin typeface="Lucida Grande"/>
              <a:cs typeface="Lucida Grande"/>
            </a:endParaRPr>
          </a:p>
          <a:p>
            <a:pPr marL="4763" lvl="1" algn="l"/>
            <a:r>
              <a:rPr lang="en-GB" sz="2000" dirty="0">
                <a:solidFill>
                  <a:schemeClr val="tx1"/>
                </a:solidFill>
                <a:latin typeface="Lucida Grande"/>
                <a:cs typeface="Lucida Grande"/>
              </a:rPr>
              <a:t>										   : </a:t>
            </a:r>
            <a:r>
              <a:rPr lang="en-GB" sz="2000" dirty="0" smtClean="0">
                <a:solidFill>
                  <a:schemeClr val="tx1"/>
                </a:solidFill>
                <a:latin typeface="Lucida Grande"/>
                <a:cs typeface="Lucida Grande"/>
              </a:rPr>
              <a:t>continuous</a:t>
            </a:r>
            <a:endParaRPr lang="en-GB" sz="2000" dirty="0">
              <a:solidFill>
                <a:schemeClr val="tx1"/>
              </a:solidFill>
              <a:latin typeface="Lucida Grande"/>
              <a:cs typeface="Lucida Grande"/>
            </a:endParaRPr>
          </a:p>
          <a:p>
            <a:pPr marL="4763" lvl="1" algn="l"/>
            <a:endParaRPr lang="en-GB" sz="2000" dirty="0" smtClean="0">
              <a:solidFill>
                <a:schemeClr val="tx1"/>
              </a:solidFill>
              <a:latin typeface="Lucida Grande"/>
              <a:cs typeface="Lucida Grande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78062"/>
            <a:ext cx="9144000" cy="736952"/>
          </a:xfrm>
        </p:spPr>
        <p:txBody>
          <a:bodyPr>
            <a:noAutofit/>
          </a:bodyPr>
          <a:lstStyle/>
          <a:p>
            <a:r>
              <a:rPr lang="en-GB" sz="4000" dirty="0" smtClean="0">
                <a:latin typeface="Abadi MT Condensed Extra Bold"/>
                <a:cs typeface="Abadi MT Condensed Extra Bold"/>
              </a:rPr>
              <a:t>Continuous Random Variables</a:t>
            </a:r>
            <a:endParaRPr lang="en-GB" sz="4000" dirty="0">
              <a:latin typeface="Abadi MT Condensed Extra Bold"/>
              <a:cs typeface="Abadi MT Condensed Extra Bold"/>
            </a:endParaRPr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9959879"/>
              </p:ext>
            </p:extLst>
          </p:nvPr>
        </p:nvGraphicFramePr>
        <p:xfrm>
          <a:off x="1806512" y="3521075"/>
          <a:ext cx="3910012" cy="169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4939" name="Equation" r:id="rId4" imgW="1905000" imgH="825500" progId="Equation.3">
                  <p:embed/>
                </p:oleObj>
              </mc:Choice>
              <mc:Fallback>
                <p:oleObj name="Equation" r:id="rId4" imgW="1905000" imgH="825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806512" y="3521075"/>
                        <a:ext cx="3910012" cy="1695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303810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expectation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2456" y="403855"/>
            <a:ext cx="3657600" cy="6400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78062"/>
            <a:ext cx="9144000" cy="736952"/>
          </a:xfrm>
        </p:spPr>
        <p:txBody>
          <a:bodyPr>
            <a:noAutofit/>
          </a:bodyPr>
          <a:lstStyle/>
          <a:p>
            <a:r>
              <a:rPr lang="en-GB" sz="4000" dirty="0" smtClean="0">
                <a:latin typeface="Abadi MT Condensed Extra Bold"/>
                <a:cs typeface="Abadi MT Condensed Extra Bold"/>
              </a:rPr>
              <a:t>Expectation and Variance</a:t>
            </a:r>
            <a:endParaRPr lang="en-GB" sz="4000" dirty="0">
              <a:latin typeface="Abadi MT Condensed Extra Bold"/>
              <a:cs typeface="Abadi MT Condensed Extra Bold"/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541160" y="1039043"/>
            <a:ext cx="3153645" cy="654211"/>
          </a:xfrm>
        </p:spPr>
        <p:txBody>
          <a:bodyPr>
            <a:normAutofit/>
          </a:bodyPr>
          <a:lstStyle/>
          <a:p>
            <a:pPr marL="4763" lvl="1" algn="l"/>
            <a:r>
              <a:rPr lang="en-GB" sz="2000" dirty="0" smtClean="0">
                <a:solidFill>
                  <a:schemeClr val="tx1"/>
                </a:solidFill>
                <a:latin typeface="Lucida Grande"/>
                <a:cs typeface="Lucida Grande"/>
              </a:rPr>
              <a:t>Normal Distribution:</a:t>
            </a:r>
            <a:endParaRPr lang="en-GB" sz="2000" dirty="0">
              <a:solidFill>
                <a:schemeClr val="tx1"/>
              </a:solidFill>
              <a:latin typeface="Lucida Grande"/>
              <a:cs typeface="Lucida Grande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9889795"/>
              </p:ext>
            </p:extLst>
          </p:nvPr>
        </p:nvGraphicFramePr>
        <p:xfrm>
          <a:off x="1272214" y="4423592"/>
          <a:ext cx="2867025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541" name="Equation" r:id="rId5" imgW="1397000" imgH="457200" progId="Equation.3">
                  <p:embed/>
                </p:oleObj>
              </mc:Choice>
              <mc:Fallback>
                <p:oleObj name="Equation" r:id="rId5" imgW="13970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272214" y="4423592"/>
                        <a:ext cx="2867025" cy="939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47899975"/>
              </p:ext>
            </p:extLst>
          </p:nvPr>
        </p:nvGraphicFramePr>
        <p:xfrm>
          <a:off x="1272214" y="1962635"/>
          <a:ext cx="1746250" cy="468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542" name="Equation" r:id="rId7" imgW="850900" imgH="228600" progId="Equation.3">
                  <p:embed/>
                </p:oleObj>
              </mc:Choice>
              <mc:Fallback>
                <p:oleObj name="Equation" r:id="rId7" imgW="8509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272214" y="1962635"/>
                        <a:ext cx="1746250" cy="4683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59332171"/>
              </p:ext>
            </p:extLst>
          </p:nvPr>
        </p:nvGraphicFramePr>
        <p:xfrm>
          <a:off x="1272214" y="2918477"/>
          <a:ext cx="2762250" cy="1017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543" name="Equation" r:id="rId9" imgW="1346200" imgH="495300" progId="Equation.3">
                  <p:embed/>
                </p:oleObj>
              </mc:Choice>
              <mc:Fallback>
                <p:oleObj name="Equation" r:id="rId9" imgW="1346200" imgH="495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272214" y="2918477"/>
                        <a:ext cx="2762250" cy="1017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10"/>
          <p:cNvSpPr/>
          <p:nvPr/>
        </p:nvSpPr>
        <p:spPr>
          <a:xfrm>
            <a:off x="4644164" y="3643061"/>
            <a:ext cx="4170768" cy="316159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0929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auchy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2456" y="403855"/>
            <a:ext cx="3657600" cy="6400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78062"/>
            <a:ext cx="9144000" cy="736952"/>
          </a:xfrm>
        </p:spPr>
        <p:txBody>
          <a:bodyPr>
            <a:noAutofit/>
          </a:bodyPr>
          <a:lstStyle/>
          <a:p>
            <a:r>
              <a:rPr lang="en-GB" sz="4000" dirty="0" smtClean="0">
                <a:latin typeface="Abadi MT Condensed Extra Bold"/>
                <a:cs typeface="Abadi MT Condensed Extra Bold"/>
              </a:rPr>
              <a:t>Expectation and Variance</a:t>
            </a:r>
            <a:endParaRPr lang="en-GB" sz="4000" dirty="0">
              <a:latin typeface="Abadi MT Condensed Extra Bold"/>
              <a:cs typeface="Abadi MT Condensed Extra Bold"/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541160" y="1039043"/>
            <a:ext cx="4013200" cy="964382"/>
          </a:xfrm>
        </p:spPr>
        <p:txBody>
          <a:bodyPr>
            <a:normAutofit/>
          </a:bodyPr>
          <a:lstStyle/>
          <a:p>
            <a:pPr marL="4763" lvl="1" algn="l"/>
            <a:r>
              <a:rPr lang="en-GB" sz="2000" dirty="0" smtClean="0">
                <a:solidFill>
                  <a:schemeClr val="tx1"/>
                </a:solidFill>
                <a:latin typeface="Lucida Grande"/>
                <a:cs typeface="Lucida Grande"/>
              </a:rPr>
              <a:t>Standard Cauchy Distribution:</a:t>
            </a:r>
          </a:p>
          <a:p>
            <a:pPr marL="4763" lvl="1" algn="l"/>
            <a:r>
              <a:rPr lang="en-GB" sz="1600" dirty="0" smtClean="0">
                <a:solidFill>
                  <a:schemeClr val="tx1"/>
                </a:solidFill>
                <a:latin typeface="Lucida Grande"/>
                <a:cs typeface="Lucida Grande"/>
              </a:rPr>
              <a:t>(also called Lorentz)</a:t>
            </a:r>
          </a:p>
          <a:p>
            <a:pPr marL="4763" lvl="1" algn="l"/>
            <a:endParaRPr lang="en-GB" sz="1600" dirty="0">
              <a:solidFill>
                <a:schemeClr val="tx1"/>
              </a:solidFill>
              <a:latin typeface="Lucida Grande"/>
              <a:cs typeface="Lucida Grande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05377556"/>
              </p:ext>
            </p:extLst>
          </p:nvPr>
        </p:nvGraphicFramePr>
        <p:xfrm>
          <a:off x="862444" y="3394769"/>
          <a:ext cx="3910012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464" name="Equation" r:id="rId5" imgW="1905000" imgH="457200" progId="Equation.3">
                  <p:embed/>
                </p:oleObj>
              </mc:Choice>
              <mc:Fallback>
                <p:oleObj name="Equation" r:id="rId5" imgW="19050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862444" y="3394769"/>
                        <a:ext cx="3910012" cy="939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36567306"/>
              </p:ext>
            </p:extLst>
          </p:nvPr>
        </p:nvGraphicFramePr>
        <p:xfrm>
          <a:off x="1622425" y="2003425"/>
          <a:ext cx="2058988" cy="809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465" name="Equation" r:id="rId7" imgW="1003300" imgH="393700" progId="Equation.3">
                  <p:embed/>
                </p:oleObj>
              </mc:Choice>
              <mc:Fallback>
                <p:oleObj name="Equation" r:id="rId7" imgW="1003300" imgH="393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622425" y="2003425"/>
                        <a:ext cx="2058988" cy="8096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151644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78062"/>
            <a:ext cx="9144000" cy="736952"/>
          </a:xfrm>
        </p:spPr>
        <p:txBody>
          <a:bodyPr>
            <a:noAutofit/>
          </a:bodyPr>
          <a:lstStyle/>
          <a:p>
            <a:r>
              <a:rPr lang="en-GB" sz="4000" dirty="0" smtClean="0">
                <a:latin typeface="Abadi MT Condensed Extra Bold"/>
                <a:cs typeface="Abadi MT Condensed Extra Bold"/>
              </a:rPr>
              <a:t>Expectation and Variance</a:t>
            </a:r>
            <a:endParaRPr lang="en-GB" sz="4000" dirty="0">
              <a:latin typeface="Abadi MT Condensed Extra Bold"/>
              <a:cs typeface="Abadi MT Condensed Extra Bold"/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541159" y="1039043"/>
            <a:ext cx="6784303" cy="746312"/>
          </a:xfrm>
        </p:spPr>
        <p:txBody>
          <a:bodyPr>
            <a:normAutofit/>
          </a:bodyPr>
          <a:lstStyle/>
          <a:p>
            <a:pPr marL="4763" lvl="1" algn="l"/>
            <a:r>
              <a:rPr lang="en-GB" sz="2000" dirty="0" smtClean="0">
                <a:solidFill>
                  <a:schemeClr val="tx1"/>
                </a:solidFill>
                <a:latin typeface="Lucida Grande"/>
                <a:cs typeface="Lucida Grande"/>
              </a:rPr>
              <a:t>Expectation of a function of random variables:</a:t>
            </a:r>
            <a:endParaRPr lang="en-GB" sz="1600" dirty="0" smtClean="0">
              <a:solidFill>
                <a:schemeClr val="tx1"/>
              </a:solidFill>
              <a:latin typeface="Lucida Grande"/>
              <a:cs typeface="Lucida Grande"/>
            </a:endParaRPr>
          </a:p>
          <a:p>
            <a:pPr marL="4763" lvl="1" algn="l"/>
            <a:endParaRPr lang="en-GB" sz="1600" dirty="0">
              <a:solidFill>
                <a:schemeClr val="tx1"/>
              </a:solidFill>
              <a:latin typeface="Lucida Grande"/>
              <a:cs typeface="Lucida Grande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59908999"/>
              </p:ext>
            </p:extLst>
          </p:nvPr>
        </p:nvGraphicFramePr>
        <p:xfrm>
          <a:off x="1239822" y="1785355"/>
          <a:ext cx="3205163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662" name="Equation" r:id="rId4" imgW="1562100" imgH="457200" progId="Equation.3">
                  <p:embed/>
                </p:oleObj>
              </mc:Choice>
              <mc:Fallback>
                <p:oleObj name="Equation" r:id="rId4" imgW="15621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239822" y="1785355"/>
                        <a:ext cx="3205163" cy="939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8611829"/>
              </p:ext>
            </p:extLst>
          </p:nvPr>
        </p:nvGraphicFramePr>
        <p:xfrm>
          <a:off x="965200" y="3687838"/>
          <a:ext cx="3960813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663" name="Equation" r:id="rId6" imgW="1930400" imgH="457200" progId="Equation.3">
                  <p:embed/>
                </p:oleObj>
              </mc:Choice>
              <mc:Fallback>
                <p:oleObj name="Equation" r:id="rId6" imgW="19304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965200" y="3687838"/>
                        <a:ext cx="3960813" cy="939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48780669"/>
              </p:ext>
            </p:extLst>
          </p:nvPr>
        </p:nvGraphicFramePr>
        <p:xfrm>
          <a:off x="2340747" y="4627638"/>
          <a:ext cx="3570287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664" name="Equation" r:id="rId8" imgW="1739900" imgH="457200" progId="Equation.3">
                  <p:embed/>
                </p:oleObj>
              </mc:Choice>
              <mc:Fallback>
                <p:oleObj name="Equation" r:id="rId8" imgW="17399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340747" y="4627638"/>
                        <a:ext cx="3570287" cy="939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4787643"/>
              </p:ext>
            </p:extLst>
          </p:nvPr>
        </p:nvGraphicFramePr>
        <p:xfrm>
          <a:off x="2340747" y="5771432"/>
          <a:ext cx="1641475" cy="417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665" name="Equation" r:id="rId10" imgW="800100" imgH="203200" progId="Equation.3">
                  <p:embed/>
                </p:oleObj>
              </mc:Choice>
              <mc:Fallback>
                <p:oleObj name="Equation" r:id="rId10" imgW="8001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2340747" y="5771432"/>
                        <a:ext cx="1641475" cy="4175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Subtitle 3"/>
          <p:cNvSpPr txBox="1">
            <a:spLocks/>
          </p:cNvSpPr>
          <p:nvPr/>
        </p:nvSpPr>
        <p:spPr>
          <a:xfrm>
            <a:off x="693559" y="3095459"/>
            <a:ext cx="6784303" cy="746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763" lvl="1" algn="l"/>
            <a:r>
              <a:rPr lang="en-GB" sz="2000" dirty="0" smtClean="0">
                <a:solidFill>
                  <a:schemeClr val="tx1"/>
                </a:solidFill>
                <a:latin typeface="Lucida Grande"/>
                <a:cs typeface="Lucida Grande"/>
              </a:rPr>
              <a:t>Linearity:</a:t>
            </a:r>
            <a:endParaRPr lang="en-GB" sz="1600" dirty="0" smtClean="0">
              <a:solidFill>
                <a:schemeClr val="tx1"/>
              </a:solidFill>
              <a:latin typeface="Lucida Grande"/>
              <a:cs typeface="Lucida Grande"/>
            </a:endParaRPr>
          </a:p>
          <a:p>
            <a:pPr marL="4763" lvl="1" algn="l"/>
            <a:endParaRPr lang="en-GB" sz="1600" dirty="0">
              <a:solidFill>
                <a:schemeClr val="tx1"/>
              </a:solidFill>
              <a:latin typeface="Lucida Grande"/>
              <a:cs typeface="Lucida Grande"/>
            </a:endParaRPr>
          </a:p>
        </p:txBody>
      </p:sp>
    </p:spTree>
    <p:extLst>
      <p:ext uri="{BB962C8B-B14F-4D97-AF65-F5344CB8AC3E}">
        <p14:creationId xmlns:p14="http://schemas.microsoft.com/office/powerpoint/2010/main" val="28135303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var0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2456" y="403855"/>
            <a:ext cx="3657600" cy="6400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78062"/>
            <a:ext cx="9144000" cy="736952"/>
          </a:xfrm>
        </p:spPr>
        <p:txBody>
          <a:bodyPr>
            <a:noAutofit/>
          </a:bodyPr>
          <a:lstStyle/>
          <a:p>
            <a:r>
              <a:rPr lang="en-GB" sz="4000" dirty="0" smtClean="0">
                <a:latin typeface="Abadi MT Condensed Extra Bold"/>
                <a:cs typeface="Abadi MT Condensed Extra Bold"/>
              </a:rPr>
              <a:t>Expectation and Variance</a:t>
            </a:r>
            <a:endParaRPr lang="en-GB" sz="4000" dirty="0">
              <a:latin typeface="Abadi MT Condensed Extra Bold"/>
              <a:cs typeface="Abadi MT Condensed Extra Bold"/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541159" y="1039043"/>
            <a:ext cx="6784303" cy="746312"/>
          </a:xfrm>
        </p:spPr>
        <p:txBody>
          <a:bodyPr>
            <a:normAutofit/>
          </a:bodyPr>
          <a:lstStyle/>
          <a:p>
            <a:pPr marL="4763" lvl="1" algn="l"/>
            <a:r>
              <a:rPr lang="en-GB" sz="2000" dirty="0" smtClean="0">
                <a:solidFill>
                  <a:schemeClr val="tx1"/>
                </a:solidFill>
                <a:latin typeface="Lucida Grande"/>
                <a:cs typeface="Lucida Grande"/>
              </a:rPr>
              <a:t>Variance:</a:t>
            </a:r>
            <a:endParaRPr lang="en-GB" sz="1600" dirty="0" smtClean="0">
              <a:solidFill>
                <a:schemeClr val="tx1"/>
              </a:solidFill>
              <a:latin typeface="Lucida Grande"/>
              <a:cs typeface="Lucida Grande"/>
            </a:endParaRPr>
          </a:p>
          <a:p>
            <a:pPr marL="4763" lvl="1" algn="l"/>
            <a:endParaRPr lang="en-GB" sz="1600" dirty="0">
              <a:solidFill>
                <a:schemeClr val="tx1"/>
              </a:solidFill>
              <a:latin typeface="Lucida Grande"/>
              <a:cs typeface="Lucida Grande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9075790"/>
              </p:ext>
            </p:extLst>
          </p:nvPr>
        </p:nvGraphicFramePr>
        <p:xfrm>
          <a:off x="970516" y="1735272"/>
          <a:ext cx="990600" cy="417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506" name="Equation" r:id="rId5" imgW="482600" imgH="203200" progId="Equation.3">
                  <p:embed/>
                </p:oleObj>
              </mc:Choice>
              <mc:Fallback>
                <p:oleObj name="Equation" r:id="rId5" imgW="4826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70516" y="1735272"/>
                        <a:ext cx="990600" cy="4175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4555313"/>
              </p:ext>
            </p:extLst>
          </p:nvPr>
        </p:nvGraphicFramePr>
        <p:xfrm>
          <a:off x="1986776" y="1645476"/>
          <a:ext cx="2266950" cy="169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507" name="Equation" r:id="rId7" imgW="1104900" imgH="825500" progId="Equation.3">
                  <p:embed/>
                </p:oleObj>
              </mc:Choice>
              <mc:Fallback>
                <p:oleObj name="Equation" r:id="rId7" imgW="1104900" imgH="825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986776" y="1645476"/>
                        <a:ext cx="2266950" cy="1695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Subtitle 3"/>
          <p:cNvSpPr txBox="1">
            <a:spLocks/>
          </p:cNvSpPr>
          <p:nvPr/>
        </p:nvSpPr>
        <p:spPr>
          <a:xfrm>
            <a:off x="7210784" y="3141251"/>
            <a:ext cx="1731157" cy="11688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763" lvl="1" algn="l"/>
            <a:r>
              <a:rPr lang="en-GB" sz="2400" i="1" dirty="0" smtClean="0">
                <a:solidFill>
                  <a:schemeClr val="tx1"/>
                </a:solidFill>
                <a:latin typeface="Times"/>
                <a:cs typeface="Times"/>
              </a:rPr>
              <a:t>X ~ N</a:t>
            </a:r>
            <a:r>
              <a:rPr lang="en-GB" sz="2400" dirty="0" smtClean="0">
                <a:solidFill>
                  <a:schemeClr val="tx1"/>
                </a:solidFill>
                <a:latin typeface="Times"/>
                <a:cs typeface="Times"/>
              </a:rPr>
              <a:t>(0,1)</a:t>
            </a:r>
          </a:p>
          <a:p>
            <a:pPr marL="4763" lvl="1" algn="l"/>
            <a:endParaRPr lang="en-GB" sz="1800" dirty="0" smtClean="0">
              <a:solidFill>
                <a:schemeClr val="tx1"/>
              </a:solidFill>
              <a:latin typeface="Times"/>
              <a:cs typeface="Times"/>
            </a:endParaRPr>
          </a:p>
          <a:p>
            <a:pPr marL="4763" lvl="1" algn="l"/>
            <a:endParaRPr lang="en-GB" sz="1800" i="1" dirty="0">
              <a:solidFill>
                <a:schemeClr val="tx1"/>
              </a:solidFill>
              <a:latin typeface="Times"/>
              <a:cs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26050270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var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2456" y="403855"/>
            <a:ext cx="3657600" cy="6400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78062"/>
            <a:ext cx="9144000" cy="736952"/>
          </a:xfrm>
        </p:spPr>
        <p:txBody>
          <a:bodyPr>
            <a:noAutofit/>
          </a:bodyPr>
          <a:lstStyle/>
          <a:p>
            <a:r>
              <a:rPr lang="en-GB" sz="4000" dirty="0" smtClean="0">
                <a:latin typeface="Abadi MT Condensed Extra Bold"/>
                <a:cs typeface="Abadi MT Condensed Extra Bold"/>
              </a:rPr>
              <a:t>Expectation and Variance</a:t>
            </a:r>
            <a:endParaRPr lang="en-GB" sz="4000" dirty="0">
              <a:latin typeface="Abadi MT Condensed Extra Bold"/>
              <a:cs typeface="Abadi MT Condensed Extra Bold"/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541159" y="1039043"/>
            <a:ext cx="6784303" cy="746312"/>
          </a:xfrm>
        </p:spPr>
        <p:txBody>
          <a:bodyPr>
            <a:normAutofit/>
          </a:bodyPr>
          <a:lstStyle/>
          <a:p>
            <a:pPr marL="4763" lvl="1" algn="l"/>
            <a:r>
              <a:rPr lang="en-GB" sz="2000" dirty="0" smtClean="0">
                <a:solidFill>
                  <a:schemeClr val="tx1"/>
                </a:solidFill>
                <a:latin typeface="Lucida Grande"/>
                <a:cs typeface="Lucida Grande"/>
              </a:rPr>
              <a:t>Variance:</a:t>
            </a:r>
            <a:endParaRPr lang="en-GB" sz="1600" dirty="0" smtClean="0">
              <a:solidFill>
                <a:schemeClr val="tx1"/>
              </a:solidFill>
              <a:latin typeface="Lucida Grande"/>
              <a:cs typeface="Lucida Grande"/>
            </a:endParaRPr>
          </a:p>
          <a:p>
            <a:pPr marL="4763" lvl="1" algn="l"/>
            <a:endParaRPr lang="en-GB" sz="1600" dirty="0">
              <a:solidFill>
                <a:schemeClr val="tx1"/>
              </a:solidFill>
              <a:latin typeface="Lucida Grande"/>
              <a:cs typeface="Lucida Grande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7485395"/>
              </p:ext>
            </p:extLst>
          </p:nvPr>
        </p:nvGraphicFramePr>
        <p:xfrm>
          <a:off x="970516" y="1735272"/>
          <a:ext cx="990600" cy="417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5384" name="Equation" r:id="rId5" imgW="482600" imgH="203200" progId="Equation.3">
                  <p:embed/>
                </p:oleObj>
              </mc:Choice>
              <mc:Fallback>
                <p:oleObj name="Equation" r:id="rId5" imgW="4826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70516" y="1735272"/>
                        <a:ext cx="990600" cy="4175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49881203"/>
              </p:ext>
            </p:extLst>
          </p:nvPr>
        </p:nvGraphicFramePr>
        <p:xfrm>
          <a:off x="1986776" y="1645476"/>
          <a:ext cx="2266950" cy="169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5385" name="Equation" r:id="rId7" imgW="1104900" imgH="825500" progId="Equation.3">
                  <p:embed/>
                </p:oleObj>
              </mc:Choice>
              <mc:Fallback>
                <p:oleObj name="Equation" r:id="rId7" imgW="1104900" imgH="825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986776" y="1645476"/>
                        <a:ext cx="2266950" cy="1695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Subtitle 3"/>
          <p:cNvSpPr txBox="1">
            <a:spLocks/>
          </p:cNvSpPr>
          <p:nvPr/>
        </p:nvSpPr>
        <p:spPr>
          <a:xfrm>
            <a:off x="7210784" y="3141251"/>
            <a:ext cx="1731157" cy="11688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763" lvl="1" algn="l"/>
            <a:r>
              <a:rPr lang="en-GB" sz="2400" i="1" dirty="0" smtClean="0">
                <a:solidFill>
                  <a:schemeClr val="tx1"/>
                </a:solidFill>
                <a:latin typeface="Times"/>
                <a:cs typeface="Times"/>
              </a:rPr>
              <a:t>X ~ N</a:t>
            </a:r>
            <a:r>
              <a:rPr lang="en-GB" sz="2400" dirty="0" smtClean="0">
                <a:solidFill>
                  <a:schemeClr val="tx1"/>
                </a:solidFill>
                <a:latin typeface="Times"/>
                <a:cs typeface="Times"/>
              </a:rPr>
              <a:t>(0,1)</a:t>
            </a:r>
          </a:p>
          <a:p>
            <a:pPr marL="4763" lvl="1" algn="l"/>
            <a:endParaRPr lang="en-GB" sz="1800" dirty="0" smtClean="0">
              <a:solidFill>
                <a:schemeClr val="tx1"/>
              </a:solidFill>
              <a:latin typeface="Times"/>
              <a:cs typeface="Times"/>
            </a:endParaRPr>
          </a:p>
          <a:p>
            <a:pPr marL="4763" lvl="1" algn="l"/>
            <a:endParaRPr lang="en-GB" sz="1800" i="1" dirty="0">
              <a:solidFill>
                <a:schemeClr val="tx1"/>
              </a:solidFill>
              <a:latin typeface="Times"/>
              <a:cs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34275014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var1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2456" y="403855"/>
            <a:ext cx="3657600" cy="6400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78062"/>
            <a:ext cx="9144000" cy="736952"/>
          </a:xfrm>
        </p:spPr>
        <p:txBody>
          <a:bodyPr>
            <a:noAutofit/>
          </a:bodyPr>
          <a:lstStyle/>
          <a:p>
            <a:r>
              <a:rPr lang="en-GB" sz="4000" dirty="0" smtClean="0">
                <a:latin typeface="Abadi MT Condensed Extra Bold"/>
                <a:cs typeface="Abadi MT Condensed Extra Bold"/>
              </a:rPr>
              <a:t>Expectation and Variance</a:t>
            </a:r>
            <a:endParaRPr lang="en-GB" sz="4000" dirty="0">
              <a:latin typeface="Abadi MT Condensed Extra Bold"/>
              <a:cs typeface="Abadi MT Condensed Extra Bold"/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541159" y="1039043"/>
            <a:ext cx="6784303" cy="746312"/>
          </a:xfrm>
        </p:spPr>
        <p:txBody>
          <a:bodyPr>
            <a:normAutofit/>
          </a:bodyPr>
          <a:lstStyle/>
          <a:p>
            <a:pPr marL="4763" lvl="1" algn="l"/>
            <a:r>
              <a:rPr lang="en-GB" sz="2000" dirty="0" smtClean="0">
                <a:solidFill>
                  <a:schemeClr val="tx1"/>
                </a:solidFill>
                <a:latin typeface="Lucida Grande"/>
                <a:cs typeface="Lucida Grande"/>
              </a:rPr>
              <a:t>Variance:</a:t>
            </a:r>
            <a:endParaRPr lang="en-GB" sz="1600" dirty="0" smtClean="0">
              <a:solidFill>
                <a:schemeClr val="tx1"/>
              </a:solidFill>
              <a:latin typeface="Lucida Grande"/>
              <a:cs typeface="Lucida Grande"/>
            </a:endParaRPr>
          </a:p>
          <a:p>
            <a:pPr marL="4763" lvl="1" algn="l"/>
            <a:endParaRPr lang="en-GB" sz="1600" dirty="0">
              <a:solidFill>
                <a:schemeClr val="tx1"/>
              </a:solidFill>
              <a:latin typeface="Lucida Grande"/>
              <a:cs typeface="Lucida Grande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6681703"/>
              </p:ext>
            </p:extLst>
          </p:nvPr>
        </p:nvGraphicFramePr>
        <p:xfrm>
          <a:off x="970516" y="1735272"/>
          <a:ext cx="990600" cy="417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528" name="Equation" r:id="rId5" imgW="482600" imgH="203200" progId="Equation.3">
                  <p:embed/>
                </p:oleObj>
              </mc:Choice>
              <mc:Fallback>
                <p:oleObj name="Equation" r:id="rId5" imgW="4826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70516" y="1735272"/>
                        <a:ext cx="990600" cy="4175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1109790"/>
              </p:ext>
            </p:extLst>
          </p:nvPr>
        </p:nvGraphicFramePr>
        <p:xfrm>
          <a:off x="1986776" y="1645476"/>
          <a:ext cx="2266950" cy="169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529" name="Equation" r:id="rId7" imgW="1104900" imgH="825500" progId="Equation.3">
                  <p:embed/>
                </p:oleObj>
              </mc:Choice>
              <mc:Fallback>
                <p:oleObj name="Equation" r:id="rId7" imgW="1104900" imgH="825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986776" y="1645476"/>
                        <a:ext cx="2266950" cy="1695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Subtitle 3"/>
          <p:cNvSpPr txBox="1">
            <a:spLocks/>
          </p:cNvSpPr>
          <p:nvPr/>
        </p:nvSpPr>
        <p:spPr>
          <a:xfrm>
            <a:off x="7210784" y="3141251"/>
            <a:ext cx="1731157" cy="11688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763" lvl="1" algn="l"/>
            <a:r>
              <a:rPr lang="en-GB" sz="2400" i="1" dirty="0" smtClean="0">
                <a:solidFill>
                  <a:schemeClr val="tx1"/>
                </a:solidFill>
                <a:latin typeface="Times"/>
                <a:cs typeface="Times"/>
              </a:rPr>
              <a:t>X ~ N</a:t>
            </a:r>
            <a:r>
              <a:rPr lang="en-GB" sz="2400" dirty="0" smtClean="0">
                <a:solidFill>
                  <a:schemeClr val="tx1"/>
                </a:solidFill>
                <a:latin typeface="Times"/>
                <a:cs typeface="Times"/>
              </a:rPr>
              <a:t>(0,1)</a:t>
            </a:r>
          </a:p>
          <a:p>
            <a:pPr marL="4763" lvl="1" algn="l"/>
            <a:r>
              <a:rPr lang="en-GB" sz="2400" i="1" dirty="0">
                <a:solidFill>
                  <a:srgbClr val="C73926"/>
                </a:solidFill>
                <a:latin typeface="Times"/>
                <a:cs typeface="Times"/>
              </a:rPr>
              <a:t>X ~ N</a:t>
            </a:r>
            <a:r>
              <a:rPr lang="en-GB" sz="2400" dirty="0">
                <a:solidFill>
                  <a:srgbClr val="C73926"/>
                </a:solidFill>
                <a:latin typeface="Times"/>
                <a:cs typeface="Times"/>
              </a:rPr>
              <a:t>(</a:t>
            </a:r>
            <a:r>
              <a:rPr lang="en-GB" sz="2400" dirty="0" smtClean="0">
                <a:solidFill>
                  <a:srgbClr val="C73926"/>
                </a:solidFill>
                <a:latin typeface="Times"/>
                <a:cs typeface="Times"/>
              </a:rPr>
              <a:t>0,2)</a:t>
            </a:r>
            <a:endParaRPr lang="en-GB" sz="2400" dirty="0">
              <a:solidFill>
                <a:srgbClr val="C73926"/>
              </a:solidFill>
              <a:latin typeface="Times"/>
              <a:cs typeface="Times"/>
            </a:endParaRPr>
          </a:p>
          <a:p>
            <a:pPr marL="4763" lvl="1" algn="l"/>
            <a:endParaRPr lang="en-GB" sz="1800" dirty="0" smtClean="0">
              <a:solidFill>
                <a:schemeClr val="tx1"/>
              </a:solidFill>
              <a:latin typeface="Times"/>
              <a:cs typeface="Times"/>
            </a:endParaRPr>
          </a:p>
          <a:p>
            <a:pPr marL="4763" lvl="1" algn="l"/>
            <a:endParaRPr lang="en-GB" sz="1800" i="1" dirty="0">
              <a:solidFill>
                <a:schemeClr val="tx1"/>
              </a:solidFill>
              <a:latin typeface="Times"/>
              <a:cs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29139838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var1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2456" y="403855"/>
            <a:ext cx="3657600" cy="6400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78062"/>
            <a:ext cx="9144000" cy="736952"/>
          </a:xfrm>
        </p:spPr>
        <p:txBody>
          <a:bodyPr>
            <a:noAutofit/>
          </a:bodyPr>
          <a:lstStyle/>
          <a:p>
            <a:r>
              <a:rPr lang="en-GB" sz="4000" dirty="0" smtClean="0">
                <a:latin typeface="Abadi MT Condensed Extra Bold"/>
                <a:cs typeface="Abadi MT Condensed Extra Bold"/>
              </a:rPr>
              <a:t>Expectation and Variance</a:t>
            </a:r>
            <a:endParaRPr lang="en-GB" sz="4000" dirty="0">
              <a:latin typeface="Abadi MT Condensed Extra Bold"/>
              <a:cs typeface="Abadi MT Condensed Extra Bold"/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541160" y="1039043"/>
            <a:ext cx="1729606" cy="746312"/>
          </a:xfrm>
        </p:spPr>
        <p:txBody>
          <a:bodyPr>
            <a:normAutofit/>
          </a:bodyPr>
          <a:lstStyle/>
          <a:p>
            <a:pPr marL="4763" lvl="1" algn="l"/>
            <a:r>
              <a:rPr lang="en-GB" sz="2000" dirty="0" smtClean="0">
                <a:solidFill>
                  <a:schemeClr val="tx1"/>
                </a:solidFill>
                <a:latin typeface="Lucida Grande"/>
                <a:cs typeface="Lucida Grande"/>
              </a:rPr>
              <a:t>Variance:</a:t>
            </a:r>
            <a:endParaRPr lang="en-GB" sz="1600" dirty="0" smtClean="0">
              <a:solidFill>
                <a:schemeClr val="tx1"/>
              </a:solidFill>
              <a:latin typeface="Lucida Grande"/>
              <a:cs typeface="Lucida Grande"/>
            </a:endParaRPr>
          </a:p>
          <a:p>
            <a:pPr marL="4763" lvl="1" algn="l"/>
            <a:endParaRPr lang="en-GB" sz="1600" dirty="0">
              <a:solidFill>
                <a:schemeClr val="tx1"/>
              </a:solidFill>
              <a:latin typeface="Lucida Grande"/>
              <a:cs typeface="Lucida Grande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63684135"/>
              </p:ext>
            </p:extLst>
          </p:nvPr>
        </p:nvGraphicFramePr>
        <p:xfrm>
          <a:off x="970516" y="1735272"/>
          <a:ext cx="990600" cy="417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735" name="Equation" r:id="rId5" imgW="482600" imgH="203200" progId="Equation.3">
                  <p:embed/>
                </p:oleObj>
              </mc:Choice>
              <mc:Fallback>
                <p:oleObj name="Equation" r:id="rId5" imgW="4826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70516" y="1735272"/>
                        <a:ext cx="990600" cy="4175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95180574"/>
              </p:ext>
            </p:extLst>
          </p:nvPr>
        </p:nvGraphicFramePr>
        <p:xfrm>
          <a:off x="1986776" y="1645476"/>
          <a:ext cx="2266950" cy="169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736" name="Equation" r:id="rId7" imgW="1104900" imgH="825500" progId="Equation.3">
                  <p:embed/>
                </p:oleObj>
              </mc:Choice>
              <mc:Fallback>
                <p:oleObj name="Equation" r:id="rId7" imgW="1104900" imgH="825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986776" y="1645476"/>
                        <a:ext cx="2266950" cy="1695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Subtitle 3"/>
          <p:cNvSpPr txBox="1">
            <a:spLocks/>
          </p:cNvSpPr>
          <p:nvPr/>
        </p:nvSpPr>
        <p:spPr>
          <a:xfrm>
            <a:off x="7210784" y="3141251"/>
            <a:ext cx="1731157" cy="11688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763" lvl="1" algn="l"/>
            <a:r>
              <a:rPr lang="en-GB" sz="2400" i="1" dirty="0" smtClean="0">
                <a:solidFill>
                  <a:schemeClr val="tx1"/>
                </a:solidFill>
                <a:latin typeface="Times"/>
                <a:cs typeface="Times"/>
              </a:rPr>
              <a:t>X ~ N</a:t>
            </a:r>
            <a:r>
              <a:rPr lang="en-GB" sz="2400" dirty="0" smtClean="0">
                <a:solidFill>
                  <a:schemeClr val="tx1"/>
                </a:solidFill>
                <a:latin typeface="Times"/>
                <a:cs typeface="Times"/>
              </a:rPr>
              <a:t>(0,1)</a:t>
            </a:r>
          </a:p>
          <a:p>
            <a:pPr marL="4763" lvl="1" algn="l"/>
            <a:r>
              <a:rPr lang="en-GB" sz="2400" i="1" dirty="0">
                <a:solidFill>
                  <a:srgbClr val="BF0000"/>
                </a:solidFill>
                <a:latin typeface="Times"/>
                <a:cs typeface="Times"/>
              </a:rPr>
              <a:t>X ~ N</a:t>
            </a:r>
            <a:r>
              <a:rPr lang="en-GB" sz="2400" dirty="0">
                <a:solidFill>
                  <a:srgbClr val="BF0000"/>
                </a:solidFill>
                <a:latin typeface="Times"/>
                <a:cs typeface="Times"/>
              </a:rPr>
              <a:t>(</a:t>
            </a:r>
            <a:r>
              <a:rPr lang="en-GB" sz="2400" dirty="0" smtClean="0">
                <a:solidFill>
                  <a:srgbClr val="BF0000"/>
                </a:solidFill>
                <a:latin typeface="Times"/>
                <a:cs typeface="Times"/>
              </a:rPr>
              <a:t>0,2)</a:t>
            </a:r>
            <a:endParaRPr lang="en-GB" sz="2400" dirty="0">
              <a:solidFill>
                <a:srgbClr val="BF0000"/>
              </a:solidFill>
              <a:latin typeface="Times"/>
              <a:cs typeface="Times"/>
            </a:endParaRPr>
          </a:p>
          <a:p>
            <a:pPr marL="4763" lvl="1" algn="l"/>
            <a:endParaRPr lang="en-GB" sz="1800" dirty="0" smtClean="0">
              <a:solidFill>
                <a:schemeClr val="tx1"/>
              </a:solidFill>
              <a:latin typeface="Times"/>
              <a:cs typeface="Times"/>
            </a:endParaRPr>
          </a:p>
          <a:p>
            <a:pPr marL="4763" lvl="1" algn="l"/>
            <a:endParaRPr lang="en-GB" sz="1800" i="1" dirty="0">
              <a:solidFill>
                <a:schemeClr val="tx1"/>
              </a:solidFill>
              <a:latin typeface="Times"/>
              <a:cs typeface="Times"/>
            </a:endParaRPr>
          </a:p>
        </p:txBody>
      </p:sp>
      <p:sp>
        <p:nvSpPr>
          <p:cNvPr id="8" name="Subtitle 3"/>
          <p:cNvSpPr txBox="1">
            <a:spLocks/>
          </p:cNvSpPr>
          <p:nvPr/>
        </p:nvSpPr>
        <p:spPr>
          <a:xfrm>
            <a:off x="541160" y="3589066"/>
            <a:ext cx="3884908" cy="24132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763" lvl="1" algn="l"/>
            <a:r>
              <a:rPr lang="en-GB" sz="2000" dirty="0" smtClean="0">
                <a:solidFill>
                  <a:schemeClr val="tx1"/>
                </a:solidFill>
                <a:latin typeface="Lucida Grande"/>
                <a:cs typeface="Lucida Grande"/>
              </a:rPr>
              <a:t>Population Variance:</a:t>
            </a:r>
          </a:p>
          <a:p>
            <a:pPr marL="4763" lvl="1" algn="l"/>
            <a:endParaRPr lang="en-GB" sz="2000" dirty="0" smtClean="0">
              <a:solidFill>
                <a:schemeClr val="tx1"/>
              </a:solidFill>
              <a:latin typeface="Lucida Grande"/>
              <a:cs typeface="Lucida Grande"/>
            </a:endParaRPr>
          </a:p>
          <a:p>
            <a:pPr marL="4763" lvl="1" algn="l"/>
            <a:endParaRPr lang="en-GB" sz="2000" dirty="0">
              <a:solidFill>
                <a:schemeClr val="tx1"/>
              </a:solidFill>
              <a:latin typeface="Lucida Grande"/>
              <a:cs typeface="Lucida Grande"/>
            </a:endParaRPr>
          </a:p>
          <a:p>
            <a:pPr marL="4763" lvl="1" algn="l"/>
            <a:endParaRPr lang="en-GB" sz="2000" dirty="0" smtClean="0">
              <a:solidFill>
                <a:schemeClr val="tx1"/>
              </a:solidFill>
              <a:latin typeface="Lucida Grande"/>
              <a:cs typeface="Lucida Grande"/>
            </a:endParaRPr>
          </a:p>
          <a:p>
            <a:pPr marL="4763" lvl="1" algn="l"/>
            <a:r>
              <a:rPr lang="en-GB" sz="2000" dirty="0" smtClean="0">
                <a:solidFill>
                  <a:schemeClr val="tx1"/>
                </a:solidFill>
                <a:latin typeface="Lucida Grande"/>
                <a:cs typeface="Lucida Grande"/>
              </a:rPr>
              <a:t>Unbiased Sample Variance:</a:t>
            </a:r>
            <a:endParaRPr lang="en-GB" sz="2000" dirty="0">
              <a:solidFill>
                <a:schemeClr val="tx1"/>
              </a:solidFill>
              <a:latin typeface="Lucida Grande"/>
              <a:cs typeface="Lucida Grande"/>
            </a:endParaRP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6832243"/>
              </p:ext>
            </p:extLst>
          </p:nvPr>
        </p:nvGraphicFramePr>
        <p:xfrm>
          <a:off x="1035050" y="5408613"/>
          <a:ext cx="2633663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737" name="Equation" r:id="rId9" imgW="1282700" imgH="457200" progId="Equation.3">
                  <p:embed/>
                </p:oleObj>
              </mc:Choice>
              <mc:Fallback>
                <p:oleObj name="Equation" r:id="rId9" imgW="12827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035050" y="5408613"/>
                        <a:ext cx="2633663" cy="939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19260985"/>
              </p:ext>
            </p:extLst>
          </p:nvPr>
        </p:nvGraphicFramePr>
        <p:xfrm>
          <a:off x="983476" y="3957638"/>
          <a:ext cx="2371725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738" name="Equation" r:id="rId11" imgW="1155700" imgH="457200" progId="Equation.3">
                  <p:embed/>
                </p:oleObj>
              </mc:Choice>
              <mc:Fallback>
                <p:oleObj name="Equation" r:id="rId11" imgW="11557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983476" y="3957638"/>
                        <a:ext cx="2371725" cy="939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028583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78062"/>
            <a:ext cx="9144000" cy="736952"/>
          </a:xfrm>
        </p:spPr>
        <p:txBody>
          <a:bodyPr>
            <a:noAutofit/>
          </a:bodyPr>
          <a:lstStyle/>
          <a:p>
            <a:r>
              <a:rPr lang="en-GB" sz="4000" dirty="0" smtClean="0">
                <a:latin typeface="Abadi MT Condensed Extra Bold"/>
                <a:cs typeface="Abadi MT Condensed Extra Bold"/>
              </a:rPr>
              <a:t>Expectation and Variance</a:t>
            </a:r>
            <a:endParaRPr lang="en-GB" sz="4000" dirty="0">
              <a:latin typeface="Abadi MT Condensed Extra Bold"/>
              <a:cs typeface="Abadi MT Condensed Extra Bold"/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541160" y="1039043"/>
            <a:ext cx="1729606" cy="746312"/>
          </a:xfrm>
        </p:spPr>
        <p:txBody>
          <a:bodyPr>
            <a:normAutofit/>
          </a:bodyPr>
          <a:lstStyle/>
          <a:p>
            <a:pPr marL="4763" lvl="1" algn="l"/>
            <a:r>
              <a:rPr lang="en-GB" sz="2000" dirty="0" smtClean="0">
                <a:solidFill>
                  <a:schemeClr val="tx1"/>
                </a:solidFill>
                <a:latin typeface="Lucida Grande"/>
                <a:cs typeface="Lucida Grande"/>
              </a:rPr>
              <a:t>Variance:</a:t>
            </a:r>
            <a:endParaRPr lang="en-GB" sz="1600" dirty="0" smtClean="0">
              <a:solidFill>
                <a:schemeClr val="tx1"/>
              </a:solidFill>
              <a:latin typeface="Lucida Grande"/>
              <a:cs typeface="Lucida Grande"/>
            </a:endParaRPr>
          </a:p>
          <a:p>
            <a:pPr marL="4763" lvl="1" algn="l"/>
            <a:endParaRPr lang="en-GB" sz="1600" dirty="0">
              <a:solidFill>
                <a:schemeClr val="tx1"/>
              </a:solidFill>
              <a:latin typeface="Lucida Grande"/>
              <a:cs typeface="Lucida Grande"/>
            </a:endParaRPr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6423970"/>
              </p:ext>
            </p:extLst>
          </p:nvPr>
        </p:nvGraphicFramePr>
        <p:xfrm>
          <a:off x="970905" y="1682733"/>
          <a:ext cx="3100388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672" name="Equation" r:id="rId4" imgW="1511300" imgH="228600" progId="Equation.3">
                  <p:embed/>
                </p:oleObj>
              </mc:Choice>
              <mc:Fallback>
                <p:oleObj name="Equation" r:id="rId4" imgW="15113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70905" y="1682733"/>
                        <a:ext cx="3100388" cy="469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Subtitle 3"/>
          <p:cNvSpPr txBox="1">
            <a:spLocks/>
          </p:cNvSpPr>
          <p:nvPr/>
        </p:nvSpPr>
        <p:spPr>
          <a:xfrm>
            <a:off x="541160" y="2575677"/>
            <a:ext cx="3884908" cy="6825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763" lvl="1" algn="l"/>
            <a:r>
              <a:rPr lang="en-GB" sz="2000" dirty="0" smtClean="0">
                <a:solidFill>
                  <a:schemeClr val="tx1"/>
                </a:solidFill>
                <a:latin typeface="Lucida Grande"/>
                <a:cs typeface="Lucida Grande"/>
              </a:rPr>
              <a:t>Non-linearity:</a:t>
            </a:r>
            <a:endParaRPr lang="en-GB" sz="2000" dirty="0">
              <a:solidFill>
                <a:schemeClr val="tx1"/>
              </a:solidFill>
              <a:latin typeface="Lucida Grande"/>
              <a:cs typeface="Lucida Grande"/>
            </a:endParaRPr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1824519"/>
              </p:ext>
            </p:extLst>
          </p:nvPr>
        </p:nvGraphicFramePr>
        <p:xfrm>
          <a:off x="162241" y="3113014"/>
          <a:ext cx="5394325" cy="627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673" name="Equation" r:id="rId6" imgW="2628900" imgH="304800" progId="Equation.3">
                  <p:embed/>
                </p:oleObj>
              </mc:Choice>
              <mc:Fallback>
                <p:oleObj name="Equation" r:id="rId6" imgW="2628900" imgH="304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62241" y="3113014"/>
                        <a:ext cx="5394325" cy="6270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43099088"/>
              </p:ext>
            </p:extLst>
          </p:nvPr>
        </p:nvGraphicFramePr>
        <p:xfrm>
          <a:off x="7328215" y="1734045"/>
          <a:ext cx="1010756" cy="4313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674" name="Equation" r:id="rId8" imgW="596900" imgH="254000" progId="Equation.3">
                  <p:embed/>
                </p:oleObj>
              </mc:Choice>
              <mc:Fallback>
                <p:oleObj name="Equation" r:id="rId8" imgW="596900" imgH="2540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7328215" y="1734045"/>
                        <a:ext cx="1010756" cy="43130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Subtitle 3"/>
          <p:cNvSpPr txBox="1">
            <a:spLocks/>
          </p:cNvSpPr>
          <p:nvPr/>
        </p:nvSpPr>
        <p:spPr>
          <a:xfrm>
            <a:off x="4696265" y="1785355"/>
            <a:ext cx="3039732" cy="746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763" lvl="1" algn="l"/>
            <a:r>
              <a:rPr lang="en-GB" sz="1600" dirty="0" smtClean="0">
                <a:solidFill>
                  <a:schemeClr val="tx1"/>
                </a:solidFill>
                <a:latin typeface="Lucida Grande"/>
                <a:cs typeface="Lucida Grande"/>
              </a:rPr>
              <a:t>Standard deviation (</a:t>
            </a:r>
            <a:r>
              <a:rPr lang="en-GB" sz="1600" dirty="0" err="1" smtClean="0">
                <a:solidFill>
                  <a:schemeClr val="tx1"/>
                </a:solidFill>
                <a:latin typeface="Lucida Grande"/>
                <a:cs typeface="Lucida Grande"/>
              </a:rPr>
              <a:t>s.d.</a:t>
            </a:r>
            <a:r>
              <a:rPr lang="en-GB" sz="1600" dirty="0" smtClean="0">
                <a:solidFill>
                  <a:schemeClr val="tx1"/>
                </a:solidFill>
                <a:latin typeface="Lucida Grande"/>
                <a:cs typeface="Lucida Grande"/>
              </a:rPr>
              <a:t>):</a:t>
            </a:r>
          </a:p>
          <a:p>
            <a:pPr marL="4763" lvl="1" algn="l"/>
            <a:endParaRPr lang="en-GB" sz="1600" dirty="0">
              <a:solidFill>
                <a:schemeClr val="tx1"/>
              </a:solidFill>
              <a:latin typeface="Lucida Grande"/>
              <a:cs typeface="Lucida Grande"/>
            </a:endParaRPr>
          </a:p>
        </p:txBody>
      </p:sp>
    </p:spTree>
    <p:extLst>
      <p:ext uri="{BB962C8B-B14F-4D97-AF65-F5344CB8AC3E}">
        <p14:creationId xmlns:p14="http://schemas.microsoft.com/office/powerpoint/2010/main" val="35938995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78062"/>
            <a:ext cx="9144000" cy="736952"/>
          </a:xfrm>
        </p:spPr>
        <p:txBody>
          <a:bodyPr>
            <a:noAutofit/>
          </a:bodyPr>
          <a:lstStyle/>
          <a:p>
            <a:r>
              <a:rPr lang="en-GB" sz="4000" dirty="0" smtClean="0">
                <a:latin typeface="Abadi MT Condensed Extra Bold"/>
                <a:cs typeface="Abadi MT Condensed Extra Bold"/>
              </a:rPr>
              <a:t>Expectation and Variance</a:t>
            </a:r>
            <a:endParaRPr lang="en-GB" sz="4000" dirty="0">
              <a:latin typeface="Abadi MT Condensed Extra Bold"/>
              <a:cs typeface="Abadi MT Condensed Extra Bold"/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541160" y="1039043"/>
            <a:ext cx="1729606" cy="746312"/>
          </a:xfrm>
        </p:spPr>
        <p:txBody>
          <a:bodyPr>
            <a:normAutofit/>
          </a:bodyPr>
          <a:lstStyle/>
          <a:p>
            <a:pPr marL="4763" lvl="1" algn="l"/>
            <a:r>
              <a:rPr lang="en-GB" sz="2000" dirty="0" smtClean="0">
                <a:solidFill>
                  <a:schemeClr val="tx1"/>
                </a:solidFill>
                <a:latin typeface="Lucida Grande"/>
                <a:cs typeface="Lucida Grande"/>
              </a:rPr>
              <a:t>Variance:</a:t>
            </a:r>
            <a:endParaRPr lang="en-GB" sz="1600" dirty="0" smtClean="0">
              <a:solidFill>
                <a:schemeClr val="tx1"/>
              </a:solidFill>
              <a:latin typeface="Lucida Grande"/>
              <a:cs typeface="Lucida Grande"/>
            </a:endParaRPr>
          </a:p>
          <a:p>
            <a:pPr marL="4763" lvl="1" algn="l"/>
            <a:endParaRPr lang="en-GB" sz="1600" dirty="0">
              <a:solidFill>
                <a:schemeClr val="tx1"/>
              </a:solidFill>
              <a:latin typeface="Lucida Grande"/>
              <a:cs typeface="Lucida Grande"/>
            </a:endParaRPr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01651298"/>
              </p:ext>
            </p:extLst>
          </p:nvPr>
        </p:nvGraphicFramePr>
        <p:xfrm>
          <a:off x="970905" y="1682733"/>
          <a:ext cx="3100388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6754" name="Equation" r:id="rId4" imgW="1511300" imgH="228600" progId="Equation.3">
                  <p:embed/>
                </p:oleObj>
              </mc:Choice>
              <mc:Fallback>
                <p:oleObj name="Equation" r:id="rId4" imgW="15113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70905" y="1682733"/>
                        <a:ext cx="3100388" cy="469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Subtitle 3"/>
          <p:cNvSpPr txBox="1">
            <a:spLocks/>
          </p:cNvSpPr>
          <p:nvPr/>
        </p:nvSpPr>
        <p:spPr>
          <a:xfrm>
            <a:off x="541160" y="2575677"/>
            <a:ext cx="3884908" cy="6825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763" lvl="1" algn="l"/>
            <a:r>
              <a:rPr lang="en-GB" sz="2000" dirty="0" smtClean="0">
                <a:solidFill>
                  <a:schemeClr val="tx1"/>
                </a:solidFill>
                <a:latin typeface="Lucida Grande"/>
                <a:cs typeface="Lucida Grande"/>
              </a:rPr>
              <a:t>Non-linearity:</a:t>
            </a:r>
            <a:endParaRPr lang="en-GB" sz="2000" dirty="0">
              <a:solidFill>
                <a:schemeClr val="tx1"/>
              </a:solidFill>
              <a:latin typeface="Lucida Grande"/>
              <a:cs typeface="Lucida Grande"/>
            </a:endParaRPr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8947560"/>
              </p:ext>
            </p:extLst>
          </p:nvPr>
        </p:nvGraphicFramePr>
        <p:xfrm>
          <a:off x="162241" y="3113014"/>
          <a:ext cx="5394325" cy="627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6755" name="Equation" r:id="rId6" imgW="2628900" imgH="304800" progId="Equation.3">
                  <p:embed/>
                </p:oleObj>
              </mc:Choice>
              <mc:Fallback>
                <p:oleObj name="Equation" r:id="rId6" imgW="2628900" imgH="304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62241" y="3113014"/>
                        <a:ext cx="5394325" cy="6270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28477161"/>
              </p:ext>
            </p:extLst>
          </p:nvPr>
        </p:nvGraphicFramePr>
        <p:xfrm>
          <a:off x="1824037" y="3740077"/>
          <a:ext cx="4975225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6756" name="Equation" r:id="rId8" imgW="2425700" imgH="482600" progId="Equation.3">
                  <p:embed/>
                </p:oleObj>
              </mc:Choice>
              <mc:Fallback>
                <p:oleObj name="Equation" r:id="rId8" imgW="2425700" imgH="482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824037" y="3740077"/>
                        <a:ext cx="4975225" cy="990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759749"/>
              </p:ext>
            </p:extLst>
          </p:nvPr>
        </p:nvGraphicFramePr>
        <p:xfrm>
          <a:off x="7328215" y="1734045"/>
          <a:ext cx="1010756" cy="4313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6757" name="Equation" r:id="rId10" imgW="596900" imgH="254000" progId="Equation.3">
                  <p:embed/>
                </p:oleObj>
              </mc:Choice>
              <mc:Fallback>
                <p:oleObj name="Equation" r:id="rId10" imgW="596900" imgH="2540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7328215" y="1734045"/>
                        <a:ext cx="1010756" cy="43130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Subtitle 3"/>
          <p:cNvSpPr txBox="1">
            <a:spLocks/>
          </p:cNvSpPr>
          <p:nvPr/>
        </p:nvSpPr>
        <p:spPr>
          <a:xfrm>
            <a:off x="4696265" y="1785355"/>
            <a:ext cx="3039732" cy="746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763" lvl="1" algn="l"/>
            <a:r>
              <a:rPr lang="en-GB" sz="1600" dirty="0" smtClean="0">
                <a:solidFill>
                  <a:schemeClr val="tx1"/>
                </a:solidFill>
                <a:latin typeface="Lucida Grande"/>
                <a:cs typeface="Lucida Grande"/>
              </a:rPr>
              <a:t>Standard deviation (</a:t>
            </a:r>
            <a:r>
              <a:rPr lang="en-GB" sz="1600" dirty="0" err="1" smtClean="0">
                <a:solidFill>
                  <a:schemeClr val="tx1"/>
                </a:solidFill>
                <a:latin typeface="Lucida Grande"/>
                <a:cs typeface="Lucida Grande"/>
              </a:rPr>
              <a:t>s.d.</a:t>
            </a:r>
            <a:r>
              <a:rPr lang="en-GB" sz="1600" dirty="0" smtClean="0">
                <a:solidFill>
                  <a:schemeClr val="tx1"/>
                </a:solidFill>
                <a:latin typeface="Lucida Grande"/>
                <a:cs typeface="Lucida Grande"/>
              </a:rPr>
              <a:t>):</a:t>
            </a:r>
          </a:p>
          <a:p>
            <a:pPr marL="4763" lvl="1" algn="l"/>
            <a:endParaRPr lang="en-GB" sz="1600" dirty="0">
              <a:solidFill>
                <a:schemeClr val="tx1"/>
              </a:solidFill>
              <a:latin typeface="Lucida Grande"/>
              <a:cs typeface="Lucida Grande"/>
            </a:endParaRPr>
          </a:p>
        </p:txBody>
      </p:sp>
    </p:spTree>
    <p:extLst>
      <p:ext uri="{BB962C8B-B14F-4D97-AF65-F5344CB8AC3E}">
        <p14:creationId xmlns:p14="http://schemas.microsoft.com/office/powerpoint/2010/main" val="15015166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78062"/>
            <a:ext cx="9144000" cy="736952"/>
          </a:xfrm>
        </p:spPr>
        <p:txBody>
          <a:bodyPr>
            <a:noAutofit/>
          </a:bodyPr>
          <a:lstStyle/>
          <a:p>
            <a:r>
              <a:rPr lang="en-GB" sz="4000" dirty="0" smtClean="0">
                <a:latin typeface="Abadi MT Condensed Extra Bold"/>
                <a:cs typeface="Abadi MT Condensed Extra Bold"/>
              </a:rPr>
              <a:t>Expectation and Variance</a:t>
            </a:r>
            <a:endParaRPr lang="en-GB" sz="4000" dirty="0">
              <a:latin typeface="Abadi MT Condensed Extra Bold"/>
              <a:cs typeface="Abadi MT Condensed Extra Bold"/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541160" y="1039043"/>
            <a:ext cx="1729606" cy="746312"/>
          </a:xfrm>
        </p:spPr>
        <p:txBody>
          <a:bodyPr>
            <a:normAutofit/>
          </a:bodyPr>
          <a:lstStyle/>
          <a:p>
            <a:pPr marL="4763" lvl="1" algn="l"/>
            <a:r>
              <a:rPr lang="en-GB" sz="2000" dirty="0" smtClean="0">
                <a:solidFill>
                  <a:schemeClr val="tx1"/>
                </a:solidFill>
                <a:latin typeface="Lucida Grande"/>
                <a:cs typeface="Lucida Grande"/>
              </a:rPr>
              <a:t>Variance:</a:t>
            </a:r>
            <a:endParaRPr lang="en-GB" sz="1600" dirty="0" smtClean="0">
              <a:solidFill>
                <a:schemeClr val="tx1"/>
              </a:solidFill>
              <a:latin typeface="Lucida Grande"/>
              <a:cs typeface="Lucida Grande"/>
            </a:endParaRPr>
          </a:p>
          <a:p>
            <a:pPr marL="4763" lvl="1" algn="l"/>
            <a:endParaRPr lang="en-GB" sz="1600" dirty="0">
              <a:solidFill>
                <a:schemeClr val="tx1"/>
              </a:solidFill>
              <a:latin typeface="Lucida Grande"/>
              <a:cs typeface="Lucida Grande"/>
            </a:endParaRPr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44469462"/>
              </p:ext>
            </p:extLst>
          </p:nvPr>
        </p:nvGraphicFramePr>
        <p:xfrm>
          <a:off x="970905" y="1682733"/>
          <a:ext cx="3100388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863" name="Equation" r:id="rId4" imgW="1511300" imgH="228600" progId="Equation.3">
                  <p:embed/>
                </p:oleObj>
              </mc:Choice>
              <mc:Fallback>
                <p:oleObj name="Equation" r:id="rId4" imgW="15113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70905" y="1682733"/>
                        <a:ext cx="3100388" cy="469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Subtitle 3"/>
          <p:cNvSpPr txBox="1">
            <a:spLocks/>
          </p:cNvSpPr>
          <p:nvPr/>
        </p:nvSpPr>
        <p:spPr>
          <a:xfrm>
            <a:off x="541160" y="2575677"/>
            <a:ext cx="3884908" cy="6825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763" lvl="1" algn="l"/>
            <a:r>
              <a:rPr lang="en-GB" sz="2000" dirty="0" smtClean="0">
                <a:solidFill>
                  <a:schemeClr val="tx1"/>
                </a:solidFill>
                <a:latin typeface="Lucida Grande"/>
                <a:cs typeface="Lucida Grande"/>
              </a:rPr>
              <a:t>Non-linearity:</a:t>
            </a:r>
            <a:endParaRPr lang="en-GB" sz="2000" dirty="0">
              <a:solidFill>
                <a:schemeClr val="tx1"/>
              </a:solidFill>
              <a:latin typeface="Lucida Grande"/>
              <a:cs typeface="Lucida Grande"/>
            </a:endParaRPr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75414280"/>
              </p:ext>
            </p:extLst>
          </p:nvPr>
        </p:nvGraphicFramePr>
        <p:xfrm>
          <a:off x="162241" y="3113014"/>
          <a:ext cx="5394325" cy="627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864" name="Equation" r:id="rId6" imgW="2628900" imgH="304800" progId="Equation.3">
                  <p:embed/>
                </p:oleObj>
              </mc:Choice>
              <mc:Fallback>
                <p:oleObj name="Equation" r:id="rId6" imgW="2628900" imgH="304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62241" y="3113014"/>
                        <a:ext cx="5394325" cy="6270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9726926"/>
              </p:ext>
            </p:extLst>
          </p:nvPr>
        </p:nvGraphicFramePr>
        <p:xfrm>
          <a:off x="1824037" y="3740077"/>
          <a:ext cx="4975225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865" name="Equation" r:id="rId8" imgW="2425700" imgH="482600" progId="Equation.3">
                  <p:embed/>
                </p:oleObj>
              </mc:Choice>
              <mc:Fallback>
                <p:oleObj name="Equation" r:id="rId8" imgW="2425700" imgH="482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824037" y="3740077"/>
                        <a:ext cx="4975225" cy="990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60890724"/>
              </p:ext>
            </p:extLst>
          </p:nvPr>
        </p:nvGraphicFramePr>
        <p:xfrm>
          <a:off x="1824037" y="4430639"/>
          <a:ext cx="7319963" cy="600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866" name="Equation" r:id="rId10" imgW="3568700" imgH="292100" progId="Equation.3">
                  <p:embed/>
                </p:oleObj>
              </mc:Choice>
              <mc:Fallback>
                <p:oleObj name="Equation" r:id="rId10" imgW="3568700" imgH="292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824037" y="4430639"/>
                        <a:ext cx="7319963" cy="6000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759749"/>
              </p:ext>
            </p:extLst>
          </p:nvPr>
        </p:nvGraphicFramePr>
        <p:xfrm>
          <a:off x="7328215" y="1734045"/>
          <a:ext cx="1010756" cy="4313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867" name="Equation" r:id="rId12" imgW="596900" imgH="254000" progId="Equation.3">
                  <p:embed/>
                </p:oleObj>
              </mc:Choice>
              <mc:Fallback>
                <p:oleObj name="Equation" r:id="rId12" imgW="596900" imgH="2540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7328215" y="1734045"/>
                        <a:ext cx="1010756" cy="43130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Subtitle 3"/>
          <p:cNvSpPr txBox="1">
            <a:spLocks/>
          </p:cNvSpPr>
          <p:nvPr/>
        </p:nvSpPr>
        <p:spPr>
          <a:xfrm>
            <a:off x="4696265" y="1785355"/>
            <a:ext cx="3039732" cy="746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763" lvl="1" algn="l"/>
            <a:r>
              <a:rPr lang="en-GB" sz="1600" dirty="0" smtClean="0">
                <a:solidFill>
                  <a:schemeClr val="tx1"/>
                </a:solidFill>
                <a:latin typeface="Lucida Grande"/>
                <a:cs typeface="Lucida Grande"/>
              </a:rPr>
              <a:t>Standard deviation (</a:t>
            </a:r>
            <a:r>
              <a:rPr lang="en-GB" sz="1600" dirty="0" err="1" smtClean="0">
                <a:solidFill>
                  <a:schemeClr val="tx1"/>
                </a:solidFill>
                <a:latin typeface="Lucida Grande"/>
                <a:cs typeface="Lucida Grande"/>
              </a:rPr>
              <a:t>s.d.</a:t>
            </a:r>
            <a:r>
              <a:rPr lang="en-GB" sz="1600" dirty="0" smtClean="0">
                <a:solidFill>
                  <a:schemeClr val="tx1"/>
                </a:solidFill>
                <a:latin typeface="Lucida Grande"/>
                <a:cs typeface="Lucida Grande"/>
              </a:rPr>
              <a:t>):</a:t>
            </a:r>
          </a:p>
          <a:p>
            <a:pPr marL="4763" lvl="1" algn="l"/>
            <a:endParaRPr lang="en-GB" sz="1600" dirty="0">
              <a:solidFill>
                <a:schemeClr val="tx1"/>
              </a:solidFill>
              <a:latin typeface="Lucida Grande"/>
              <a:cs typeface="Lucida Grande"/>
            </a:endParaRPr>
          </a:p>
        </p:txBody>
      </p:sp>
    </p:spTree>
    <p:extLst>
      <p:ext uri="{BB962C8B-B14F-4D97-AF65-F5344CB8AC3E}">
        <p14:creationId xmlns:p14="http://schemas.microsoft.com/office/powerpoint/2010/main" val="36831037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unif1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3084201"/>
            <a:ext cx="6400800" cy="3657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78062"/>
            <a:ext cx="9144000" cy="736952"/>
          </a:xfrm>
        </p:spPr>
        <p:txBody>
          <a:bodyPr>
            <a:noAutofit/>
          </a:bodyPr>
          <a:lstStyle/>
          <a:p>
            <a:r>
              <a:rPr lang="en-GB" sz="4000" dirty="0" smtClean="0">
                <a:latin typeface="Abadi MT Condensed Extra Bold"/>
                <a:cs typeface="Abadi MT Condensed Extra Bold"/>
              </a:rPr>
              <a:t>Continuous Random Variables</a:t>
            </a:r>
            <a:endParaRPr lang="en-GB" sz="4000" dirty="0">
              <a:latin typeface="Abadi MT Condensed Extra Bold"/>
              <a:cs typeface="Abadi MT Condensed Extra Bold"/>
            </a:endParaRPr>
          </a:p>
        </p:txBody>
      </p:sp>
      <p:sp>
        <p:nvSpPr>
          <p:cNvPr id="6" name="Subtitle 3"/>
          <p:cNvSpPr txBox="1">
            <a:spLocks/>
          </p:cNvSpPr>
          <p:nvPr/>
        </p:nvSpPr>
        <p:spPr>
          <a:xfrm>
            <a:off x="541160" y="1224204"/>
            <a:ext cx="8361646" cy="24445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763" lvl="1" algn="l"/>
            <a:r>
              <a:rPr lang="en-GB" sz="2000" dirty="0" smtClean="0">
                <a:solidFill>
                  <a:schemeClr val="tx1"/>
                </a:solidFill>
                <a:latin typeface="Lucida Grande"/>
                <a:cs typeface="Lucida Grande"/>
              </a:rPr>
              <a:t>Continuous </a:t>
            </a:r>
            <a:r>
              <a:rPr lang="en-GB" sz="2000" b="1" dirty="0" smtClean="0">
                <a:solidFill>
                  <a:schemeClr val="tx1"/>
                </a:solidFill>
                <a:latin typeface="Lucida Grande"/>
                <a:cs typeface="Lucida Grande"/>
              </a:rPr>
              <a:t>Uniform</a:t>
            </a:r>
            <a:r>
              <a:rPr lang="en-GB" sz="2000" dirty="0" smtClean="0">
                <a:solidFill>
                  <a:schemeClr val="tx1"/>
                </a:solidFill>
                <a:latin typeface="Lucida Grande"/>
                <a:cs typeface="Lucida Grande"/>
              </a:rPr>
              <a:t> Distribution:</a:t>
            </a:r>
          </a:p>
          <a:p>
            <a:pPr marL="4763" lvl="1" algn="l"/>
            <a:endParaRPr lang="en-GB" sz="2400" dirty="0">
              <a:solidFill>
                <a:schemeClr val="tx1"/>
              </a:solidFill>
              <a:latin typeface="Lucida Grande"/>
              <a:cs typeface="Lucida Grande"/>
            </a:endParaRPr>
          </a:p>
          <a:p>
            <a:pPr marL="4763" lvl="1" algn="l"/>
            <a:endParaRPr lang="en-GB" sz="2000" dirty="0" smtClean="0">
              <a:solidFill>
                <a:schemeClr val="tx1"/>
              </a:solidFill>
              <a:latin typeface="Lucida Grande"/>
              <a:cs typeface="Lucida Grande"/>
            </a:endParaRPr>
          </a:p>
          <a:p>
            <a:pPr marL="4763" lvl="1" algn="l"/>
            <a:r>
              <a:rPr lang="en-GB" sz="2000" dirty="0" smtClean="0">
                <a:solidFill>
                  <a:schemeClr val="tx1"/>
                </a:solidFill>
                <a:latin typeface="Lucida Grande"/>
                <a:cs typeface="Lucida Grande"/>
              </a:rPr>
              <a:t>Probability Density Function: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39971957"/>
              </p:ext>
            </p:extLst>
          </p:nvPr>
        </p:nvGraphicFramePr>
        <p:xfrm>
          <a:off x="5057775" y="1235075"/>
          <a:ext cx="1482725" cy="417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2163" name="Equation" r:id="rId5" imgW="723900" imgH="203200" progId="Equation.3">
                  <p:embed/>
                </p:oleObj>
              </mc:Choice>
              <mc:Fallback>
                <p:oleObj name="Equation" r:id="rId5" imgW="7239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057775" y="1235075"/>
                        <a:ext cx="1482725" cy="4175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07342704"/>
              </p:ext>
            </p:extLst>
          </p:nvPr>
        </p:nvGraphicFramePr>
        <p:xfrm>
          <a:off x="4392612" y="1672053"/>
          <a:ext cx="4295775" cy="1773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2164" name="Equation" r:id="rId7" imgW="2095500" imgH="863600" progId="Equation.3">
                  <p:embed/>
                </p:oleObj>
              </mc:Choice>
              <mc:Fallback>
                <p:oleObj name="Equation" r:id="rId7" imgW="2095500" imgH="863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392612" y="1672053"/>
                        <a:ext cx="4295775" cy="17732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08913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78062"/>
            <a:ext cx="9144000" cy="736952"/>
          </a:xfrm>
        </p:spPr>
        <p:txBody>
          <a:bodyPr>
            <a:noAutofit/>
          </a:bodyPr>
          <a:lstStyle/>
          <a:p>
            <a:r>
              <a:rPr lang="en-GB" sz="4000" dirty="0" smtClean="0">
                <a:latin typeface="Abadi MT Condensed Extra Bold"/>
                <a:cs typeface="Abadi MT Condensed Extra Bold"/>
              </a:rPr>
              <a:t>Expectation and Variance</a:t>
            </a:r>
            <a:endParaRPr lang="en-GB" sz="4000" dirty="0">
              <a:latin typeface="Abadi MT Condensed Extra Bold"/>
              <a:cs typeface="Abadi MT Condensed Extra Bold"/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541160" y="1039043"/>
            <a:ext cx="1729606" cy="746312"/>
          </a:xfrm>
        </p:spPr>
        <p:txBody>
          <a:bodyPr>
            <a:normAutofit/>
          </a:bodyPr>
          <a:lstStyle/>
          <a:p>
            <a:pPr marL="4763" lvl="1" algn="l"/>
            <a:r>
              <a:rPr lang="en-GB" sz="2000" dirty="0" smtClean="0">
                <a:solidFill>
                  <a:schemeClr val="tx1"/>
                </a:solidFill>
                <a:latin typeface="Lucida Grande"/>
                <a:cs typeface="Lucida Grande"/>
              </a:rPr>
              <a:t>Variance:</a:t>
            </a:r>
            <a:endParaRPr lang="en-GB" sz="1600" dirty="0" smtClean="0">
              <a:solidFill>
                <a:schemeClr val="tx1"/>
              </a:solidFill>
              <a:latin typeface="Lucida Grande"/>
              <a:cs typeface="Lucida Grande"/>
            </a:endParaRPr>
          </a:p>
          <a:p>
            <a:pPr marL="4763" lvl="1" algn="l"/>
            <a:endParaRPr lang="en-GB" sz="1600" dirty="0">
              <a:solidFill>
                <a:schemeClr val="tx1"/>
              </a:solidFill>
              <a:latin typeface="Lucida Grande"/>
              <a:cs typeface="Lucida Grande"/>
            </a:endParaRPr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16810650"/>
              </p:ext>
            </p:extLst>
          </p:nvPr>
        </p:nvGraphicFramePr>
        <p:xfrm>
          <a:off x="970905" y="1682733"/>
          <a:ext cx="3100388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887" name="Equation" r:id="rId4" imgW="1511300" imgH="228600" progId="Equation.3">
                  <p:embed/>
                </p:oleObj>
              </mc:Choice>
              <mc:Fallback>
                <p:oleObj name="Equation" r:id="rId4" imgW="15113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70905" y="1682733"/>
                        <a:ext cx="3100388" cy="469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Subtitle 3"/>
          <p:cNvSpPr txBox="1">
            <a:spLocks/>
          </p:cNvSpPr>
          <p:nvPr/>
        </p:nvSpPr>
        <p:spPr>
          <a:xfrm>
            <a:off x="541160" y="2575677"/>
            <a:ext cx="3884908" cy="6825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763" lvl="1" algn="l"/>
            <a:r>
              <a:rPr lang="en-GB" sz="2000" dirty="0" smtClean="0">
                <a:solidFill>
                  <a:schemeClr val="tx1"/>
                </a:solidFill>
                <a:latin typeface="Lucida Grande"/>
                <a:cs typeface="Lucida Grande"/>
              </a:rPr>
              <a:t>Non-linearity:</a:t>
            </a:r>
            <a:endParaRPr lang="en-GB" sz="2000" dirty="0">
              <a:solidFill>
                <a:schemeClr val="tx1"/>
              </a:solidFill>
              <a:latin typeface="Lucida Grande"/>
              <a:cs typeface="Lucida Grande"/>
            </a:endParaRPr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52817070"/>
              </p:ext>
            </p:extLst>
          </p:nvPr>
        </p:nvGraphicFramePr>
        <p:xfrm>
          <a:off x="162241" y="3113014"/>
          <a:ext cx="5394325" cy="627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888" name="Equation" r:id="rId6" imgW="2628900" imgH="304800" progId="Equation.3">
                  <p:embed/>
                </p:oleObj>
              </mc:Choice>
              <mc:Fallback>
                <p:oleObj name="Equation" r:id="rId6" imgW="2628900" imgH="304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62241" y="3113014"/>
                        <a:ext cx="5394325" cy="6270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49552684"/>
              </p:ext>
            </p:extLst>
          </p:nvPr>
        </p:nvGraphicFramePr>
        <p:xfrm>
          <a:off x="1824037" y="3740077"/>
          <a:ext cx="4975225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889" name="Equation" r:id="rId8" imgW="2425700" imgH="482600" progId="Equation.3">
                  <p:embed/>
                </p:oleObj>
              </mc:Choice>
              <mc:Fallback>
                <p:oleObj name="Equation" r:id="rId8" imgW="2425700" imgH="482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824037" y="3740077"/>
                        <a:ext cx="4975225" cy="990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8291421"/>
              </p:ext>
            </p:extLst>
          </p:nvPr>
        </p:nvGraphicFramePr>
        <p:xfrm>
          <a:off x="1824037" y="4430639"/>
          <a:ext cx="7319963" cy="600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890" name="Equation" r:id="rId10" imgW="3568700" imgH="292100" progId="Equation.3">
                  <p:embed/>
                </p:oleObj>
              </mc:Choice>
              <mc:Fallback>
                <p:oleObj name="Equation" r:id="rId10" imgW="3568700" imgH="292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824037" y="4430639"/>
                        <a:ext cx="7319963" cy="6000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/>
          <p:cNvSpPr/>
          <p:nvPr/>
        </p:nvSpPr>
        <p:spPr>
          <a:xfrm>
            <a:off x="3360737" y="4430639"/>
            <a:ext cx="1976203" cy="508019"/>
          </a:xfrm>
          <a:prstGeom prst="rect">
            <a:avLst/>
          </a:prstGeom>
          <a:solidFill>
            <a:schemeClr val="bg1">
              <a:alpha val="79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/>
          <p:cNvSpPr/>
          <p:nvPr/>
        </p:nvSpPr>
        <p:spPr>
          <a:xfrm>
            <a:off x="6989845" y="4476667"/>
            <a:ext cx="1976203" cy="508019"/>
          </a:xfrm>
          <a:prstGeom prst="rect">
            <a:avLst/>
          </a:prstGeom>
          <a:solidFill>
            <a:schemeClr val="bg1">
              <a:alpha val="79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6" name="Straight Connector 5"/>
          <p:cNvCxnSpPr>
            <a:stCxn id="3" idx="1"/>
            <a:endCxn id="3" idx="3"/>
          </p:cNvCxnSpPr>
          <p:nvPr/>
        </p:nvCxnSpPr>
        <p:spPr>
          <a:xfrm>
            <a:off x="3360737" y="4684649"/>
            <a:ext cx="1976203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6989845" y="4679365"/>
            <a:ext cx="1976203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759749"/>
              </p:ext>
            </p:extLst>
          </p:nvPr>
        </p:nvGraphicFramePr>
        <p:xfrm>
          <a:off x="7328215" y="1734045"/>
          <a:ext cx="1010756" cy="4313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891" name="Equation" r:id="rId12" imgW="596900" imgH="254000" progId="Equation.3">
                  <p:embed/>
                </p:oleObj>
              </mc:Choice>
              <mc:Fallback>
                <p:oleObj name="Equation" r:id="rId12" imgW="596900" imgH="2540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7328215" y="1734045"/>
                        <a:ext cx="1010756" cy="43130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Subtitle 3"/>
          <p:cNvSpPr txBox="1">
            <a:spLocks/>
          </p:cNvSpPr>
          <p:nvPr/>
        </p:nvSpPr>
        <p:spPr>
          <a:xfrm>
            <a:off x="4696265" y="1785355"/>
            <a:ext cx="3039732" cy="746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763" lvl="1" algn="l"/>
            <a:r>
              <a:rPr lang="en-GB" sz="1600" dirty="0" smtClean="0">
                <a:solidFill>
                  <a:schemeClr val="tx1"/>
                </a:solidFill>
                <a:latin typeface="Lucida Grande"/>
                <a:cs typeface="Lucida Grande"/>
              </a:rPr>
              <a:t>Standard deviation (</a:t>
            </a:r>
            <a:r>
              <a:rPr lang="en-GB" sz="1600" dirty="0" err="1" smtClean="0">
                <a:solidFill>
                  <a:schemeClr val="tx1"/>
                </a:solidFill>
                <a:latin typeface="Lucida Grande"/>
                <a:cs typeface="Lucida Grande"/>
              </a:rPr>
              <a:t>s.d.</a:t>
            </a:r>
            <a:r>
              <a:rPr lang="en-GB" sz="1600" dirty="0" smtClean="0">
                <a:solidFill>
                  <a:schemeClr val="tx1"/>
                </a:solidFill>
                <a:latin typeface="Lucida Grande"/>
                <a:cs typeface="Lucida Grande"/>
              </a:rPr>
              <a:t>):</a:t>
            </a:r>
          </a:p>
          <a:p>
            <a:pPr marL="4763" lvl="1" algn="l"/>
            <a:endParaRPr lang="en-GB" sz="1600" dirty="0">
              <a:solidFill>
                <a:schemeClr val="tx1"/>
              </a:solidFill>
              <a:latin typeface="Lucida Grande"/>
              <a:cs typeface="Lucida Grande"/>
            </a:endParaRPr>
          </a:p>
        </p:txBody>
      </p:sp>
    </p:spTree>
    <p:extLst>
      <p:ext uri="{BB962C8B-B14F-4D97-AF65-F5344CB8AC3E}">
        <p14:creationId xmlns:p14="http://schemas.microsoft.com/office/powerpoint/2010/main" val="12147978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78062"/>
            <a:ext cx="9144000" cy="736952"/>
          </a:xfrm>
        </p:spPr>
        <p:txBody>
          <a:bodyPr>
            <a:noAutofit/>
          </a:bodyPr>
          <a:lstStyle/>
          <a:p>
            <a:r>
              <a:rPr lang="en-GB" sz="4000" dirty="0" smtClean="0">
                <a:latin typeface="Abadi MT Condensed Extra Bold"/>
                <a:cs typeface="Abadi MT Condensed Extra Bold"/>
              </a:rPr>
              <a:t>Expectation and Variance</a:t>
            </a:r>
            <a:endParaRPr lang="en-GB" sz="4000" dirty="0">
              <a:latin typeface="Abadi MT Condensed Extra Bold"/>
              <a:cs typeface="Abadi MT Condensed Extra Bold"/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541160" y="1039043"/>
            <a:ext cx="1729606" cy="746312"/>
          </a:xfrm>
        </p:spPr>
        <p:txBody>
          <a:bodyPr>
            <a:normAutofit/>
          </a:bodyPr>
          <a:lstStyle/>
          <a:p>
            <a:pPr marL="4763" lvl="1" algn="l"/>
            <a:r>
              <a:rPr lang="en-GB" sz="2000" dirty="0" smtClean="0">
                <a:solidFill>
                  <a:schemeClr val="tx1"/>
                </a:solidFill>
                <a:latin typeface="Lucida Grande"/>
                <a:cs typeface="Lucida Grande"/>
              </a:rPr>
              <a:t>Variance:</a:t>
            </a:r>
            <a:endParaRPr lang="en-GB" sz="1600" dirty="0" smtClean="0">
              <a:solidFill>
                <a:schemeClr val="tx1"/>
              </a:solidFill>
              <a:latin typeface="Lucida Grande"/>
              <a:cs typeface="Lucida Grande"/>
            </a:endParaRPr>
          </a:p>
          <a:p>
            <a:pPr marL="4763" lvl="1" algn="l"/>
            <a:endParaRPr lang="en-GB" sz="1600" dirty="0">
              <a:solidFill>
                <a:schemeClr val="tx1"/>
              </a:solidFill>
              <a:latin typeface="Lucida Grande"/>
              <a:cs typeface="Lucida Grande"/>
            </a:endParaRPr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4993424"/>
              </p:ext>
            </p:extLst>
          </p:nvPr>
        </p:nvGraphicFramePr>
        <p:xfrm>
          <a:off x="970905" y="1682733"/>
          <a:ext cx="3100388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0095" name="Equation" r:id="rId4" imgW="1511300" imgH="228600" progId="Equation.3">
                  <p:embed/>
                </p:oleObj>
              </mc:Choice>
              <mc:Fallback>
                <p:oleObj name="Equation" r:id="rId4" imgW="15113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70905" y="1682733"/>
                        <a:ext cx="3100388" cy="469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Subtitle 3"/>
          <p:cNvSpPr txBox="1">
            <a:spLocks/>
          </p:cNvSpPr>
          <p:nvPr/>
        </p:nvSpPr>
        <p:spPr>
          <a:xfrm>
            <a:off x="541160" y="2575677"/>
            <a:ext cx="3884908" cy="6825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763" lvl="1" algn="l"/>
            <a:r>
              <a:rPr lang="en-GB" sz="2000" dirty="0" smtClean="0">
                <a:solidFill>
                  <a:schemeClr val="tx1"/>
                </a:solidFill>
                <a:latin typeface="Lucida Grande"/>
                <a:cs typeface="Lucida Grande"/>
              </a:rPr>
              <a:t>Non-linearity:</a:t>
            </a:r>
            <a:endParaRPr lang="en-GB" sz="2000" dirty="0">
              <a:solidFill>
                <a:schemeClr val="tx1"/>
              </a:solidFill>
              <a:latin typeface="Lucida Grande"/>
              <a:cs typeface="Lucida Grande"/>
            </a:endParaRPr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60175394"/>
              </p:ext>
            </p:extLst>
          </p:nvPr>
        </p:nvGraphicFramePr>
        <p:xfrm>
          <a:off x="162241" y="3113014"/>
          <a:ext cx="5394325" cy="627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0096" name="Equation" r:id="rId6" imgW="2628900" imgH="304800" progId="Equation.3">
                  <p:embed/>
                </p:oleObj>
              </mc:Choice>
              <mc:Fallback>
                <p:oleObj name="Equation" r:id="rId6" imgW="2628900" imgH="304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62241" y="3113014"/>
                        <a:ext cx="5394325" cy="6270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36000993"/>
              </p:ext>
            </p:extLst>
          </p:nvPr>
        </p:nvGraphicFramePr>
        <p:xfrm>
          <a:off x="1824037" y="3740077"/>
          <a:ext cx="4975225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0097" name="Equation" r:id="rId8" imgW="2425700" imgH="482600" progId="Equation.3">
                  <p:embed/>
                </p:oleObj>
              </mc:Choice>
              <mc:Fallback>
                <p:oleObj name="Equation" r:id="rId8" imgW="2425700" imgH="482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824037" y="3740077"/>
                        <a:ext cx="4975225" cy="990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4088980"/>
              </p:ext>
            </p:extLst>
          </p:nvPr>
        </p:nvGraphicFramePr>
        <p:xfrm>
          <a:off x="1824037" y="4430639"/>
          <a:ext cx="7319963" cy="600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0098" name="Equation" r:id="rId10" imgW="3568700" imgH="292100" progId="Equation.3">
                  <p:embed/>
                </p:oleObj>
              </mc:Choice>
              <mc:Fallback>
                <p:oleObj name="Equation" r:id="rId10" imgW="3568700" imgH="292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824037" y="4430639"/>
                        <a:ext cx="7319963" cy="6000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14746730"/>
              </p:ext>
            </p:extLst>
          </p:nvPr>
        </p:nvGraphicFramePr>
        <p:xfrm>
          <a:off x="1823909" y="5077081"/>
          <a:ext cx="2736850" cy="598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0099" name="Equation" r:id="rId12" imgW="1333500" imgH="292100" progId="Equation.3">
                  <p:embed/>
                </p:oleObj>
              </mc:Choice>
              <mc:Fallback>
                <p:oleObj name="Equation" r:id="rId12" imgW="1333500" imgH="292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823909" y="5077081"/>
                        <a:ext cx="2736850" cy="5984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68319118"/>
              </p:ext>
            </p:extLst>
          </p:nvPr>
        </p:nvGraphicFramePr>
        <p:xfrm>
          <a:off x="1824037" y="5701507"/>
          <a:ext cx="1536700" cy="468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0100" name="Equation" r:id="rId14" imgW="749300" imgH="228600" progId="Equation.3">
                  <p:embed/>
                </p:oleObj>
              </mc:Choice>
              <mc:Fallback>
                <p:oleObj name="Equation" r:id="rId14" imgW="7493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1824037" y="5701507"/>
                        <a:ext cx="1536700" cy="4683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/>
          <p:cNvSpPr/>
          <p:nvPr/>
        </p:nvSpPr>
        <p:spPr>
          <a:xfrm>
            <a:off x="3360737" y="4430639"/>
            <a:ext cx="1976203" cy="508019"/>
          </a:xfrm>
          <a:prstGeom prst="rect">
            <a:avLst/>
          </a:prstGeom>
          <a:solidFill>
            <a:schemeClr val="bg1">
              <a:alpha val="79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/>
          <p:cNvSpPr/>
          <p:nvPr/>
        </p:nvSpPr>
        <p:spPr>
          <a:xfrm>
            <a:off x="6989845" y="4476667"/>
            <a:ext cx="1976203" cy="508019"/>
          </a:xfrm>
          <a:prstGeom prst="rect">
            <a:avLst/>
          </a:prstGeom>
          <a:solidFill>
            <a:schemeClr val="bg1">
              <a:alpha val="79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6" name="Straight Connector 5"/>
          <p:cNvCxnSpPr>
            <a:stCxn id="3" idx="1"/>
            <a:endCxn id="3" idx="3"/>
          </p:cNvCxnSpPr>
          <p:nvPr/>
        </p:nvCxnSpPr>
        <p:spPr>
          <a:xfrm>
            <a:off x="3360737" y="4684649"/>
            <a:ext cx="1976203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6989845" y="4679365"/>
            <a:ext cx="1976203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759749"/>
              </p:ext>
            </p:extLst>
          </p:nvPr>
        </p:nvGraphicFramePr>
        <p:xfrm>
          <a:off x="7328215" y="1734045"/>
          <a:ext cx="1010756" cy="4313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0101" name="Equation" r:id="rId16" imgW="596900" imgH="254000" progId="Equation.3">
                  <p:embed/>
                </p:oleObj>
              </mc:Choice>
              <mc:Fallback>
                <p:oleObj name="Equation" r:id="rId16" imgW="596900" imgH="2540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7328215" y="1734045"/>
                        <a:ext cx="1010756" cy="43130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Subtitle 3"/>
          <p:cNvSpPr txBox="1">
            <a:spLocks/>
          </p:cNvSpPr>
          <p:nvPr/>
        </p:nvSpPr>
        <p:spPr>
          <a:xfrm>
            <a:off x="4696265" y="1785355"/>
            <a:ext cx="3039732" cy="746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763" lvl="1" algn="l"/>
            <a:r>
              <a:rPr lang="en-GB" sz="1600" dirty="0" smtClean="0">
                <a:solidFill>
                  <a:schemeClr val="tx1"/>
                </a:solidFill>
                <a:latin typeface="Lucida Grande"/>
                <a:cs typeface="Lucida Grande"/>
              </a:rPr>
              <a:t>Standard deviation (</a:t>
            </a:r>
            <a:r>
              <a:rPr lang="en-GB" sz="1600" dirty="0" err="1" smtClean="0">
                <a:solidFill>
                  <a:schemeClr val="tx1"/>
                </a:solidFill>
                <a:latin typeface="Lucida Grande"/>
                <a:cs typeface="Lucida Grande"/>
              </a:rPr>
              <a:t>s.d.</a:t>
            </a:r>
            <a:r>
              <a:rPr lang="en-GB" sz="1600" dirty="0" smtClean="0">
                <a:solidFill>
                  <a:schemeClr val="tx1"/>
                </a:solidFill>
                <a:latin typeface="Lucida Grande"/>
                <a:cs typeface="Lucida Grande"/>
              </a:rPr>
              <a:t>):</a:t>
            </a:r>
          </a:p>
          <a:p>
            <a:pPr marL="4763" lvl="1" algn="l"/>
            <a:endParaRPr lang="en-GB" sz="1600" dirty="0">
              <a:solidFill>
                <a:schemeClr val="tx1"/>
              </a:solidFill>
              <a:latin typeface="Lucida Grande"/>
              <a:cs typeface="Lucida Grande"/>
            </a:endParaRPr>
          </a:p>
        </p:txBody>
      </p:sp>
    </p:spTree>
    <p:extLst>
      <p:ext uri="{BB962C8B-B14F-4D97-AF65-F5344CB8AC3E}">
        <p14:creationId xmlns:p14="http://schemas.microsoft.com/office/powerpoint/2010/main" val="34390332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78062"/>
            <a:ext cx="9144000" cy="736952"/>
          </a:xfrm>
        </p:spPr>
        <p:txBody>
          <a:bodyPr>
            <a:noAutofit/>
          </a:bodyPr>
          <a:lstStyle/>
          <a:p>
            <a:r>
              <a:rPr lang="en-GB" sz="4000" dirty="0" smtClean="0">
                <a:latin typeface="Abadi MT Condensed Extra Bold"/>
                <a:cs typeface="Abadi MT Condensed Extra Bold"/>
              </a:rPr>
              <a:t>Expectation and Variance</a:t>
            </a:r>
            <a:endParaRPr lang="en-GB" sz="4000" dirty="0">
              <a:latin typeface="Abadi MT Condensed Extra Bold"/>
              <a:cs typeface="Abadi MT Condensed Extra Bold"/>
            </a:endParaRPr>
          </a:p>
        </p:txBody>
      </p:sp>
      <p:sp>
        <p:nvSpPr>
          <p:cNvPr id="22" name="Subtitle 3"/>
          <p:cNvSpPr>
            <a:spLocks noGrp="1"/>
          </p:cNvSpPr>
          <p:nvPr>
            <p:ph type="subTitle" idx="1"/>
          </p:nvPr>
        </p:nvSpPr>
        <p:spPr>
          <a:xfrm>
            <a:off x="541160" y="1224205"/>
            <a:ext cx="8361646" cy="4182974"/>
          </a:xfrm>
        </p:spPr>
        <p:txBody>
          <a:bodyPr>
            <a:normAutofit/>
          </a:bodyPr>
          <a:lstStyle/>
          <a:p>
            <a:pPr marL="4763" lvl="1" algn="l"/>
            <a:r>
              <a:rPr lang="en-GB" sz="2000" dirty="0" smtClean="0">
                <a:solidFill>
                  <a:schemeClr val="tx1"/>
                </a:solidFill>
                <a:latin typeface="Lucida Grande"/>
                <a:cs typeface="Lucida Grande"/>
              </a:rPr>
              <a:t>Often data are standardised/normalised </a:t>
            </a:r>
          </a:p>
          <a:p>
            <a:pPr marL="4763" lvl="1" algn="l"/>
            <a:endParaRPr lang="en-GB" sz="2000" dirty="0" smtClean="0">
              <a:solidFill>
                <a:schemeClr val="tx1"/>
              </a:solidFill>
              <a:latin typeface="Lucida Grande"/>
              <a:cs typeface="Lucida Grande"/>
            </a:endParaRPr>
          </a:p>
          <a:p>
            <a:pPr marL="4763" lvl="1" algn="l"/>
            <a:endParaRPr lang="en-GB" sz="2000" dirty="0">
              <a:solidFill>
                <a:schemeClr val="tx1"/>
              </a:solidFill>
              <a:latin typeface="Lucida Grande"/>
              <a:cs typeface="Lucida Grande"/>
            </a:endParaRPr>
          </a:p>
          <a:p>
            <a:pPr marL="4763" lvl="1" algn="l"/>
            <a:r>
              <a:rPr lang="en-GB" sz="2000" dirty="0" smtClean="0">
                <a:solidFill>
                  <a:schemeClr val="tx1"/>
                </a:solidFill>
                <a:latin typeface="Lucida Grande"/>
                <a:cs typeface="Lucida Grande"/>
              </a:rPr>
              <a:t>Z-score/value:</a:t>
            </a:r>
          </a:p>
          <a:p>
            <a:pPr marL="4763" lvl="1" algn="l"/>
            <a:endParaRPr lang="en-GB" sz="2000" dirty="0">
              <a:solidFill>
                <a:schemeClr val="tx1"/>
              </a:solidFill>
              <a:latin typeface="Lucida Grande"/>
              <a:cs typeface="Lucida Grande"/>
            </a:endParaRPr>
          </a:p>
          <a:p>
            <a:pPr marL="4763" lvl="1" algn="l"/>
            <a:endParaRPr lang="en-GB" sz="2000" dirty="0" smtClean="0">
              <a:solidFill>
                <a:schemeClr val="tx1"/>
              </a:solidFill>
              <a:latin typeface="Lucida Grande"/>
              <a:cs typeface="Lucida Grande"/>
            </a:endParaRPr>
          </a:p>
          <a:p>
            <a:pPr marL="4763" lvl="1" algn="l"/>
            <a:endParaRPr lang="en-GB" sz="2000" dirty="0">
              <a:solidFill>
                <a:schemeClr val="tx1"/>
              </a:solidFill>
              <a:latin typeface="Lucida Grande"/>
              <a:cs typeface="Lucida Grande"/>
            </a:endParaRPr>
          </a:p>
          <a:p>
            <a:pPr marL="4763" lvl="1" algn="l"/>
            <a:r>
              <a:rPr lang="en-GB" sz="2000" dirty="0" smtClean="0">
                <a:solidFill>
                  <a:schemeClr val="tx1"/>
                </a:solidFill>
                <a:latin typeface="Lucida Grande"/>
                <a:cs typeface="Lucida Grande"/>
              </a:rPr>
              <a:t>Example:</a:t>
            </a:r>
          </a:p>
          <a:p>
            <a:pPr marL="4763" lvl="1" algn="l"/>
            <a:endParaRPr lang="en-GB" sz="2000" dirty="0">
              <a:solidFill>
                <a:schemeClr val="tx1"/>
              </a:solidFill>
              <a:latin typeface="Lucida Grande"/>
              <a:cs typeface="Lucida Grande"/>
            </a:endParaRPr>
          </a:p>
          <a:p>
            <a:pPr marL="4763" lvl="1" algn="l"/>
            <a:endParaRPr lang="en-GB" sz="2000" dirty="0" smtClean="0">
              <a:solidFill>
                <a:schemeClr val="tx1"/>
              </a:solidFill>
              <a:latin typeface="Lucida Grande"/>
              <a:cs typeface="Lucida Grande"/>
            </a:endParaRPr>
          </a:p>
        </p:txBody>
      </p:sp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7992599"/>
              </p:ext>
            </p:extLst>
          </p:nvPr>
        </p:nvGraphicFramePr>
        <p:xfrm>
          <a:off x="3049587" y="2131046"/>
          <a:ext cx="1328737" cy="809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7343" name="Equation" r:id="rId4" imgW="647700" imgH="393700" progId="Equation.3">
                  <p:embed/>
                </p:oleObj>
              </mc:Choice>
              <mc:Fallback>
                <p:oleObj name="Equation" r:id="rId4" imgW="647700" imgH="393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049587" y="2131046"/>
                        <a:ext cx="1328737" cy="8096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21024514"/>
              </p:ext>
            </p:extLst>
          </p:nvPr>
        </p:nvGraphicFramePr>
        <p:xfrm>
          <a:off x="1967851" y="4508500"/>
          <a:ext cx="1744662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7344" name="Equation" r:id="rId6" imgW="850900" imgH="228600" progId="Equation.3">
                  <p:embed/>
                </p:oleObj>
              </mc:Choice>
              <mc:Fallback>
                <p:oleObj name="Equation" r:id="rId6" imgW="8509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967851" y="4508500"/>
                        <a:ext cx="1744662" cy="469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76896601"/>
              </p:ext>
            </p:extLst>
          </p:nvPr>
        </p:nvGraphicFramePr>
        <p:xfrm>
          <a:off x="4378324" y="4175590"/>
          <a:ext cx="2762250" cy="1017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7345" name="Equation" r:id="rId8" imgW="1346200" imgH="495300" progId="Equation.3">
                  <p:embed/>
                </p:oleObj>
              </mc:Choice>
              <mc:Fallback>
                <p:oleObj name="Equation" r:id="rId8" imgW="1346200" imgH="495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378324" y="4175590"/>
                        <a:ext cx="2762250" cy="1017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80954771"/>
              </p:ext>
            </p:extLst>
          </p:nvPr>
        </p:nvGraphicFramePr>
        <p:xfrm>
          <a:off x="2111375" y="5738813"/>
          <a:ext cx="1458913" cy="417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7346" name="Equation" r:id="rId10" imgW="711200" imgH="203200" progId="Equation.3">
                  <p:embed/>
                </p:oleObj>
              </mc:Choice>
              <mc:Fallback>
                <p:oleObj name="Equation" r:id="rId10" imgW="7112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2111375" y="5738813"/>
                        <a:ext cx="1458913" cy="4175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22032028"/>
              </p:ext>
            </p:extLst>
          </p:nvPr>
        </p:nvGraphicFramePr>
        <p:xfrm>
          <a:off x="4378324" y="5421313"/>
          <a:ext cx="2344737" cy="862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7347" name="Equation" r:id="rId12" imgW="1143000" imgH="419100" progId="Equation.3">
                  <p:embed/>
                </p:oleObj>
              </mc:Choice>
              <mc:Fallback>
                <p:oleObj name="Equation" r:id="rId12" imgW="1143000" imgH="419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4378324" y="5421313"/>
                        <a:ext cx="2344737" cy="8620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926608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78062"/>
            <a:ext cx="9144000" cy="736952"/>
          </a:xfrm>
        </p:spPr>
        <p:txBody>
          <a:bodyPr>
            <a:noAutofit/>
          </a:bodyPr>
          <a:lstStyle/>
          <a:p>
            <a:r>
              <a:rPr lang="en-GB" sz="4000" dirty="0" smtClean="0">
                <a:latin typeface="Abadi MT Condensed Extra Bold"/>
                <a:cs typeface="Abadi MT Condensed Extra Bold"/>
              </a:rPr>
              <a:t>Moments</a:t>
            </a:r>
            <a:endParaRPr lang="en-GB" sz="4000" dirty="0">
              <a:latin typeface="Abadi MT Condensed Extra Bold"/>
              <a:cs typeface="Abadi MT Condensed Extra Bold"/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541160" y="1224206"/>
            <a:ext cx="8602840" cy="610153"/>
          </a:xfrm>
        </p:spPr>
        <p:txBody>
          <a:bodyPr>
            <a:normAutofit/>
          </a:bodyPr>
          <a:lstStyle/>
          <a:p>
            <a:pPr marL="4763" lvl="1" algn="l"/>
            <a:r>
              <a:rPr lang="en-GB" sz="2000" dirty="0" smtClean="0">
                <a:solidFill>
                  <a:schemeClr val="tx1"/>
                </a:solidFill>
                <a:latin typeface="Lucida Grande"/>
                <a:cs typeface="Lucida Grande"/>
              </a:rPr>
              <a:t>Shape descriptors</a:t>
            </a:r>
          </a:p>
        </p:txBody>
      </p:sp>
      <p:pic>
        <p:nvPicPr>
          <p:cNvPr id="12" name="Picture 11" descr="li_hartley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830" y="1834359"/>
            <a:ext cx="5631415" cy="1772853"/>
          </a:xfrm>
          <a:prstGeom prst="rect">
            <a:avLst/>
          </a:prstGeom>
        </p:spPr>
      </p:pic>
      <p:sp>
        <p:nvSpPr>
          <p:cNvPr id="14" name="Subtitle 3"/>
          <p:cNvSpPr txBox="1">
            <a:spLocks/>
          </p:cNvSpPr>
          <p:nvPr/>
        </p:nvSpPr>
        <p:spPr>
          <a:xfrm>
            <a:off x="4019039" y="6324048"/>
            <a:ext cx="5124961" cy="5893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763" lvl="1" algn="r"/>
            <a:r>
              <a:rPr lang="en-GB" sz="1200" dirty="0" smtClean="0">
                <a:solidFill>
                  <a:schemeClr val="tx1"/>
                </a:solidFill>
                <a:latin typeface="Lucida Grande"/>
                <a:cs typeface="Lucida Grande"/>
              </a:rPr>
              <a:t>Li and Hartley (2006) Computer Vision</a:t>
            </a:r>
          </a:p>
          <a:p>
            <a:pPr marL="4763" lvl="1" algn="r"/>
            <a:r>
              <a:rPr lang="en-GB" sz="1200" dirty="0" err="1" smtClean="0">
                <a:solidFill>
                  <a:schemeClr val="tx1"/>
                </a:solidFill>
                <a:latin typeface="Lucida Grande"/>
                <a:cs typeface="Lucida Grande"/>
              </a:rPr>
              <a:t>Saupe</a:t>
            </a:r>
            <a:r>
              <a:rPr lang="en-GB" sz="1200" dirty="0" smtClean="0">
                <a:solidFill>
                  <a:schemeClr val="tx1"/>
                </a:solidFill>
                <a:latin typeface="Lucida Grande"/>
                <a:cs typeface="Lucida Grande"/>
              </a:rPr>
              <a:t> and </a:t>
            </a:r>
            <a:r>
              <a:rPr lang="en-GB" sz="1200" dirty="0" err="1" smtClean="0">
                <a:solidFill>
                  <a:schemeClr val="tx1"/>
                </a:solidFill>
                <a:latin typeface="Lucida Grande"/>
                <a:cs typeface="Lucida Grande"/>
              </a:rPr>
              <a:t>Vranic</a:t>
            </a:r>
            <a:r>
              <a:rPr lang="en-GB" sz="1200" dirty="0" smtClean="0">
                <a:solidFill>
                  <a:schemeClr val="tx1"/>
                </a:solidFill>
                <a:latin typeface="Lucida Grande"/>
                <a:cs typeface="Lucida Grande"/>
              </a:rPr>
              <a:t> (2001) Springer</a:t>
            </a:r>
          </a:p>
        </p:txBody>
      </p:sp>
    </p:spTree>
    <p:extLst>
      <p:ext uri="{BB962C8B-B14F-4D97-AF65-F5344CB8AC3E}">
        <p14:creationId xmlns:p14="http://schemas.microsoft.com/office/powerpoint/2010/main" val="11002484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78062"/>
            <a:ext cx="9144000" cy="736952"/>
          </a:xfrm>
        </p:spPr>
        <p:txBody>
          <a:bodyPr>
            <a:noAutofit/>
          </a:bodyPr>
          <a:lstStyle/>
          <a:p>
            <a:r>
              <a:rPr lang="en-GB" sz="4000" dirty="0" smtClean="0">
                <a:latin typeface="Abadi MT Condensed Extra Bold"/>
                <a:cs typeface="Abadi MT Condensed Extra Bold"/>
              </a:rPr>
              <a:t>Moments</a:t>
            </a:r>
            <a:endParaRPr lang="en-GB" sz="4000" dirty="0">
              <a:latin typeface="Abadi MT Condensed Extra Bold"/>
              <a:cs typeface="Abadi MT Condensed Extra Bold"/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541160" y="1224206"/>
            <a:ext cx="8602840" cy="610153"/>
          </a:xfrm>
        </p:spPr>
        <p:txBody>
          <a:bodyPr>
            <a:normAutofit/>
          </a:bodyPr>
          <a:lstStyle/>
          <a:p>
            <a:pPr marL="4763" lvl="1" algn="l"/>
            <a:r>
              <a:rPr lang="en-GB" sz="2000" dirty="0" smtClean="0">
                <a:solidFill>
                  <a:schemeClr val="tx1"/>
                </a:solidFill>
                <a:latin typeface="Lucida Grande"/>
                <a:cs typeface="Lucida Grande"/>
              </a:rPr>
              <a:t>Shape descriptors</a:t>
            </a:r>
          </a:p>
        </p:txBody>
      </p:sp>
      <p:pic>
        <p:nvPicPr>
          <p:cNvPr id="11" name="Picture 10" descr="saupe_vranic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7531" y="3733015"/>
            <a:ext cx="5375428" cy="1034492"/>
          </a:xfrm>
          <a:prstGeom prst="rect">
            <a:avLst/>
          </a:prstGeom>
        </p:spPr>
      </p:pic>
      <p:pic>
        <p:nvPicPr>
          <p:cNvPr id="12" name="Picture 11" descr="li_hartley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830" y="1834359"/>
            <a:ext cx="5631415" cy="1772853"/>
          </a:xfrm>
          <a:prstGeom prst="rect">
            <a:avLst/>
          </a:prstGeom>
        </p:spPr>
      </p:pic>
      <p:sp>
        <p:nvSpPr>
          <p:cNvPr id="14" name="Subtitle 3"/>
          <p:cNvSpPr txBox="1">
            <a:spLocks/>
          </p:cNvSpPr>
          <p:nvPr/>
        </p:nvSpPr>
        <p:spPr>
          <a:xfrm>
            <a:off x="4019039" y="6324048"/>
            <a:ext cx="5124961" cy="5893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763" lvl="1" algn="r"/>
            <a:r>
              <a:rPr lang="en-GB" sz="1200" dirty="0" smtClean="0">
                <a:solidFill>
                  <a:schemeClr val="tx1"/>
                </a:solidFill>
                <a:latin typeface="Lucida Grande"/>
                <a:cs typeface="Lucida Grande"/>
              </a:rPr>
              <a:t>Li and Hartley (2006) Computer Vision</a:t>
            </a:r>
          </a:p>
          <a:p>
            <a:pPr marL="4763" lvl="1" algn="r"/>
            <a:r>
              <a:rPr lang="en-GB" sz="1200" dirty="0" err="1" smtClean="0">
                <a:solidFill>
                  <a:schemeClr val="tx1"/>
                </a:solidFill>
                <a:latin typeface="Lucida Grande"/>
                <a:cs typeface="Lucida Grande"/>
              </a:rPr>
              <a:t>Saupe</a:t>
            </a:r>
            <a:r>
              <a:rPr lang="en-GB" sz="1200" dirty="0" smtClean="0">
                <a:solidFill>
                  <a:schemeClr val="tx1"/>
                </a:solidFill>
                <a:latin typeface="Lucida Grande"/>
                <a:cs typeface="Lucida Grande"/>
              </a:rPr>
              <a:t> and </a:t>
            </a:r>
            <a:r>
              <a:rPr lang="en-GB" sz="1200" dirty="0" err="1" smtClean="0">
                <a:solidFill>
                  <a:schemeClr val="tx1"/>
                </a:solidFill>
                <a:latin typeface="Lucida Grande"/>
                <a:cs typeface="Lucida Grande"/>
              </a:rPr>
              <a:t>Vranic</a:t>
            </a:r>
            <a:r>
              <a:rPr lang="en-GB" sz="1200" dirty="0" smtClean="0">
                <a:solidFill>
                  <a:schemeClr val="tx1"/>
                </a:solidFill>
                <a:latin typeface="Lucida Grande"/>
                <a:cs typeface="Lucida Grande"/>
              </a:rPr>
              <a:t> (2001) Springer</a:t>
            </a:r>
          </a:p>
        </p:txBody>
      </p:sp>
    </p:spTree>
    <p:extLst>
      <p:ext uri="{BB962C8B-B14F-4D97-AF65-F5344CB8AC3E}">
        <p14:creationId xmlns:p14="http://schemas.microsoft.com/office/powerpoint/2010/main" val="18596563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78062"/>
            <a:ext cx="9144000" cy="736952"/>
          </a:xfrm>
        </p:spPr>
        <p:txBody>
          <a:bodyPr>
            <a:noAutofit/>
          </a:bodyPr>
          <a:lstStyle/>
          <a:p>
            <a:r>
              <a:rPr lang="en-GB" sz="4000" dirty="0" smtClean="0">
                <a:latin typeface="Abadi MT Condensed Extra Bold"/>
                <a:cs typeface="Abadi MT Condensed Extra Bold"/>
              </a:rPr>
              <a:t>Moments</a:t>
            </a:r>
            <a:endParaRPr lang="en-GB" sz="4000" dirty="0">
              <a:latin typeface="Abadi MT Condensed Extra Bold"/>
              <a:cs typeface="Abadi MT Condensed Extra Bold"/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541160" y="1224206"/>
            <a:ext cx="8602840" cy="610153"/>
          </a:xfrm>
        </p:spPr>
        <p:txBody>
          <a:bodyPr>
            <a:normAutofit/>
          </a:bodyPr>
          <a:lstStyle/>
          <a:p>
            <a:pPr marL="4763" lvl="1" algn="l"/>
            <a:r>
              <a:rPr lang="en-GB" sz="2000" dirty="0" smtClean="0">
                <a:solidFill>
                  <a:schemeClr val="tx1"/>
                </a:solidFill>
                <a:latin typeface="Lucida Grande"/>
                <a:cs typeface="Lucida Grande"/>
              </a:rPr>
              <a:t>Shape descriptors</a:t>
            </a:r>
          </a:p>
        </p:txBody>
      </p:sp>
      <p:pic>
        <p:nvPicPr>
          <p:cNvPr id="11" name="Picture 10" descr="saupe_vranic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7531" y="3733015"/>
            <a:ext cx="5375428" cy="1034492"/>
          </a:xfrm>
          <a:prstGeom prst="rect">
            <a:avLst/>
          </a:prstGeom>
        </p:spPr>
      </p:pic>
      <p:pic>
        <p:nvPicPr>
          <p:cNvPr id="12" name="Picture 11" descr="li_hartley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830" y="1834359"/>
            <a:ext cx="5631415" cy="1772853"/>
          </a:xfrm>
          <a:prstGeom prst="rect">
            <a:avLst/>
          </a:prstGeom>
        </p:spPr>
      </p:pic>
      <p:pic>
        <p:nvPicPr>
          <p:cNvPr id="13" name="Picture 12" descr="Xray1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274" y="3733015"/>
            <a:ext cx="2807257" cy="2803117"/>
          </a:xfrm>
          <a:prstGeom prst="rect">
            <a:avLst/>
          </a:prstGeom>
        </p:spPr>
      </p:pic>
      <p:sp>
        <p:nvSpPr>
          <p:cNvPr id="14" name="Subtitle 3"/>
          <p:cNvSpPr txBox="1">
            <a:spLocks/>
          </p:cNvSpPr>
          <p:nvPr/>
        </p:nvSpPr>
        <p:spPr>
          <a:xfrm>
            <a:off x="4019039" y="6324048"/>
            <a:ext cx="5124961" cy="5893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763" lvl="1" algn="r"/>
            <a:r>
              <a:rPr lang="en-GB" sz="1200" dirty="0" smtClean="0">
                <a:solidFill>
                  <a:schemeClr val="tx1"/>
                </a:solidFill>
                <a:latin typeface="Lucida Grande"/>
                <a:cs typeface="Lucida Grande"/>
              </a:rPr>
              <a:t>Li and Hartley (2006) Computer Vision</a:t>
            </a:r>
          </a:p>
          <a:p>
            <a:pPr marL="4763" lvl="1" algn="r"/>
            <a:r>
              <a:rPr lang="en-GB" sz="1200" dirty="0" err="1" smtClean="0">
                <a:solidFill>
                  <a:schemeClr val="tx1"/>
                </a:solidFill>
                <a:latin typeface="Lucida Grande"/>
                <a:cs typeface="Lucida Grande"/>
              </a:rPr>
              <a:t>Saupe</a:t>
            </a:r>
            <a:r>
              <a:rPr lang="en-GB" sz="1200" dirty="0" smtClean="0">
                <a:solidFill>
                  <a:schemeClr val="tx1"/>
                </a:solidFill>
                <a:latin typeface="Lucida Grande"/>
                <a:cs typeface="Lucida Grande"/>
              </a:rPr>
              <a:t> and </a:t>
            </a:r>
            <a:r>
              <a:rPr lang="en-GB" sz="1200" dirty="0" err="1" smtClean="0">
                <a:solidFill>
                  <a:schemeClr val="tx1"/>
                </a:solidFill>
                <a:latin typeface="Lucida Grande"/>
                <a:cs typeface="Lucida Grande"/>
              </a:rPr>
              <a:t>Vranic</a:t>
            </a:r>
            <a:r>
              <a:rPr lang="en-GB" sz="1200" dirty="0" smtClean="0">
                <a:solidFill>
                  <a:schemeClr val="tx1"/>
                </a:solidFill>
                <a:latin typeface="Lucida Grande"/>
                <a:cs typeface="Lucida Grande"/>
              </a:rPr>
              <a:t> (2001) Springer</a:t>
            </a:r>
          </a:p>
        </p:txBody>
      </p:sp>
    </p:spTree>
    <p:extLst>
      <p:ext uri="{BB962C8B-B14F-4D97-AF65-F5344CB8AC3E}">
        <p14:creationId xmlns:p14="http://schemas.microsoft.com/office/powerpoint/2010/main" val="18596563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78062"/>
            <a:ext cx="9144000" cy="736952"/>
          </a:xfrm>
        </p:spPr>
        <p:txBody>
          <a:bodyPr>
            <a:noAutofit/>
          </a:bodyPr>
          <a:lstStyle/>
          <a:p>
            <a:r>
              <a:rPr lang="en-GB" sz="4000" dirty="0" smtClean="0">
                <a:latin typeface="Abadi MT Condensed Extra Bold"/>
                <a:cs typeface="Abadi MT Condensed Extra Bold"/>
              </a:rPr>
              <a:t>Moments</a:t>
            </a:r>
            <a:endParaRPr lang="en-GB" sz="4000" dirty="0">
              <a:latin typeface="Abadi MT Condensed Extra Bold"/>
              <a:cs typeface="Abadi MT Condensed Extra Bold"/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541160" y="1224206"/>
            <a:ext cx="8602840" cy="1315676"/>
          </a:xfrm>
        </p:spPr>
        <p:txBody>
          <a:bodyPr>
            <a:normAutofit/>
          </a:bodyPr>
          <a:lstStyle/>
          <a:p>
            <a:pPr marL="4763" lvl="1" algn="l"/>
            <a:r>
              <a:rPr lang="en-GB" sz="2000" dirty="0" smtClean="0">
                <a:solidFill>
                  <a:schemeClr val="tx1"/>
                </a:solidFill>
                <a:latin typeface="Lucida Grande"/>
                <a:cs typeface="Lucida Grande"/>
              </a:rPr>
              <a:t>Moments provide a description of the shape of a distribution</a:t>
            </a:r>
          </a:p>
          <a:p>
            <a:pPr marL="4763" lvl="1" algn="l"/>
            <a:endParaRPr lang="en-GB" sz="2000" dirty="0">
              <a:solidFill>
                <a:schemeClr val="tx1"/>
              </a:solidFill>
              <a:latin typeface="Lucida Grande"/>
              <a:cs typeface="Lucida Grande"/>
            </a:endParaRPr>
          </a:p>
          <a:p>
            <a:pPr marL="4763" lvl="1" algn="l"/>
            <a:r>
              <a:rPr lang="en-GB" sz="2000" dirty="0" smtClean="0">
                <a:solidFill>
                  <a:schemeClr val="tx1"/>
                </a:solidFill>
                <a:latin typeface="Lucida Grande"/>
                <a:cs typeface="Lucida Grande"/>
              </a:rPr>
              <a:t>Raw moments 		    Central moments		Standardised moments</a:t>
            </a:r>
            <a:endParaRPr lang="en-GB" sz="2000" dirty="0">
              <a:solidFill>
                <a:schemeClr val="tx1"/>
              </a:solidFill>
              <a:latin typeface="Lucida Grande"/>
              <a:cs typeface="Lucida Grande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8847963"/>
              </p:ext>
            </p:extLst>
          </p:nvPr>
        </p:nvGraphicFramePr>
        <p:xfrm>
          <a:off x="-20382" y="2446338"/>
          <a:ext cx="8507413" cy="4071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0591" name="Equation" r:id="rId4" imgW="5245100" imgH="2514600" progId="Equation.3">
                  <p:embed/>
                </p:oleObj>
              </mc:Choice>
              <mc:Fallback>
                <p:oleObj name="Equation" r:id="rId4" imgW="5245100" imgH="2514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-20382" y="2446338"/>
                        <a:ext cx="8507413" cy="40719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Subtitle 3"/>
          <p:cNvSpPr txBox="1">
            <a:spLocks/>
          </p:cNvSpPr>
          <p:nvPr/>
        </p:nvSpPr>
        <p:spPr>
          <a:xfrm>
            <a:off x="2157637" y="2616850"/>
            <a:ext cx="1152292" cy="5588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763" lvl="1" algn="l"/>
            <a:r>
              <a:rPr lang="en-GB" sz="1600" dirty="0" smtClean="0">
                <a:solidFill>
                  <a:schemeClr val="tx1"/>
                </a:solidFill>
                <a:latin typeface="Lucida Grande"/>
                <a:cs typeface="Lucida Grande"/>
              </a:rPr>
              <a:t>: mean</a:t>
            </a:r>
            <a:endParaRPr lang="en-GB" sz="1600" dirty="0">
              <a:solidFill>
                <a:schemeClr val="tx1"/>
              </a:solidFill>
              <a:latin typeface="Lucida Grande"/>
              <a:cs typeface="Lucida Grande"/>
            </a:endParaRPr>
          </a:p>
        </p:txBody>
      </p:sp>
      <p:sp>
        <p:nvSpPr>
          <p:cNvPr id="7" name="Subtitle 3"/>
          <p:cNvSpPr txBox="1">
            <a:spLocks/>
          </p:cNvSpPr>
          <p:nvPr/>
        </p:nvSpPr>
        <p:spPr>
          <a:xfrm>
            <a:off x="5299236" y="3328093"/>
            <a:ext cx="1152292" cy="5588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763" lvl="1" algn="l"/>
            <a:r>
              <a:rPr lang="en-GB" sz="1600" dirty="0" smtClean="0">
                <a:solidFill>
                  <a:schemeClr val="tx1"/>
                </a:solidFill>
                <a:latin typeface="Lucida Grande"/>
                <a:cs typeface="Lucida Grande"/>
              </a:rPr>
              <a:t>: variance</a:t>
            </a:r>
            <a:endParaRPr lang="en-GB" sz="1600" dirty="0">
              <a:solidFill>
                <a:schemeClr val="tx1"/>
              </a:solidFill>
              <a:latin typeface="Lucida Grande"/>
              <a:cs typeface="Lucida Grande"/>
            </a:endParaRPr>
          </a:p>
        </p:txBody>
      </p:sp>
      <p:sp>
        <p:nvSpPr>
          <p:cNvPr id="8" name="Subtitle 3"/>
          <p:cNvSpPr txBox="1">
            <a:spLocks/>
          </p:cNvSpPr>
          <p:nvPr/>
        </p:nvSpPr>
        <p:spPr>
          <a:xfrm>
            <a:off x="7749610" y="4103329"/>
            <a:ext cx="1420047" cy="5588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763" lvl="1" algn="l"/>
            <a:r>
              <a:rPr lang="en-GB" sz="1600" dirty="0" smtClean="0">
                <a:solidFill>
                  <a:schemeClr val="tx1"/>
                </a:solidFill>
                <a:latin typeface="Lucida Grande"/>
                <a:cs typeface="Lucida Grande"/>
              </a:rPr>
              <a:t>: </a:t>
            </a:r>
            <a:r>
              <a:rPr lang="en-GB" sz="1600" dirty="0" err="1" smtClean="0">
                <a:solidFill>
                  <a:schemeClr val="tx1"/>
                </a:solidFill>
                <a:latin typeface="Lucida Grande"/>
                <a:cs typeface="Lucida Grande"/>
              </a:rPr>
              <a:t>skewness</a:t>
            </a:r>
            <a:endParaRPr lang="en-GB" sz="1600" dirty="0">
              <a:solidFill>
                <a:schemeClr val="tx1"/>
              </a:solidFill>
              <a:latin typeface="Lucida Grande"/>
              <a:cs typeface="Lucida Grande"/>
            </a:endParaRPr>
          </a:p>
        </p:txBody>
      </p:sp>
      <p:sp>
        <p:nvSpPr>
          <p:cNvPr id="9" name="Subtitle 3"/>
          <p:cNvSpPr txBox="1">
            <a:spLocks/>
          </p:cNvSpPr>
          <p:nvPr/>
        </p:nvSpPr>
        <p:spPr>
          <a:xfrm>
            <a:off x="7751349" y="4974079"/>
            <a:ext cx="1420047" cy="5588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763" lvl="1" algn="l"/>
            <a:r>
              <a:rPr lang="en-GB" sz="1600" dirty="0" smtClean="0">
                <a:solidFill>
                  <a:schemeClr val="tx1"/>
                </a:solidFill>
                <a:latin typeface="Lucida Grande"/>
                <a:cs typeface="Lucida Grande"/>
              </a:rPr>
              <a:t>: kurtosis</a:t>
            </a:r>
            <a:endParaRPr lang="en-GB" sz="1600" dirty="0">
              <a:solidFill>
                <a:schemeClr val="tx1"/>
              </a:solidFill>
              <a:latin typeface="Lucida Grande"/>
              <a:cs typeface="Lucida Grande"/>
            </a:endParaRPr>
          </a:p>
        </p:txBody>
      </p:sp>
    </p:spTree>
    <p:extLst>
      <p:ext uri="{BB962C8B-B14F-4D97-AF65-F5344CB8AC3E}">
        <p14:creationId xmlns:p14="http://schemas.microsoft.com/office/powerpoint/2010/main" val="13255822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78062"/>
            <a:ext cx="9144000" cy="736952"/>
          </a:xfrm>
        </p:spPr>
        <p:txBody>
          <a:bodyPr>
            <a:noAutofit/>
          </a:bodyPr>
          <a:lstStyle/>
          <a:p>
            <a:r>
              <a:rPr lang="en-GB" sz="4000" dirty="0" smtClean="0">
                <a:latin typeface="Abadi MT Condensed Extra Bold"/>
                <a:cs typeface="Abadi MT Condensed Extra Bold"/>
              </a:rPr>
              <a:t>Moments</a:t>
            </a:r>
            <a:endParaRPr lang="en-GB" sz="4000" dirty="0">
              <a:latin typeface="Abadi MT Condensed Extra Bold"/>
              <a:cs typeface="Abadi MT Condensed Extra Bold"/>
            </a:endParaRPr>
          </a:p>
        </p:txBody>
      </p:sp>
      <p:pic>
        <p:nvPicPr>
          <p:cNvPr id="10" name="Picture 9" descr="norm_vs_lognorm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8418" y="1136028"/>
            <a:ext cx="5689101" cy="4977963"/>
          </a:xfrm>
          <a:prstGeom prst="rect">
            <a:avLst/>
          </a:prstGeom>
        </p:spPr>
      </p:pic>
      <p:sp>
        <p:nvSpPr>
          <p:cNvPr id="11" name="Subtitle 3"/>
          <p:cNvSpPr>
            <a:spLocks noGrp="1"/>
          </p:cNvSpPr>
          <p:nvPr>
            <p:ph type="subTitle" idx="1"/>
          </p:nvPr>
        </p:nvSpPr>
        <p:spPr>
          <a:xfrm>
            <a:off x="323063" y="2096489"/>
            <a:ext cx="3256279" cy="4330180"/>
          </a:xfrm>
        </p:spPr>
        <p:txBody>
          <a:bodyPr>
            <a:normAutofit/>
          </a:bodyPr>
          <a:lstStyle/>
          <a:p>
            <a:pPr marL="4763" lvl="1" algn="l"/>
            <a:r>
              <a:rPr lang="en-GB" sz="2000" dirty="0" smtClean="0">
                <a:solidFill>
                  <a:schemeClr val="tx1"/>
                </a:solidFill>
                <a:latin typeface="Lucida Grande"/>
                <a:cs typeface="Lucida Grande"/>
              </a:rPr>
              <a:t>Standard Normal: </a:t>
            </a:r>
          </a:p>
          <a:p>
            <a:pPr marL="4763" lvl="1" algn="l"/>
            <a:endParaRPr lang="en-GB" sz="2000" dirty="0">
              <a:solidFill>
                <a:schemeClr val="tx1"/>
              </a:solidFill>
              <a:latin typeface="Lucida Grande"/>
              <a:cs typeface="Lucida Grande"/>
            </a:endParaRPr>
          </a:p>
          <a:p>
            <a:pPr marL="4763" lvl="1" algn="l"/>
            <a:endParaRPr lang="en-GB" sz="2000" dirty="0" smtClean="0">
              <a:solidFill>
                <a:schemeClr val="tx1"/>
              </a:solidFill>
              <a:latin typeface="Lucida Grande"/>
              <a:cs typeface="Lucida Grande"/>
            </a:endParaRPr>
          </a:p>
          <a:p>
            <a:pPr marL="4763" lvl="1" algn="l"/>
            <a:endParaRPr lang="en-GB" sz="2000" dirty="0">
              <a:solidFill>
                <a:schemeClr val="tx1"/>
              </a:solidFill>
              <a:latin typeface="Lucida Grande"/>
              <a:cs typeface="Lucida Grande"/>
            </a:endParaRPr>
          </a:p>
          <a:p>
            <a:pPr marL="4763" lvl="1" algn="l"/>
            <a:endParaRPr lang="en-GB" sz="2000" dirty="0" smtClean="0">
              <a:solidFill>
                <a:schemeClr val="tx1"/>
              </a:solidFill>
              <a:latin typeface="Lucida Grande"/>
              <a:cs typeface="Lucida Grande"/>
            </a:endParaRPr>
          </a:p>
          <a:p>
            <a:pPr marL="4763" lvl="1" algn="l"/>
            <a:endParaRPr lang="en-GB" sz="2000" dirty="0">
              <a:solidFill>
                <a:schemeClr val="tx1"/>
              </a:solidFill>
              <a:latin typeface="Lucida Grande"/>
              <a:cs typeface="Lucida Grande"/>
            </a:endParaRPr>
          </a:p>
          <a:p>
            <a:pPr marL="4763" lvl="1" algn="l"/>
            <a:endParaRPr lang="en-GB" sz="2000" dirty="0" smtClean="0">
              <a:solidFill>
                <a:schemeClr val="tx1"/>
              </a:solidFill>
              <a:latin typeface="Lucida Grande"/>
              <a:cs typeface="Lucida Grande"/>
            </a:endParaRPr>
          </a:p>
          <a:p>
            <a:pPr marL="4763" lvl="1" algn="l"/>
            <a:r>
              <a:rPr lang="en-GB" sz="2000" dirty="0" smtClean="0">
                <a:solidFill>
                  <a:schemeClr val="tx1"/>
                </a:solidFill>
                <a:latin typeface="Lucida Grande"/>
                <a:cs typeface="Lucida Grande"/>
              </a:rPr>
              <a:t>Standard Log-Normal:</a:t>
            </a:r>
            <a:endParaRPr lang="en-GB" sz="2000" dirty="0">
              <a:solidFill>
                <a:schemeClr val="tx1"/>
              </a:solidFill>
              <a:latin typeface="Lucida Grande"/>
              <a:cs typeface="Lucida Grande"/>
            </a:endParaRPr>
          </a:p>
        </p:txBody>
      </p:sp>
    </p:spTree>
    <p:extLst>
      <p:ext uri="{BB962C8B-B14F-4D97-AF65-F5344CB8AC3E}">
        <p14:creationId xmlns:p14="http://schemas.microsoft.com/office/powerpoint/2010/main" val="25868179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78062"/>
            <a:ext cx="9144000" cy="736952"/>
          </a:xfrm>
        </p:spPr>
        <p:txBody>
          <a:bodyPr>
            <a:noAutofit/>
          </a:bodyPr>
          <a:lstStyle/>
          <a:p>
            <a:r>
              <a:rPr lang="en-GB" sz="4000" dirty="0" smtClean="0">
                <a:latin typeface="Abadi MT Condensed Extra Bold"/>
                <a:cs typeface="Abadi MT Condensed Extra Bold"/>
              </a:rPr>
              <a:t>Moments</a:t>
            </a:r>
            <a:endParaRPr lang="en-GB" sz="4000" dirty="0">
              <a:latin typeface="Abadi MT Condensed Extra Bold"/>
              <a:cs typeface="Abadi MT Condensed Extra Bold"/>
            </a:endParaRPr>
          </a:p>
        </p:txBody>
      </p:sp>
      <p:sp>
        <p:nvSpPr>
          <p:cNvPr id="10" name="Subtitle 3"/>
          <p:cNvSpPr>
            <a:spLocks noGrp="1"/>
          </p:cNvSpPr>
          <p:nvPr>
            <p:ph type="subTitle" idx="1"/>
          </p:nvPr>
        </p:nvSpPr>
        <p:spPr>
          <a:xfrm>
            <a:off x="541160" y="1224206"/>
            <a:ext cx="8118538" cy="1225881"/>
          </a:xfrm>
        </p:spPr>
        <p:txBody>
          <a:bodyPr>
            <a:normAutofit/>
          </a:bodyPr>
          <a:lstStyle/>
          <a:p>
            <a:pPr marL="4763" lvl="1" algn="l"/>
            <a:r>
              <a:rPr lang="en-GB" sz="2000" dirty="0" smtClean="0">
                <a:solidFill>
                  <a:schemeClr val="tx1"/>
                </a:solidFill>
                <a:latin typeface="Lucida Grande"/>
                <a:cs typeface="Lucida Grande"/>
              </a:rPr>
              <a:t>Moment generating function (MGF):</a:t>
            </a: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89895667"/>
              </p:ext>
            </p:extLst>
          </p:nvPr>
        </p:nvGraphicFramePr>
        <p:xfrm>
          <a:off x="900377" y="1885669"/>
          <a:ext cx="7032626" cy="833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2699" name="Equation" r:id="rId4" imgW="3429000" imgH="406400" progId="Equation.3">
                  <p:embed/>
                </p:oleObj>
              </mc:Choice>
              <mc:Fallback>
                <p:oleObj name="Equation" r:id="rId4" imgW="3429000" imgH="406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00377" y="1885669"/>
                        <a:ext cx="7032626" cy="833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11"/>
          <p:cNvSpPr/>
          <p:nvPr/>
        </p:nvSpPr>
        <p:spPr>
          <a:xfrm>
            <a:off x="541159" y="2959608"/>
            <a:ext cx="773366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763" lvl="1"/>
            <a:r>
              <a:rPr lang="en-GB" sz="2000" dirty="0">
                <a:latin typeface="Lucida Grande"/>
                <a:cs typeface="Lucida Grande"/>
              </a:rPr>
              <a:t>Alternative representation of a probability </a:t>
            </a:r>
            <a:r>
              <a:rPr lang="en-GB" sz="2000" dirty="0" smtClean="0">
                <a:latin typeface="Lucida Grande"/>
                <a:cs typeface="Lucida Grande"/>
              </a:rPr>
              <a:t>distribution.</a:t>
            </a:r>
            <a:endParaRPr lang="en-GB" sz="2000" dirty="0">
              <a:latin typeface="Lucida Grande"/>
              <a:cs typeface="Lucida Grande"/>
            </a:endParaRPr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7468058"/>
              </p:ext>
            </p:extLst>
          </p:nvPr>
        </p:nvGraphicFramePr>
        <p:xfrm>
          <a:off x="900377" y="3667125"/>
          <a:ext cx="3073400" cy="833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2700" name="Equation" r:id="rId6" imgW="1498600" imgH="406400" progId="Equation.3">
                  <p:embed/>
                </p:oleObj>
              </mc:Choice>
              <mc:Fallback>
                <p:oleObj name="Equation" r:id="rId6" imgW="1498600" imgH="406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900377" y="3667125"/>
                        <a:ext cx="3073400" cy="833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680255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78062"/>
            <a:ext cx="9144000" cy="736952"/>
          </a:xfrm>
        </p:spPr>
        <p:txBody>
          <a:bodyPr>
            <a:noAutofit/>
          </a:bodyPr>
          <a:lstStyle/>
          <a:p>
            <a:r>
              <a:rPr lang="en-GB" sz="4000" dirty="0" smtClean="0">
                <a:latin typeface="Abadi MT Condensed Extra Bold"/>
                <a:cs typeface="Abadi MT Condensed Extra Bold"/>
              </a:rPr>
              <a:t>Moments</a:t>
            </a:r>
            <a:endParaRPr lang="en-GB" sz="4000" dirty="0">
              <a:latin typeface="Abadi MT Condensed Extra Bold"/>
              <a:cs typeface="Abadi MT Condensed Extra Bold"/>
            </a:endParaRPr>
          </a:p>
        </p:txBody>
      </p:sp>
      <p:sp>
        <p:nvSpPr>
          <p:cNvPr id="10" name="Subtitle 3"/>
          <p:cNvSpPr>
            <a:spLocks noGrp="1"/>
          </p:cNvSpPr>
          <p:nvPr>
            <p:ph type="subTitle" idx="1"/>
          </p:nvPr>
        </p:nvSpPr>
        <p:spPr>
          <a:xfrm>
            <a:off x="541160" y="1224206"/>
            <a:ext cx="8118538" cy="1225881"/>
          </a:xfrm>
        </p:spPr>
        <p:txBody>
          <a:bodyPr>
            <a:normAutofit/>
          </a:bodyPr>
          <a:lstStyle/>
          <a:p>
            <a:pPr marL="4763" lvl="1" algn="l"/>
            <a:r>
              <a:rPr lang="en-GB" sz="2000" dirty="0" smtClean="0">
                <a:solidFill>
                  <a:schemeClr val="tx1"/>
                </a:solidFill>
                <a:latin typeface="Lucida Grande"/>
                <a:cs typeface="Lucida Grande"/>
              </a:rPr>
              <a:t>Moment </a:t>
            </a:r>
            <a:r>
              <a:rPr lang="en-GB" sz="2000" dirty="0">
                <a:solidFill>
                  <a:schemeClr val="tx1"/>
                </a:solidFill>
                <a:latin typeface="Lucida Grande"/>
                <a:cs typeface="Lucida Grande"/>
              </a:rPr>
              <a:t>generating function (MGF):</a:t>
            </a:r>
            <a:endParaRPr lang="en-GB" sz="2000" dirty="0" smtClean="0">
              <a:solidFill>
                <a:schemeClr val="tx1"/>
              </a:solidFill>
              <a:latin typeface="Lucida Grande"/>
              <a:cs typeface="Lucida Grande"/>
            </a:endParaRP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76216651"/>
              </p:ext>
            </p:extLst>
          </p:nvPr>
        </p:nvGraphicFramePr>
        <p:xfrm>
          <a:off x="900377" y="1885669"/>
          <a:ext cx="7032626" cy="833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3790" name="Equation" r:id="rId4" imgW="3429000" imgH="406400" progId="Equation.3">
                  <p:embed/>
                </p:oleObj>
              </mc:Choice>
              <mc:Fallback>
                <p:oleObj name="Equation" r:id="rId4" imgW="3429000" imgH="406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00377" y="1885669"/>
                        <a:ext cx="7032626" cy="833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11"/>
          <p:cNvSpPr/>
          <p:nvPr/>
        </p:nvSpPr>
        <p:spPr>
          <a:xfrm>
            <a:off x="541159" y="2959608"/>
            <a:ext cx="773366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763" lvl="1"/>
            <a:r>
              <a:rPr lang="en-GB" sz="2000" dirty="0">
                <a:latin typeface="Lucida Grande"/>
                <a:cs typeface="Lucida Grande"/>
              </a:rPr>
              <a:t>Alternative representation of a probability </a:t>
            </a:r>
            <a:r>
              <a:rPr lang="en-GB" sz="2000" dirty="0" smtClean="0">
                <a:latin typeface="Lucida Grande"/>
                <a:cs typeface="Lucida Grande"/>
              </a:rPr>
              <a:t>distribution.</a:t>
            </a:r>
            <a:endParaRPr lang="en-GB" sz="2000" dirty="0">
              <a:latin typeface="Lucida Grande"/>
              <a:cs typeface="Lucida Grande"/>
            </a:endParaRPr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13415242"/>
              </p:ext>
            </p:extLst>
          </p:nvPr>
        </p:nvGraphicFramePr>
        <p:xfrm>
          <a:off x="900377" y="3667125"/>
          <a:ext cx="3073400" cy="833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3791" name="Equation" r:id="rId6" imgW="1498600" imgH="406400" progId="Equation.3">
                  <p:embed/>
                </p:oleObj>
              </mc:Choice>
              <mc:Fallback>
                <p:oleObj name="Equation" r:id="rId6" imgW="1498600" imgH="406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900377" y="3667125"/>
                        <a:ext cx="3073400" cy="833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13"/>
          <p:cNvSpPr/>
          <p:nvPr/>
        </p:nvSpPr>
        <p:spPr>
          <a:xfrm>
            <a:off x="541159" y="4715468"/>
            <a:ext cx="773366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763" lvl="1"/>
            <a:r>
              <a:rPr lang="en-GB" sz="2000" dirty="0" smtClean="0">
                <a:latin typeface="Lucida Grande"/>
                <a:cs typeface="Lucida Grande"/>
              </a:rPr>
              <a:t>Example:</a:t>
            </a:r>
            <a:endParaRPr lang="en-GB" sz="2000" dirty="0">
              <a:latin typeface="Lucida Grande"/>
              <a:cs typeface="Lucida Grande"/>
            </a:endParaRPr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80507014"/>
              </p:ext>
            </p:extLst>
          </p:nvPr>
        </p:nvGraphicFramePr>
        <p:xfrm>
          <a:off x="900377" y="5218113"/>
          <a:ext cx="6802437" cy="1327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3792" name="Equation" r:id="rId8" imgW="3314700" imgH="647700" progId="Equation.3">
                  <p:embed/>
                </p:oleObj>
              </mc:Choice>
              <mc:Fallback>
                <p:oleObj name="Equation" r:id="rId8" imgW="3314700" imgH="647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900377" y="5218113"/>
                        <a:ext cx="6802437" cy="1327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765203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78062"/>
            <a:ext cx="9144000" cy="736952"/>
          </a:xfrm>
        </p:spPr>
        <p:txBody>
          <a:bodyPr>
            <a:noAutofit/>
          </a:bodyPr>
          <a:lstStyle/>
          <a:p>
            <a:r>
              <a:rPr lang="en-GB" sz="4000" dirty="0" smtClean="0">
                <a:latin typeface="Abadi MT Condensed Extra Bold"/>
                <a:cs typeface="Abadi MT Condensed Extra Bold"/>
              </a:rPr>
              <a:t>Continuous Random Variables</a:t>
            </a:r>
            <a:endParaRPr lang="en-GB" sz="4000" dirty="0">
              <a:latin typeface="Abadi MT Condensed Extra Bold"/>
              <a:cs typeface="Abadi MT Condensed Extra Bold"/>
            </a:endParaRPr>
          </a:p>
        </p:txBody>
      </p:sp>
      <p:sp>
        <p:nvSpPr>
          <p:cNvPr id="6" name="Subtitle 3"/>
          <p:cNvSpPr txBox="1">
            <a:spLocks/>
          </p:cNvSpPr>
          <p:nvPr/>
        </p:nvSpPr>
        <p:spPr>
          <a:xfrm>
            <a:off x="541160" y="1224204"/>
            <a:ext cx="8361646" cy="5844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763" lvl="1" algn="l"/>
            <a:r>
              <a:rPr lang="en-GB" sz="2000" dirty="0" smtClean="0">
                <a:solidFill>
                  <a:schemeClr val="tx1"/>
                </a:solidFill>
                <a:latin typeface="Lucida Grande"/>
                <a:cs typeface="Lucida Grande"/>
              </a:rPr>
              <a:t>Example: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23511496"/>
              </p:ext>
            </p:extLst>
          </p:nvPr>
        </p:nvGraphicFramePr>
        <p:xfrm>
          <a:off x="1939925" y="1236791"/>
          <a:ext cx="1430338" cy="417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9566" name="Equation" r:id="rId4" imgW="698500" imgH="203200" progId="Equation.3">
                  <p:embed/>
                </p:oleObj>
              </mc:Choice>
              <mc:Fallback>
                <p:oleObj name="Equation" r:id="rId4" imgW="6985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939925" y="1236791"/>
                        <a:ext cx="1430338" cy="4175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Picture 3" descr="unif1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808703"/>
            <a:ext cx="6400800" cy="3657600"/>
          </a:xfrm>
          <a:prstGeom prst="rect">
            <a:avLst/>
          </a:prstGeom>
        </p:spPr>
      </p:pic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6028082"/>
              </p:ext>
            </p:extLst>
          </p:nvPr>
        </p:nvGraphicFramePr>
        <p:xfrm>
          <a:off x="3544888" y="5661025"/>
          <a:ext cx="2054225" cy="417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9567" name="Equation" r:id="rId7" imgW="1003300" imgH="203200" progId="Equation.3">
                  <p:embed/>
                </p:oleObj>
              </mc:Choice>
              <mc:Fallback>
                <p:oleObj name="Equation" r:id="rId7" imgW="10033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544888" y="5661025"/>
                        <a:ext cx="2054225" cy="4175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780230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78062"/>
            <a:ext cx="9144000" cy="736952"/>
          </a:xfrm>
        </p:spPr>
        <p:txBody>
          <a:bodyPr>
            <a:noAutofit/>
          </a:bodyPr>
          <a:lstStyle/>
          <a:p>
            <a:r>
              <a:rPr lang="en-GB" sz="4000" dirty="0" smtClean="0">
                <a:latin typeface="Abadi MT Condensed Extra Bold"/>
                <a:cs typeface="Abadi MT Condensed Extra Bold"/>
              </a:rPr>
              <a:t>Moments</a:t>
            </a:r>
            <a:endParaRPr lang="en-GB" sz="4000" dirty="0">
              <a:latin typeface="Abadi MT Condensed Extra Bold"/>
              <a:cs typeface="Abadi MT Condensed Extra Bold"/>
            </a:endParaRPr>
          </a:p>
        </p:txBody>
      </p:sp>
      <p:sp>
        <p:nvSpPr>
          <p:cNvPr id="10" name="Subtitle 3"/>
          <p:cNvSpPr>
            <a:spLocks noGrp="1"/>
          </p:cNvSpPr>
          <p:nvPr>
            <p:ph type="subTitle" idx="1"/>
          </p:nvPr>
        </p:nvSpPr>
        <p:spPr>
          <a:xfrm>
            <a:off x="541160" y="1224206"/>
            <a:ext cx="8118538" cy="1225881"/>
          </a:xfrm>
        </p:spPr>
        <p:txBody>
          <a:bodyPr>
            <a:normAutofit/>
          </a:bodyPr>
          <a:lstStyle/>
          <a:p>
            <a:pPr marL="4763" lvl="1" algn="l"/>
            <a:r>
              <a:rPr lang="en-GB" sz="2000" dirty="0" smtClean="0">
                <a:solidFill>
                  <a:schemeClr val="tx1"/>
                </a:solidFill>
                <a:latin typeface="Lucida Grande"/>
                <a:cs typeface="Lucida Grande"/>
              </a:rPr>
              <a:t>However</a:t>
            </a:r>
            <a:r>
              <a:rPr lang="en-GB" sz="2000" dirty="0">
                <a:solidFill>
                  <a:schemeClr val="tx1"/>
                </a:solidFill>
                <a:latin typeface="Lucida Grande"/>
                <a:cs typeface="Lucida Grande"/>
              </a:rPr>
              <a:t>, </a:t>
            </a:r>
            <a:r>
              <a:rPr lang="en-GB" sz="2000" dirty="0" smtClean="0">
                <a:solidFill>
                  <a:schemeClr val="tx1"/>
                </a:solidFill>
                <a:latin typeface="Lucida Grande"/>
                <a:cs typeface="Lucida Grande"/>
              </a:rPr>
              <a:t>MGF only exists if </a:t>
            </a:r>
            <a:r>
              <a:rPr lang="en-GB" sz="2400" i="1" dirty="0" smtClean="0">
                <a:solidFill>
                  <a:schemeClr val="tx1"/>
                </a:solidFill>
                <a:latin typeface="Times"/>
                <a:cs typeface="Times"/>
              </a:rPr>
              <a:t>E(</a:t>
            </a:r>
            <a:r>
              <a:rPr lang="en-GB" sz="2400" i="1" dirty="0" err="1" smtClean="0">
                <a:solidFill>
                  <a:schemeClr val="tx1"/>
                </a:solidFill>
                <a:latin typeface="Times"/>
                <a:cs typeface="Times"/>
              </a:rPr>
              <a:t>X</a:t>
            </a:r>
            <a:r>
              <a:rPr lang="en-GB" sz="2400" i="1" baseline="30000" dirty="0" err="1" smtClean="0">
                <a:solidFill>
                  <a:schemeClr val="tx1"/>
                </a:solidFill>
                <a:latin typeface="Times"/>
                <a:cs typeface="Times"/>
              </a:rPr>
              <a:t>n</a:t>
            </a:r>
            <a:r>
              <a:rPr lang="en-GB" sz="2400" i="1" dirty="0" smtClean="0">
                <a:solidFill>
                  <a:schemeClr val="tx1"/>
                </a:solidFill>
                <a:latin typeface="Times"/>
                <a:cs typeface="Times"/>
              </a:rPr>
              <a:t>) </a:t>
            </a:r>
            <a:r>
              <a:rPr lang="en-GB" sz="2000" dirty="0" smtClean="0">
                <a:solidFill>
                  <a:schemeClr val="tx1"/>
                </a:solidFill>
                <a:latin typeface="Lucida Grande"/>
                <a:cs typeface="Lucida Grande"/>
              </a:rPr>
              <a:t>exists</a:t>
            </a: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79365491"/>
              </p:ext>
            </p:extLst>
          </p:nvPr>
        </p:nvGraphicFramePr>
        <p:xfrm>
          <a:off x="1424214" y="2045993"/>
          <a:ext cx="1928813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4831" name="Equation" r:id="rId4" imgW="939800" imgH="228600" progId="Equation.3">
                  <p:embed/>
                </p:oleObj>
              </mc:Choice>
              <mc:Fallback>
                <p:oleObj name="Equation" r:id="rId4" imgW="9398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424214" y="2045993"/>
                        <a:ext cx="1928813" cy="469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11"/>
          <p:cNvSpPr/>
          <p:nvPr/>
        </p:nvSpPr>
        <p:spPr>
          <a:xfrm>
            <a:off x="541159" y="2959608"/>
            <a:ext cx="773366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763" lvl="1"/>
            <a:r>
              <a:rPr lang="en-GB" sz="2000" dirty="0" smtClean="0">
                <a:latin typeface="Lucida Grande"/>
                <a:cs typeface="Lucida Grande"/>
              </a:rPr>
              <a:t>Characteristic function always exists:</a:t>
            </a:r>
            <a:endParaRPr lang="en-GB" sz="2000" dirty="0">
              <a:latin typeface="Lucida Grande"/>
              <a:cs typeface="Lucida Grande"/>
            </a:endParaRPr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95346556"/>
              </p:ext>
            </p:extLst>
          </p:nvPr>
        </p:nvGraphicFramePr>
        <p:xfrm>
          <a:off x="1424214" y="3521020"/>
          <a:ext cx="6015038" cy="938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4832" name="Equation" r:id="rId6" imgW="2933700" imgH="457200" progId="Equation.3">
                  <p:embed/>
                </p:oleObj>
              </mc:Choice>
              <mc:Fallback>
                <p:oleObj name="Equation" r:id="rId6" imgW="29337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424214" y="3521020"/>
                        <a:ext cx="6015038" cy="9382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13"/>
          <p:cNvSpPr/>
          <p:nvPr/>
        </p:nvSpPr>
        <p:spPr>
          <a:xfrm>
            <a:off x="541160" y="4943914"/>
            <a:ext cx="836229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763" lvl="1"/>
            <a:r>
              <a:rPr lang="en-GB" sz="2000" dirty="0" smtClean="0">
                <a:latin typeface="Lucida Grande"/>
                <a:cs typeface="Lucida Grande"/>
              </a:rPr>
              <a:t>Related to the probability density function via Fourier transform</a:t>
            </a:r>
            <a:endParaRPr lang="en-GB" sz="2000" dirty="0">
              <a:latin typeface="Lucida Grande"/>
              <a:cs typeface="Lucida Grande"/>
            </a:endParaRP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8385148"/>
              </p:ext>
            </p:extLst>
          </p:nvPr>
        </p:nvGraphicFramePr>
        <p:xfrm>
          <a:off x="4098944" y="5773819"/>
          <a:ext cx="1614487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4833" name="Equation" r:id="rId8" imgW="787400" imgH="254000" progId="Equation.3">
                  <p:embed/>
                </p:oleObj>
              </mc:Choice>
              <mc:Fallback>
                <p:oleObj name="Equation" r:id="rId8" imgW="787400" imgH="2540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098944" y="5773819"/>
                        <a:ext cx="1614487" cy="520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7436885"/>
              </p:ext>
            </p:extLst>
          </p:nvPr>
        </p:nvGraphicFramePr>
        <p:xfrm>
          <a:off x="2275376" y="5894409"/>
          <a:ext cx="1457325" cy="415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4834" name="Equation" r:id="rId10" imgW="711200" imgH="203200" progId="Equation.3">
                  <p:embed/>
                </p:oleObj>
              </mc:Choice>
              <mc:Fallback>
                <p:oleObj name="Equation" r:id="rId10" imgW="7112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2275376" y="5894409"/>
                        <a:ext cx="1457325" cy="415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Rectangle 16"/>
          <p:cNvSpPr/>
          <p:nvPr/>
        </p:nvSpPr>
        <p:spPr>
          <a:xfrm>
            <a:off x="629205" y="5894409"/>
            <a:ext cx="836229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763" lvl="1"/>
            <a:r>
              <a:rPr lang="en-GB" sz="2000" dirty="0" smtClean="0">
                <a:latin typeface="Lucida Grande"/>
                <a:cs typeface="Lucida Grande"/>
              </a:rPr>
              <a:t>Example:</a:t>
            </a:r>
            <a:endParaRPr lang="en-GB" sz="2000" dirty="0">
              <a:latin typeface="Lucida Grande"/>
              <a:cs typeface="Lucida Grande"/>
            </a:endParaRPr>
          </a:p>
        </p:txBody>
      </p:sp>
    </p:spTree>
    <p:extLst>
      <p:ext uri="{BB962C8B-B14F-4D97-AF65-F5344CB8AC3E}">
        <p14:creationId xmlns:p14="http://schemas.microsoft.com/office/powerpoint/2010/main" val="922258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lantgrowth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918" y="2341507"/>
            <a:ext cx="4041193" cy="404119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78062"/>
            <a:ext cx="9144000" cy="736952"/>
          </a:xfrm>
        </p:spPr>
        <p:txBody>
          <a:bodyPr>
            <a:noAutofit/>
          </a:bodyPr>
          <a:lstStyle/>
          <a:p>
            <a:r>
              <a:rPr lang="en-GB" sz="4000" dirty="0">
                <a:latin typeface="Abadi MT Condensed Extra Bold"/>
                <a:cs typeface="Abadi MT Condensed Extra Bold"/>
              </a:rPr>
              <a:t>The Law of Large Numbers (LLN)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541160" y="993306"/>
            <a:ext cx="8361646" cy="1649197"/>
          </a:xfrm>
        </p:spPr>
        <p:txBody>
          <a:bodyPr>
            <a:normAutofit/>
          </a:bodyPr>
          <a:lstStyle/>
          <a:p>
            <a:pPr marL="4763" lvl="1" algn="l"/>
            <a:r>
              <a:rPr lang="en-GB" sz="2000" dirty="0" smtClean="0">
                <a:solidFill>
                  <a:schemeClr val="tx1"/>
                </a:solidFill>
                <a:latin typeface="Lucida Grande"/>
                <a:cs typeface="Lucida Grande"/>
              </a:rPr>
              <a:t>Motivational Example:</a:t>
            </a:r>
          </a:p>
          <a:p>
            <a:pPr marL="4763" lvl="1" algn="l"/>
            <a:endParaRPr lang="en-GB" sz="2000" dirty="0" smtClean="0">
              <a:solidFill>
                <a:schemeClr val="tx1"/>
              </a:solidFill>
              <a:latin typeface="Lucida Grande"/>
              <a:cs typeface="Lucida Grande"/>
            </a:endParaRPr>
          </a:p>
          <a:p>
            <a:pPr marL="4763" lvl="1" algn="l"/>
            <a:r>
              <a:rPr lang="en-GB" sz="2000" dirty="0" smtClean="0">
                <a:solidFill>
                  <a:schemeClr val="tx1"/>
                </a:solidFill>
                <a:latin typeface="Lucida Grande"/>
                <a:cs typeface="Lucida Grande"/>
              </a:rPr>
              <a:t>Experiment on Plant Growth </a:t>
            </a:r>
            <a:r>
              <a:rPr lang="en-GB" sz="1600" dirty="0" smtClean="0">
                <a:solidFill>
                  <a:schemeClr val="tx1"/>
                </a:solidFill>
                <a:latin typeface="Lucida Grande"/>
                <a:cs typeface="Lucida Grande"/>
              </a:rPr>
              <a:t>(inbuilt R dataset)</a:t>
            </a:r>
          </a:p>
          <a:p>
            <a:pPr marL="4763" lvl="1" algn="l"/>
            <a:r>
              <a:rPr lang="en-GB" sz="2000" dirty="0" smtClean="0">
                <a:solidFill>
                  <a:schemeClr val="tx1"/>
                </a:solidFill>
                <a:latin typeface="Lucida Grande"/>
                <a:cs typeface="Lucida Grande"/>
              </a:rPr>
              <a:t>		- compare yields obtained under different conditions</a:t>
            </a:r>
            <a:endParaRPr lang="en-GB" sz="2000" dirty="0">
              <a:solidFill>
                <a:schemeClr val="tx1"/>
              </a:solidFill>
              <a:latin typeface="Lucida Grande"/>
              <a:cs typeface="Lucida Grande"/>
            </a:endParaRPr>
          </a:p>
        </p:txBody>
      </p:sp>
      <p:sp>
        <p:nvSpPr>
          <p:cNvPr id="5" name="Subtitle 3"/>
          <p:cNvSpPr txBox="1">
            <a:spLocks/>
          </p:cNvSpPr>
          <p:nvPr/>
        </p:nvSpPr>
        <p:spPr>
          <a:xfrm>
            <a:off x="4207973" y="2954410"/>
            <a:ext cx="4833394" cy="32157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7663" lvl="1" indent="-342900" algn="l">
              <a:buFont typeface="Arial"/>
              <a:buChar char="•"/>
            </a:pPr>
            <a:r>
              <a:rPr lang="en-GB" sz="1800" dirty="0" smtClean="0">
                <a:solidFill>
                  <a:schemeClr val="tx1"/>
                </a:solidFill>
                <a:latin typeface="Lucida Grande"/>
                <a:cs typeface="Lucida Grande"/>
              </a:rPr>
              <a:t>Want to estimate the population mean using the sample mean.</a:t>
            </a:r>
          </a:p>
          <a:p>
            <a:pPr marL="347663" lvl="1" indent="-342900" algn="l">
              <a:buFont typeface="Arial"/>
              <a:buChar char="•"/>
            </a:pPr>
            <a:endParaRPr lang="en-GB" sz="1800" dirty="0">
              <a:solidFill>
                <a:schemeClr val="tx1"/>
              </a:solidFill>
              <a:latin typeface="Lucida Grande"/>
              <a:cs typeface="Lucida Grande"/>
            </a:endParaRPr>
          </a:p>
          <a:p>
            <a:pPr marL="347663" lvl="1" indent="-342900" algn="l">
              <a:buFont typeface="Arial"/>
              <a:buChar char="•"/>
            </a:pPr>
            <a:r>
              <a:rPr lang="en-GB" sz="1800" b="1" dirty="0" smtClean="0">
                <a:solidFill>
                  <a:schemeClr val="tx1"/>
                </a:solidFill>
                <a:latin typeface="Lucida Grande"/>
                <a:cs typeface="Lucida Grande"/>
              </a:rPr>
              <a:t>How can we be sure that the </a:t>
            </a:r>
            <a:br>
              <a:rPr lang="en-GB" sz="1800" b="1" dirty="0" smtClean="0">
                <a:solidFill>
                  <a:schemeClr val="tx1"/>
                </a:solidFill>
                <a:latin typeface="Lucida Grande"/>
                <a:cs typeface="Lucida Grande"/>
              </a:rPr>
            </a:br>
            <a:r>
              <a:rPr lang="en-GB" sz="1800" b="1" dirty="0" smtClean="0">
                <a:solidFill>
                  <a:schemeClr val="tx1"/>
                </a:solidFill>
                <a:latin typeface="Lucida Grande"/>
                <a:cs typeface="Lucida Grande"/>
              </a:rPr>
              <a:t>sample mean reliably estimates </a:t>
            </a:r>
            <a:br>
              <a:rPr lang="en-GB" sz="1800" b="1" dirty="0" smtClean="0">
                <a:solidFill>
                  <a:schemeClr val="tx1"/>
                </a:solidFill>
                <a:latin typeface="Lucida Grande"/>
                <a:cs typeface="Lucida Grande"/>
              </a:rPr>
            </a:br>
            <a:r>
              <a:rPr lang="en-GB" sz="1800" b="1" dirty="0" smtClean="0">
                <a:solidFill>
                  <a:schemeClr val="tx1"/>
                </a:solidFill>
                <a:latin typeface="Lucida Grande"/>
                <a:cs typeface="Lucida Grande"/>
              </a:rPr>
              <a:t>the population mean?</a:t>
            </a:r>
            <a:endParaRPr lang="en-GB" sz="1800" b="1" dirty="0">
              <a:solidFill>
                <a:schemeClr val="tx1"/>
              </a:solidFill>
              <a:latin typeface="Lucida Grande"/>
              <a:cs typeface="Lucida Grande"/>
            </a:endParaRPr>
          </a:p>
        </p:txBody>
      </p:sp>
    </p:spTree>
    <p:extLst>
      <p:ext uri="{BB962C8B-B14F-4D97-AF65-F5344CB8AC3E}">
        <p14:creationId xmlns:p14="http://schemas.microsoft.com/office/powerpoint/2010/main" val="16888201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78062"/>
            <a:ext cx="9144000" cy="736952"/>
          </a:xfrm>
        </p:spPr>
        <p:txBody>
          <a:bodyPr>
            <a:noAutofit/>
          </a:bodyPr>
          <a:lstStyle/>
          <a:p>
            <a:r>
              <a:rPr lang="en-GB" sz="4000" dirty="0" smtClean="0">
                <a:latin typeface="Abadi MT Condensed Extra Bold"/>
                <a:cs typeface="Abadi MT Condensed Extra Bold"/>
              </a:rPr>
              <a:t>The Law of Large Numbers (LLN)</a:t>
            </a:r>
            <a:endParaRPr lang="en-GB" sz="4000" dirty="0">
              <a:latin typeface="Abadi MT Condensed Extra Bold"/>
              <a:cs typeface="Abadi MT Condensed Extra Bold"/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541160" y="1224205"/>
            <a:ext cx="8361646" cy="2893482"/>
          </a:xfrm>
        </p:spPr>
        <p:txBody>
          <a:bodyPr>
            <a:normAutofit/>
          </a:bodyPr>
          <a:lstStyle/>
          <a:p>
            <a:pPr marL="4763" lvl="1" algn="l"/>
            <a:r>
              <a:rPr lang="en-GB" sz="1800" dirty="0" smtClean="0">
                <a:solidFill>
                  <a:schemeClr val="tx1"/>
                </a:solidFill>
                <a:latin typeface="Lucida Grande"/>
                <a:cs typeface="Lucida Grande"/>
              </a:rPr>
              <a:t>Does </a:t>
            </a:r>
            <a:r>
              <a:rPr lang="en-GB" sz="1800" dirty="0">
                <a:solidFill>
                  <a:schemeClr val="tx1"/>
                </a:solidFill>
                <a:latin typeface="Lucida Grande"/>
                <a:cs typeface="Lucida Grande"/>
              </a:rPr>
              <a:t>the </a:t>
            </a:r>
            <a:r>
              <a:rPr lang="en-GB" sz="1800" dirty="0" smtClean="0">
                <a:solidFill>
                  <a:schemeClr val="tx1"/>
                </a:solidFill>
                <a:latin typeface="Lucida Grande"/>
                <a:cs typeface="Lucida Grande"/>
              </a:rPr>
              <a:t>sample </a:t>
            </a:r>
            <a:r>
              <a:rPr lang="en-GB" sz="1800" dirty="0">
                <a:solidFill>
                  <a:schemeClr val="tx1"/>
                </a:solidFill>
                <a:latin typeface="Lucida Grande"/>
                <a:cs typeface="Lucida Grande"/>
              </a:rPr>
              <a:t>mean reliably </a:t>
            </a:r>
            <a:r>
              <a:rPr lang="en-GB" sz="1800" dirty="0" smtClean="0">
                <a:solidFill>
                  <a:schemeClr val="tx1"/>
                </a:solidFill>
                <a:latin typeface="Lucida Grande"/>
                <a:cs typeface="Lucida Grande"/>
              </a:rPr>
              <a:t>estimate the </a:t>
            </a:r>
            <a:r>
              <a:rPr lang="en-GB" sz="1800" dirty="0">
                <a:solidFill>
                  <a:schemeClr val="tx1"/>
                </a:solidFill>
                <a:latin typeface="Lucida Grande"/>
                <a:cs typeface="Lucida Grande"/>
              </a:rPr>
              <a:t>population mean</a:t>
            </a:r>
            <a:r>
              <a:rPr lang="en-GB" sz="1800" dirty="0" smtClean="0">
                <a:solidFill>
                  <a:schemeClr val="tx1"/>
                </a:solidFill>
                <a:latin typeface="Lucida Grande"/>
                <a:cs typeface="Lucida Grande"/>
              </a:rPr>
              <a:t>?</a:t>
            </a:r>
          </a:p>
          <a:p>
            <a:pPr marL="4763" lvl="1" algn="l"/>
            <a:endParaRPr lang="en-GB" sz="1800" dirty="0">
              <a:solidFill>
                <a:schemeClr val="tx1"/>
              </a:solidFill>
              <a:latin typeface="Lucida Grande"/>
              <a:cs typeface="Lucida Grande"/>
            </a:endParaRPr>
          </a:p>
          <a:p>
            <a:pPr marL="4763" lvl="1" algn="l"/>
            <a:r>
              <a:rPr lang="en-GB" sz="1800" dirty="0" smtClean="0">
                <a:solidFill>
                  <a:schemeClr val="tx1"/>
                </a:solidFill>
                <a:latin typeface="Lucida Grande"/>
                <a:cs typeface="Lucida Grande"/>
              </a:rPr>
              <a:t>The </a:t>
            </a:r>
            <a:r>
              <a:rPr lang="en-GB" sz="1800" i="1" dirty="0" smtClean="0">
                <a:solidFill>
                  <a:schemeClr val="tx1"/>
                </a:solidFill>
                <a:latin typeface="Lucida Grande"/>
                <a:cs typeface="Lucida Grande"/>
              </a:rPr>
              <a:t>Law of Large Numbers</a:t>
            </a:r>
            <a:r>
              <a:rPr lang="en-GB" sz="1800" dirty="0" smtClean="0">
                <a:solidFill>
                  <a:schemeClr val="tx1"/>
                </a:solidFill>
                <a:latin typeface="Lucida Grande"/>
                <a:cs typeface="Lucida Grande"/>
              </a:rPr>
              <a:t>:</a:t>
            </a:r>
          </a:p>
          <a:p>
            <a:pPr marL="4763" lvl="1" algn="l"/>
            <a:endParaRPr lang="en-GB" sz="1800" dirty="0">
              <a:solidFill>
                <a:schemeClr val="tx1"/>
              </a:solidFill>
              <a:latin typeface="Lucida Grande"/>
              <a:cs typeface="Lucida Grande"/>
            </a:endParaRPr>
          </a:p>
          <a:p>
            <a:pPr marL="4763" lvl="1" algn="l"/>
            <a:endParaRPr lang="en-GB" sz="1800" dirty="0" smtClean="0">
              <a:solidFill>
                <a:schemeClr val="tx1"/>
              </a:solidFill>
              <a:latin typeface="Lucida Grande"/>
              <a:cs typeface="Lucida Grande"/>
            </a:endParaRPr>
          </a:p>
          <a:p>
            <a:pPr marL="4763" lvl="1" algn="l"/>
            <a:endParaRPr lang="en-GB" sz="1800" dirty="0">
              <a:solidFill>
                <a:schemeClr val="tx1"/>
              </a:solidFill>
              <a:latin typeface="Lucida Grande"/>
              <a:cs typeface="Lucida Grande"/>
            </a:endParaRPr>
          </a:p>
          <a:p>
            <a:pPr marL="4763" lvl="1" algn="l"/>
            <a:endParaRPr lang="en-GB" sz="1800" dirty="0" smtClean="0">
              <a:solidFill>
                <a:schemeClr val="tx1"/>
              </a:solidFill>
              <a:latin typeface="Lucida Grande"/>
              <a:cs typeface="Lucida Grande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41183731"/>
              </p:ext>
            </p:extLst>
          </p:nvPr>
        </p:nvGraphicFramePr>
        <p:xfrm>
          <a:off x="1595438" y="2384425"/>
          <a:ext cx="2840037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0159" name="Equation" r:id="rId4" imgW="1384300" imgH="457200" progId="Equation.3">
                  <p:embed/>
                </p:oleObj>
              </mc:Choice>
              <mc:Fallback>
                <p:oleObj name="Equation" r:id="rId4" imgW="13843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95438" y="2384425"/>
                        <a:ext cx="2840037" cy="9366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/>
        </p:nvSpPr>
        <p:spPr>
          <a:xfrm>
            <a:off x="5995397" y="2667089"/>
            <a:ext cx="22128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763" lvl="1"/>
            <a:r>
              <a:rPr lang="en-GB" dirty="0">
                <a:latin typeface="Lucida Grande"/>
                <a:cs typeface="Lucida Grande"/>
              </a:rPr>
              <a:t>Providing </a:t>
            </a:r>
            <a:r>
              <a:rPr lang="en-GB" dirty="0" smtClean="0">
                <a:latin typeface="Lucida Grande"/>
                <a:cs typeface="Lucida Grande"/>
              </a:rPr>
              <a:t>X</a:t>
            </a:r>
            <a:r>
              <a:rPr lang="en-GB" baseline="-25000" dirty="0" smtClean="0">
                <a:latin typeface="Lucida Grande"/>
                <a:cs typeface="Lucida Grande"/>
              </a:rPr>
              <a:t>i</a:t>
            </a:r>
            <a:r>
              <a:rPr lang="en-GB" dirty="0" smtClean="0">
                <a:latin typeface="Lucida Grande"/>
                <a:cs typeface="Lucida Grande"/>
              </a:rPr>
              <a:t> </a:t>
            </a:r>
            <a:r>
              <a:rPr lang="en-GB" dirty="0">
                <a:latin typeface="Lucida Grande"/>
                <a:cs typeface="Lucida Grande"/>
              </a:rPr>
              <a:t>: </a:t>
            </a:r>
            <a:r>
              <a:rPr lang="en-GB" dirty="0" err="1">
                <a:latin typeface="Lucida Grande"/>
                <a:cs typeface="Lucida Grande"/>
              </a:rPr>
              <a:t>i.i.d</a:t>
            </a:r>
            <a:r>
              <a:rPr lang="en-GB" dirty="0">
                <a:latin typeface="Lucida Grande"/>
                <a:cs typeface="Lucida Grande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112195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lln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1013" y="3036421"/>
            <a:ext cx="4572000" cy="3657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78062"/>
            <a:ext cx="9144000" cy="736952"/>
          </a:xfrm>
        </p:spPr>
        <p:txBody>
          <a:bodyPr>
            <a:noAutofit/>
          </a:bodyPr>
          <a:lstStyle/>
          <a:p>
            <a:r>
              <a:rPr lang="en-GB" sz="4000" dirty="0" smtClean="0">
                <a:latin typeface="Abadi MT Condensed Extra Bold"/>
                <a:cs typeface="Abadi MT Condensed Extra Bold"/>
              </a:rPr>
              <a:t>The Law of Large Numbers (LLN)</a:t>
            </a:r>
            <a:endParaRPr lang="en-GB" sz="4000" dirty="0">
              <a:latin typeface="Abadi MT Condensed Extra Bold"/>
              <a:cs typeface="Abadi MT Condensed Extra Bold"/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541160" y="1224205"/>
            <a:ext cx="8361646" cy="2893482"/>
          </a:xfrm>
        </p:spPr>
        <p:txBody>
          <a:bodyPr>
            <a:normAutofit/>
          </a:bodyPr>
          <a:lstStyle/>
          <a:p>
            <a:pPr marL="4763" lvl="1" algn="l"/>
            <a:r>
              <a:rPr lang="en-GB" sz="1800" dirty="0" smtClean="0">
                <a:solidFill>
                  <a:schemeClr val="tx1"/>
                </a:solidFill>
                <a:latin typeface="Lucida Grande"/>
                <a:cs typeface="Lucida Grande"/>
              </a:rPr>
              <a:t>Does </a:t>
            </a:r>
            <a:r>
              <a:rPr lang="en-GB" sz="1800" dirty="0">
                <a:solidFill>
                  <a:schemeClr val="tx1"/>
                </a:solidFill>
                <a:latin typeface="Lucida Grande"/>
                <a:cs typeface="Lucida Grande"/>
              </a:rPr>
              <a:t>the </a:t>
            </a:r>
            <a:r>
              <a:rPr lang="en-GB" sz="1800" dirty="0" smtClean="0">
                <a:solidFill>
                  <a:schemeClr val="tx1"/>
                </a:solidFill>
                <a:latin typeface="Lucida Grande"/>
                <a:cs typeface="Lucida Grande"/>
              </a:rPr>
              <a:t>sample </a:t>
            </a:r>
            <a:r>
              <a:rPr lang="en-GB" sz="1800" dirty="0">
                <a:solidFill>
                  <a:schemeClr val="tx1"/>
                </a:solidFill>
                <a:latin typeface="Lucida Grande"/>
                <a:cs typeface="Lucida Grande"/>
              </a:rPr>
              <a:t>mean reliably </a:t>
            </a:r>
            <a:r>
              <a:rPr lang="en-GB" sz="1800" dirty="0" smtClean="0">
                <a:solidFill>
                  <a:schemeClr val="tx1"/>
                </a:solidFill>
                <a:latin typeface="Lucida Grande"/>
                <a:cs typeface="Lucida Grande"/>
              </a:rPr>
              <a:t>estimate the </a:t>
            </a:r>
            <a:r>
              <a:rPr lang="en-GB" sz="1800" dirty="0">
                <a:solidFill>
                  <a:schemeClr val="tx1"/>
                </a:solidFill>
                <a:latin typeface="Lucida Grande"/>
                <a:cs typeface="Lucida Grande"/>
              </a:rPr>
              <a:t>population mean</a:t>
            </a:r>
            <a:r>
              <a:rPr lang="en-GB" sz="1800" dirty="0" smtClean="0">
                <a:solidFill>
                  <a:schemeClr val="tx1"/>
                </a:solidFill>
                <a:latin typeface="Lucida Grande"/>
                <a:cs typeface="Lucida Grande"/>
              </a:rPr>
              <a:t>?</a:t>
            </a:r>
          </a:p>
          <a:p>
            <a:pPr marL="4763" lvl="1" algn="l"/>
            <a:endParaRPr lang="en-GB" sz="1800" dirty="0">
              <a:solidFill>
                <a:schemeClr val="tx1"/>
              </a:solidFill>
              <a:latin typeface="Lucida Grande"/>
              <a:cs typeface="Lucida Grande"/>
            </a:endParaRPr>
          </a:p>
          <a:p>
            <a:pPr marL="4763" lvl="1" algn="l"/>
            <a:r>
              <a:rPr lang="en-GB" sz="1800" dirty="0" smtClean="0">
                <a:solidFill>
                  <a:schemeClr val="tx1"/>
                </a:solidFill>
                <a:latin typeface="Lucida Grande"/>
                <a:cs typeface="Lucida Grande"/>
              </a:rPr>
              <a:t>The </a:t>
            </a:r>
            <a:r>
              <a:rPr lang="en-GB" sz="1800" i="1" dirty="0" smtClean="0">
                <a:solidFill>
                  <a:schemeClr val="tx1"/>
                </a:solidFill>
                <a:latin typeface="Lucida Grande"/>
                <a:cs typeface="Lucida Grande"/>
              </a:rPr>
              <a:t>Law of Large Numbers</a:t>
            </a:r>
            <a:r>
              <a:rPr lang="en-GB" sz="1800" dirty="0" smtClean="0">
                <a:solidFill>
                  <a:schemeClr val="tx1"/>
                </a:solidFill>
                <a:latin typeface="Lucida Grande"/>
                <a:cs typeface="Lucida Grande"/>
              </a:rPr>
              <a:t>:</a:t>
            </a:r>
          </a:p>
          <a:p>
            <a:pPr marL="4763" lvl="1" algn="l"/>
            <a:endParaRPr lang="en-GB" sz="1800" dirty="0">
              <a:solidFill>
                <a:schemeClr val="tx1"/>
              </a:solidFill>
              <a:latin typeface="Lucida Grande"/>
              <a:cs typeface="Lucida Grande"/>
            </a:endParaRPr>
          </a:p>
          <a:p>
            <a:pPr marL="4763" lvl="1" algn="l"/>
            <a:endParaRPr lang="en-GB" sz="1800" dirty="0" smtClean="0">
              <a:solidFill>
                <a:schemeClr val="tx1"/>
              </a:solidFill>
              <a:latin typeface="Lucida Grande"/>
              <a:cs typeface="Lucida Grande"/>
            </a:endParaRPr>
          </a:p>
          <a:p>
            <a:pPr marL="4763" lvl="1" algn="l"/>
            <a:endParaRPr lang="en-GB" sz="1800" dirty="0">
              <a:solidFill>
                <a:schemeClr val="tx1"/>
              </a:solidFill>
              <a:latin typeface="Lucida Grande"/>
              <a:cs typeface="Lucida Grande"/>
            </a:endParaRPr>
          </a:p>
          <a:p>
            <a:pPr marL="4763" lvl="1" algn="l"/>
            <a:endParaRPr lang="en-GB" sz="1800" dirty="0" smtClean="0">
              <a:solidFill>
                <a:schemeClr val="tx1"/>
              </a:solidFill>
              <a:latin typeface="Lucida Grande"/>
              <a:cs typeface="Lucida Grande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0081794"/>
              </p:ext>
            </p:extLst>
          </p:nvPr>
        </p:nvGraphicFramePr>
        <p:xfrm>
          <a:off x="1595438" y="2384425"/>
          <a:ext cx="2840037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6742" name="Equation" r:id="rId5" imgW="1384300" imgH="457200" progId="Equation.3">
                  <p:embed/>
                </p:oleObj>
              </mc:Choice>
              <mc:Fallback>
                <p:oleObj name="Equation" r:id="rId5" imgW="13843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95438" y="2384425"/>
                        <a:ext cx="2840037" cy="9366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/>
        </p:nvSpPr>
        <p:spPr>
          <a:xfrm>
            <a:off x="5995397" y="2667089"/>
            <a:ext cx="22128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763" lvl="1"/>
            <a:r>
              <a:rPr lang="en-GB" dirty="0">
                <a:latin typeface="Lucida Grande"/>
                <a:cs typeface="Lucida Grande"/>
              </a:rPr>
              <a:t>Providing </a:t>
            </a:r>
            <a:r>
              <a:rPr lang="en-GB" dirty="0" smtClean="0">
                <a:latin typeface="Lucida Grande"/>
                <a:cs typeface="Lucida Grande"/>
              </a:rPr>
              <a:t>X</a:t>
            </a:r>
            <a:r>
              <a:rPr lang="en-GB" baseline="-25000" dirty="0" smtClean="0">
                <a:latin typeface="Lucida Grande"/>
                <a:cs typeface="Lucida Grande"/>
              </a:rPr>
              <a:t>i</a:t>
            </a:r>
            <a:r>
              <a:rPr lang="en-GB" dirty="0" smtClean="0">
                <a:latin typeface="Lucida Grande"/>
                <a:cs typeface="Lucida Grande"/>
              </a:rPr>
              <a:t> </a:t>
            </a:r>
            <a:r>
              <a:rPr lang="en-GB" dirty="0">
                <a:latin typeface="Lucida Grande"/>
                <a:cs typeface="Lucida Grande"/>
              </a:rPr>
              <a:t>: </a:t>
            </a:r>
            <a:r>
              <a:rPr lang="en-GB" dirty="0" err="1">
                <a:latin typeface="Lucida Grande"/>
                <a:cs typeface="Lucida Grande"/>
              </a:rPr>
              <a:t>i.i.d</a:t>
            </a:r>
            <a:r>
              <a:rPr lang="en-GB" dirty="0">
                <a:latin typeface="Lucida Grande"/>
                <a:cs typeface="Lucida Grande"/>
              </a:rPr>
              <a:t>.</a:t>
            </a: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36222650"/>
              </p:ext>
            </p:extLst>
          </p:nvPr>
        </p:nvGraphicFramePr>
        <p:xfrm>
          <a:off x="6323013" y="4356134"/>
          <a:ext cx="1433512" cy="1350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6743" name="Equation" r:id="rId7" imgW="698500" imgH="660400" progId="Equation.3">
                  <p:embed/>
                </p:oleObj>
              </mc:Choice>
              <mc:Fallback>
                <p:oleObj name="Equation" r:id="rId7" imgW="698500" imgH="660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323013" y="4356134"/>
                        <a:ext cx="1433512" cy="13509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737454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78062"/>
            <a:ext cx="9144000" cy="736952"/>
          </a:xfrm>
        </p:spPr>
        <p:txBody>
          <a:bodyPr>
            <a:noAutofit/>
          </a:bodyPr>
          <a:lstStyle/>
          <a:p>
            <a:r>
              <a:rPr lang="en-GB" sz="4000" dirty="0" smtClean="0">
                <a:latin typeface="Abadi MT Condensed Extra Bold"/>
                <a:cs typeface="Abadi MT Condensed Extra Bold"/>
              </a:rPr>
              <a:t>The Central Limit Theorem (CLT)</a:t>
            </a:r>
            <a:endParaRPr lang="en-GB" sz="4000" dirty="0">
              <a:latin typeface="Abadi MT Condensed Extra Bold"/>
              <a:cs typeface="Abadi MT Condensed Extra Bold"/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541160" y="1224205"/>
            <a:ext cx="8361646" cy="4868944"/>
          </a:xfrm>
        </p:spPr>
        <p:txBody>
          <a:bodyPr>
            <a:normAutofit/>
          </a:bodyPr>
          <a:lstStyle/>
          <a:p>
            <a:pPr marL="4763" lvl="1" algn="l"/>
            <a:r>
              <a:rPr lang="en-GB" sz="2000" dirty="0" smtClean="0">
                <a:solidFill>
                  <a:schemeClr val="tx1"/>
                </a:solidFill>
                <a:latin typeface="Lucida Grande"/>
                <a:cs typeface="Lucida Grande"/>
              </a:rPr>
              <a:t>Question - given a particular sample, thus known sample mean, how reliable is the sample mean as an estimator of the population mean?</a:t>
            </a:r>
          </a:p>
          <a:p>
            <a:pPr marL="4763" lvl="1" algn="l"/>
            <a:endParaRPr lang="en-GB" sz="2000" dirty="0" smtClean="0">
              <a:solidFill>
                <a:schemeClr val="tx1"/>
              </a:solidFill>
              <a:latin typeface="Lucida Grande"/>
              <a:cs typeface="Lucida Grande"/>
            </a:endParaRPr>
          </a:p>
          <a:p>
            <a:pPr marL="4763" lvl="1" algn="l"/>
            <a:r>
              <a:rPr lang="en-GB" sz="2000" dirty="0" smtClean="0">
                <a:solidFill>
                  <a:schemeClr val="tx1"/>
                </a:solidFill>
                <a:latin typeface="Lucida Grande"/>
                <a:cs typeface="Lucida Grande"/>
              </a:rPr>
              <a:t>Furthermore, how much will getting more data improve the estimate of the population mean?</a:t>
            </a:r>
            <a:endParaRPr lang="en-GB" sz="2000" dirty="0">
              <a:solidFill>
                <a:schemeClr val="tx1"/>
              </a:solidFill>
              <a:latin typeface="Lucida Grande"/>
              <a:cs typeface="Lucida Grande"/>
            </a:endParaRPr>
          </a:p>
          <a:p>
            <a:pPr marL="4763" lvl="1" algn="l"/>
            <a:endParaRPr lang="en-GB" sz="2000" dirty="0">
              <a:solidFill>
                <a:schemeClr val="tx1"/>
              </a:solidFill>
              <a:latin typeface="Lucida Grande"/>
              <a:cs typeface="Lucida Grande"/>
            </a:endParaRPr>
          </a:p>
          <a:p>
            <a:pPr marL="4763" lvl="1" algn="l"/>
            <a:r>
              <a:rPr lang="en-GB" sz="2000" dirty="0" smtClean="0">
                <a:solidFill>
                  <a:schemeClr val="tx1"/>
                </a:solidFill>
                <a:latin typeface="Lucida Grande"/>
                <a:cs typeface="Lucida Grande"/>
              </a:rPr>
              <a:t>Related question - given that we want the estimate of the mean to have a certain degree of reliability (i.e. sufficiently low S.E.), how many observations do we need to collect?</a:t>
            </a:r>
          </a:p>
          <a:p>
            <a:pPr marL="4763" lvl="1" algn="l"/>
            <a:endParaRPr lang="en-GB" sz="2000" dirty="0">
              <a:solidFill>
                <a:schemeClr val="tx1"/>
              </a:solidFill>
              <a:latin typeface="Lucida Grande"/>
              <a:cs typeface="Lucida Grande"/>
            </a:endParaRPr>
          </a:p>
          <a:p>
            <a:pPr marL="4763" lvl="1" algn="l"/>
            <a:r>
              <a:rPr lang="en-GB" sz="2000" dirty="0" smtClean="0">
                <a:solidFill>
                  <a:schemeClr val="tx1"/>
                </a:solidFill>
                <a:latin typeface="Lucida Grande"/>
                <a:cs typeface="Lucida Grande"/>
              </a:rPr>
              <a:t>The Central Limit Theorem helps answer these questions by looking at the distribution of stochastic fluctuations about the mean as </a:t>
            </a:r>
            <a:endParaRPr lang="en-GB" sz="2000" dirty="0">
              <a:solidFill>
                <a:schemeClr val="tx1"/>
              </a:solidFill>
              <a:latin typeface="Lucida Grande"/>
              <a:cs typeface="Lucida Grande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87836177"/>
              </p:ext>
            </p:extLst>
          </p:nvPr>
        </p:nvGraphicFramePr>
        <p:xfrm>
          <a:off x="1695324" y="5637649"/>
          <a:ext cx="887412" cy="285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8876" name="Equation" r:id="rId4" imgW="431800" imgH="139700" progId="Equation.3">
                  <p:embed/>
                </p:oleObj>
              </mc:Choice>
              <mc:Fallback>
                <p:oleObj name="Equation" r:id="rId4" imgW="431800" imgH="139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695324" y="5637649"/>
                        <a:ext cx="887412" cy="285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002484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541159" y="1224205"/>
            <a:ext cx="8490585" cy="5369224"/>
          </a:xfrm>
        </p:spPr>
        <p:txBody>
          <a:bodyPr>
            <a:normAutofit/>
          </a:bodyPr>
          <a:lstStyle/>
          <a:p>
            <a:pPr marL="4763" lvl="1" algn="l"/>
            <a:r>
              <a:rPr lang="en-GB" sz="2000" dirty="0" smtClean="0">
                <a:solidFill>
                  <a:schemeClr val="tx1"/>
                </a:solidFill>
                <a:latin typeface="Lucida Grande"/>
                <a:cs typeface="Lucida Grande"/>
              </a:rPr>
              <a:t>The Central Limit Theorem states:</a:t>
            </a:r>
          </a:p>
          <a:p>
            <a:pPr marL="4763" lvl="1" algn="l"/>
            <a:endParaRPr lang="en-GB" sz="2000" dirty="0">
              <a:solidFill>
                <a:schemeClr val="tx1"/>
              </a:solidFill>
              <a:latin typeface="Lucida Grande"/>
              <a:cs typeface="Lucida Grande"/>
            </a:endParaRPr>
          </a:p>
          <a:p>
            <a:pPr marL="4763" lvl="1" algn="l"/>
            <a:r>
              <a:rPr lang="en-GB" sz="2000" dirty="0" smtClean="0">
                <a:solidFill>
                  <a:schemeClr val="tx1"/>
                </a:solidFill>
                <a:latin typeface="Lucida Grande"/>
                <a:cs typeface="Lucida Grande"/>
              </a:rPr>
              <a:t>For large </a:t>
            </a:r>
            <a:r>
              <a:rPr lang="en-GB" sz="2400" i="1" dirty="0" smtClean="0">
                <a:solidFill>
                  <a:schemeClr val="tx1"/>
                </a:solidFill>
                <a:latin typeface="Times"/>
                <a:cs typeface="Times"/>
              </a:rPr>
              <a:t>n</a:t>
            </a:r>
            <a:r>
              <a:rPr lang="en-GB" sz="2000" dirty="0" smtClean="0">
                <a:solidFill>
                  <a:schemeClr val="tx1"/>
                </a:solidFill>
                <a:latin typeface="Lucida Grande"/>
                <a:cs typeface="Lucida Grande"/>
              </a:rPr>
              <a:t>:</a:t>
            </a:r>
          </a:p>
          <a:p>
            <a:pPr marL="4763" lvl="1" algn="l"/>
            <a:endParaRPr lang="en-GB" sz="2000" dirty="0">
              <a:solidFill>
                <a:schemeClr val="tx1"/>
              </a:solidFill>
              <a:latin typeface="Lucida Grande"/>
              <a:cs typeface="Lucida Grande"/>
            </a:endParaRPr>
          </a:p>
          <a:p>
            <a:pPr marL="4763" lvl="1" algn="l"/>
            <a:r>
              <a:rPr lang="en-GB" sz="2000" dirty="0" smtClean="0">
                <a:solidFill>
                  <a:schemeClr val="tx1"/>
                </a:solidFill>
                <a:latin typeface="Lucida Grande"/>
                <a:cs typeface="Lucida Grande"/>
              </a:rPr>
              <a:t>Or equivalently:</a:t>
            </a:r>
          </a:p>
          <a:p>
            <a:pPr marL="4763" lvl="1" algn="l"/>
            <a:endParaRPr lang="en-GB" sz="2000" dirty="0">
              <a:solidFill>
                <a:schemeClr val="tx1"/>
              </a:solidFill>
              <a:latin typeface="Lucida Grande"/>
              <a:cs typeface="Lucida Grande"/>
            </a:endParaRPr>
          </a:p>
          <a:p>
            <a:pPr marL="4763" lvl="1" algn="l"/>
            <a:endParaRPr lang="en-GB" sz="2000" dirty="0" smtClean="0">
              <a:solidFill>
                <a:schemeClr val="tx1"/>
              </a:solidFill>
              <a:latin typeface="Lucida Grande"/>
              <a:cs typeface="Lucida Grande"/>
            </a:endParaRPr>
          </a:p>
          <a:p>
            <a:pPr marL="4763" lvl="1" algn="l"/>
            <a:r>
              <a:rPr lang="en-GB" sz="2000" dirty="0" smtClean="0">
                <a:solidFill>
                  <a:schemeClr val="tx1"/>
                </a:solidFill>
                <a:latin typeface="Lucida Grande"/>
                <a:cs typeface="Lucida Grande"/>
              </a:rPr>
              <a:t>More formally: </a:t>
            </a:r>
          </a:p>
          <a:p>
            <a:pPr marL="4763" lvl="1" algn="l"/>
            <a:endParaRPr lang="en-GB" sz="2000" dirty="0" smtClean="0">
              <a:solidFill>
                <a:schemeClr val="tx1"/>
              </a:solidFill>
              <a:latin typeface="Lucida Grande"/>
              <a:cs typeface="Lucida Grande"/>
            </a:endParaRPr>
          </a:p>
          <a:p>
            <a:pPr marL="4763" lvl="1" algn="l"/>
            <a:r>
              <a:rPr lang="en-GB" sz="2000" dirty="0" smtClean="0">
                <a:solidFill>
                  <a:schemeClr val="tx1"/>
                </a:solidFill>
                <a:latin typeface="Lucida Grande"/>
                <a:cs typeface="Lucida Grande"/>
              </a:rPr>
              <a:t>Conditions:</a:t>
            </a:r>
          </a:p>
          <a:p>
            <a:pPr marL="4763" lvl="1" algn="l"/>
            <a:endParaRPr lang="en-GB" sz="2000" dirty="0">
              <a:solidFill>
                <a:schemeClr val="tx1"/>
              </a:solidFill>
              <a:latin typeface="Lucida Grande"/>
              <a:cs typeface="Lucida Grande"/>
            </a:endParaRPr>
          </a:p>
          <a:p>
            <a:pPr marL="4763" lvl="1" algn="l"/>
            <a:endParaRPr lang="en-GB" sz="2000" dirty="0" smtClean="0">
              <a:solidFill>
                <a:schemeClr val="tx1"/>
              </a:solidFill>
              <a:latin typeface="Lucida Grande"/>
              <a:cs typeface="Lucida Grande"/>
            </a:endParaRPr>
          </a:p>
          <a:p>
            <a:pPr marL="4763" lvl="1" algn="l"/>
            <a:endParaRPr lang="en-GB" sz="2000" dirty="0">
              <a:solidFill>
                <a:schemeClr val="tx1"/>
              </a:solidFill>
              <a:latin typeface="Lucida Grande"/>
              <a:cs typeface="Lucida Grande"/>
            </a:endParaRPr>
          </a:p>
          <a:p>
            <a:pPr marL="4763" lvl="1" algn="l"/>
            <a:r>
              <a:rPr lang="en-GB" sz="1800" dirty="0" smtClean="0">
                <a:solidFill>
                  <a:schemeClr val="tx1"/>
                </a:solidFill>
                <a:latin typeface="Lucida Grande"/>
                <a:cs typeface="Lucida Grande"/>
              </a:rPr>
              <a:t>			  : </a:t>
            </a:r>
            <a:r>
              <a:rPr lang="en-GB" sz="1800" dirty="0" err="1" smtClean="0">
                <a:solidFill>
                  <a:schemeClr val="tx1"/>
                </a:solidFill>
                <a:latin typeface="Lucida Grande"/>
                <a:cs typeface="Lucida Grande"/>
              </a:rPr>
              <a:t>i.i.d</a:t>
            </a:r>
            <a:r>
              <a:rPr lang="en-GB" sz="1800" dirty="0" smtClean="0">
                <a:solidFill>
                  <a:schemeClr val="tx1"/>
                </a:solidFill>
                <a:latin typeface="Lucida Grande"/>
                <a:cs typeface="Lucida Grande"/>
              </a:rPr>
              <a:t>. RVs (any distribution)</a:t>
            </a:r>
            <a:endParaRPr lang="en-GB" sz="1800" dirty="0">
              <a:solidFill>
                <a:schemeClr val="tx1"/>
              </a:solidFill>
              <a:latin typeface="Lucida Grande"/>
              <a:cs typeface="Lucida Grande"/>
            </a:endParaRP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81820072"/>
              </p:ext>
            </p:extLst>
          </p:nvPr>
        </p:nvGraphicFramePr>
        <p:xfrm>
          <a:off x="1748707" y="5046064"/>
          <a:ext cx="2216150" cy="1431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5810" name="Equation" r:id="rId4" imgW="1079500" imgH="698500" progId="Equation.3">
                  <p:embed/>
                </p:oleObj>
              </mc:Choice>
              <mc:Fallback>
                <p:oleObj name="Equation" r:id="rId4" imgW="1079500" imgH="698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748707" y="5046064"/>
                        <a:ext cx="2216150" cy="1431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78062"/>
            <a:ext cx="9144000" cy="736952"/>
          </a:xfrm>
        </p:spPr>
        <p:txBody>
          <a:bodyPr>
            <a:noAutofit/>
          </a:bodyPr>
          <a:lstStyle/>
          <a:p>
            <a:r>
              <a:rPr lang="en-GB" sz="4000" dirty="0" smtClean="0">
                <a:latin typeface="Abadi MT Condensed Extra Bold"/>
                <a:cs typeface="Abadi MT Condensed Extra Bold"/>
              </a:rPr>
              <a:t>The Central Limit Theorem (CLT)</a:t>
            </a:r>
            <a:endParaRPr lang="en-GB" sz="4000" dirty="0">
              <a:latin typeface="Abadi MT Condensed Extra Bold"/>
              <a:cs typeface="Abadi MT Condensed Extra Bold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5915312"/>
              </p:ext>
            </p:extLst>
          </p:nvPr>
        </p:nvGraphicFramePr>
        <p:xfrm>
          <a:off x="2818295" y="1943356"/>
          <a:ext cx="2919413" cy="573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5811" name="Equation" r:id="rId6" imgW="1422400" imgH="279400" progId="Equation.3">
                  <p:embed/>
                </p:oleObj>
              </mc:Choice>
              <mc:Fallback>
                <p:oleObj name="Equation" r:id="rId6" imgW="1422400" imgH="279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818295" y="1943356"/>
                        <a:ext cx="2919413" cy="5730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5380988"/>
              </p:ext>
            </p:extLst>
          </p:nvPr>
        </p:nvGraphicFramePr>
        <p:xfrm>
          <a:off x="3910456" y="2608399"/>
          <a:ext cx="1981200" cy="963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5812" name="Equation" r:id="rId8" imgW="965200" imgH="469900" progId="Equation.3">
                  <p:embed/>
                </p:oleObj>
              </mc:Choice>
              <mc:Fallback>
                <p:oleObj name="Equation" r:id="rId8" imgW="965200" imgH="469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910456" y="2608399"/>
                        <a:ext cx="1981200" cy="9636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9230685"/>
              </p:ext>
            </p:extLst>
          </p:nvPr>
        </p:nvGraphicFramePr>
        <p:xfrm>
          <a:off x="2818295" y="3606800"/>
          <a:ext cx="3987800" cy="989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5813" name="Equation" r:id="rId10" imgW="1943100" imgH="482600" progId="Equation.3">
                  <p:embed/>
                </p:oleObj>
              </mc:Choice>
              <mc:Fallback>
                <p:oleObj name="Equation" r:id="rId10" imgW="1943100" imgH="482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2818295" y="3606800"/>
                        <a:ext cx="3987800" cy="9890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818557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78062"/>
            <a:ext cx="9144000" cy="736952"/>
          </a:xfrm>
        </p:spPr>
        <p:txBody>
          <a:bodyPr>
            <a:noAutofit/>
          </a:bodyPr>
          <a:lstStyle/>
          <a:p>
            <a:r>
              <a:rPr lang="en-GB" sz="4000" dirty="0" smtClean="0">
                <a:latin typeface="Abadi MT Condensed Extra Bold"/>
                <a:cs typeface="Abadi MT Condensed Extra Bold"/>
              </a:rPr>
              <a:t>The Central Limit Theorem (CLT)</a:t>
            </a:r>
            <a:endParaRPr lang="en-GB" sz="4000" dirty="0">
              <a:latin typeface="Abadi MT Condensed Extra Bold"/>
              <a:cs typeface="Abadi MT Condensed Extra Bold"/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541159" y="1224205"/>
            <a:ext cx="8490585" cy="4868944"/>
          </a:xfrm>
        </p:spPr>
        <p:txBody>
          <a:bodyPr>
            <a:normAutofit/>
          </a:bodyPr>
          <a:lstStyle/>
          <a:p>
            <a:pPr marL="4763" lvl="1" algn="l"/>
            <a:r>
              <a:rPr lang="en-GB" sz="2000" dirty="0" smtClean="0">
                <a:solidFill>
                  <a:schemeClr val="tx1"/>
                </a:solidFill>
                <a:latin typeface="Lucida Grande"/>
                <a:cs typeface="Lucida Grande"/>
              </a:rPr>
              <a:t>The Central Limit Theorem states:</a:t>
            </a:r>
          </a:p>
          <a:p>
            <a:pPr marL="4763" lvl="1" algn="l"/>
            <a:endParaRPr lang="en-GB" sz="2000" dirty="0">
              <a:solidFill>
                <a:schemeClr val="tx1"/>
              </a:solidFill>
              <a:latin typeface="Lucida Grande"/>
              <a:cs typeface="Lucida Grande"/>
            </a:endParaRPr>
          </a:p>
          <a:p>
            <a:pPr marL="4763" lvl="1" algn="l"/>
            <a:r>
              <a:rPr lang="en-GB" sz="2000" dirty="0" smtClean="0">
                <a:solidFill>
                  <a:schemeClr val="tx1"/>
                </a:solidFill>
                <a:latin typeface="Lucida Grande"/>
                <a:cs typeface="Lucida Grande"/>
              </a:rPr>
              <a:t>For large </a:t>
            </a:r>
            <a:r>
              <a:rPr lang="en-GB" sz="2400" i="1" dirty="0" smtClean="0">
                <a:solidFill>
                  <a:schemeClr val="tx1"/>
                </a:solidFill>
                <a:latin typeface="Times"/>
                <a:cs typeface="Times"/>
              </a:rPr>
              <a:t>n</a:t>
            </a:r>
            <a:r>
              <a:rPr lang="en-GB" sz="2000" dirty="0" smtClean="0">
                <a:solidFill>
                  <a:schemeClr val="tx1"/>
                </a:solidFill>
                <a:latin typeface="Lucida Grande"/>
                <a:cs typeface="Lucida Grande"/>
              </a:rPr>
              <a:t>:</a:t>
            </a:r>
          </a:p>
          <a:p>
            <a:pPr marL="4763" lvl="1" algn="l"/>
            <a:endParaRPr lang="en-GB" sz="2000" dirty="0">
              <a:solidFill>
                <a:schemeClr val="tx1"/>
              </a:solidFill>
              <a:latin typeface="Lucida Grande"/>
              <a:cs typeface="Lucida Grande"/>
            </a:endParaRPr>
          </a:p>
          <a:p>
            <a:pPr marL="4763" lvl="1" algn="l"/>
            <a:endParaRPr lang="en-GB" sz="2000" dirty="0" smtClean="0">
              <a:solidFill>
                <a:schemeClr val="tx1"/>
              </a:solidFill>
              <a:latin typeface="Lucida Grande"/>
              <a:cs typeface="Lucida Grande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05747209"/>
              </p:ext>
            </p:extLst>
          </p:nvPr>
        </p:nvGraphicFramePr>
        <p:xfrm>
          <a:off x="2818295" y="1943356"/>
          <a:ext cx="2919413" cy="573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890" name="Equation" r:id="rId4" imgW="1422400" imgH="279400" progId="Equation.3">
                  <p:embed/>
                </p:oleObj>
              </mc:Choice>
              <mc:Fallback>
                <p:oleObj name="Equation" r:id="rId4" imgW="1422400" imgH="279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818295" y="1943356"/>
                        <a:ext cx="2919413" cy="5730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2458038"/>
              </p:ext>
            </p:extLst>
          </p:nvPr>
        </p:nvGraphicFramePr>
        <p:xfrm>
          <a:off x="6468971" y="1761417"/>
          <a:ext cx="1981200" cy="963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891" name="Equation" r:id="rId6" imgW="965200" imgH="469900" progId="Equation.3">
                  <p:embed/>
                </p:oleObj>
              </mc:Choice>
              <mc:Fallback>
                <p:oleObj name="Equation" r:id="rId6" imgW="965200" imgH="469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468971" y="1761417"/>
                        <a:ext cx="1981200" cy="9636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Picture 2" descr="lln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418" y="3007240"/>
            <a:ext cx="4050000" cy="3240000"/>
          </a:xfrm>
          <a:prstGeom prst="rect">
            <a:avLst/>
          </a:prstGeom>
        </p:spPr>
      </p:pic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8036309"/>
              </p:ext>
            </p:extLst>
          </p:nvPr>
        </p:nvGraphicFramePr>
        <p:xfrm>
          <a:off x="454418" y="3007240"/>
          <a:ext cx="1433512" cy="415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892" name="Equation" r:id="rId9" imgW="698500" imgH="203200" progId="Equation.3">
                  <p:embed/>
                </p:oleObj>
              </mc:Choice>
              <mc:Fallback>
                <p:oleObj name="Equation" r:id="rId9" imgW="6985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54418" y="3007240"/>
                        <a:ext cx="1433512" cy="415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49777392"/>
              </p:ext>
            </p:extLst>
          </p:nvPr>
        </p:nvGraphicFramePr>
        <p:xfrm>
          <a:off x="2273693" y="3006725"/>
          <a:ext cx="965200" cy="415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893" name="Equation" r:id="rId11" imgW="469900" imgH="203200" progId="Equation.3">
                  <p:embed/>
                </p:oleObj>
              </mc:Choice>
              <mc:Fallback>
                <p:oleObj name="Equation" r:id="rId11" imgW="4699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2273693" y="3006725"/>
                        <a:ext cx="965200" cy="415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45248233"/>
              </p:ext>
            </p:extLst>
          </p:nvPr>
        </p:nvGraphicFramePr>
        <p:xfrm>
          <a:off x="3565918" y="2942841"/>
          <a:ext cx="1042987" cy="46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894" name="Equation" r:id="rId13" imgW="508000" imgH="228600" progId="Equation.3">
                  <p:embed/>
                </p:oleObj>
              </mc:Choice>
              <mc:Fallback>
                <p:oleObj name="Equation" r:id="rId13" imgW="5080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3565918" y="2942841"/>
                        <a:ext cx="1042987" cy="466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56850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clt1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8895" y="3007240"/>
            <a:ext cx="4050000" cy="3240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78062"/>
            <a:ext cx="9144000" cy="736952"/>
          </a:xfrm>
        </p:spPr>
        <p:txBody>
          <a:bodyPr>
            <a:noAutofit/>
          </a:bodyPr>
          <a:lstStyle/>
          <a:p>
            <a:r>
              <a:rPr lang="en-GB" sz="4000" dirty="0" smtClean="0">
                <a:latin typeface="Abadi MT Condensed Extra Bold"/>
                <a:cs typeface="Abadi MT Condensed Extra Bold"/>
              </a:rPr>
              <a:t>The Central Limit Theorem (CLT)</a:t>
            </a:r>
            <a:endParaRPr lang="en-GB" sz="4000" dirty="0">
              <a:latin typeface="Abadi MT Condensed Extra Bold"/>
              <a:cs typeface="Abadi MT Condensed Extra Bold"/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541159" y="1224205"/>
            <a:ext cx="8490585" cy="4868944"/>
          </a:xfrm>
        </p:spPr>
        <p:txBody>
          <a:bodyPr>
            <a:normAutofit/>
          </a:bodyPr>
          <a:lstStyle/>
          <a:p>
            <a:pPr marL="4763" lvl="1" algn="l"/>
            <a:r>
              <a:rPr lang="en-GB" sz="2000" dirty="0" smtClean="0">
                <a:solidFill>
                  <a:schemeClr val="tx1"/>
                </a:solidFill>
                <a:latin typeface="Lucida Grande"/>
                <a:cs typeface="Lucida Grande"/>
              </a:rPr>
              <a:t>The Central Limit Theorem states:</a:t>
            </a:r>
          </a:p>
          <a:p>
            <a:pPr marL="4763" lvl="1" algn="l"/>
            <a:endParaRPr lang="en-GB" sz="2000" dirty="0">
              <a:solidFill>
                <a:schemeClr val="tx1"/>
              </a:solidFill>
              <a:latin typeface="Lucida Grande"/>
              <a:cs typeface="Lucida Grande"/>
            </a:endParaRPr>
          </a:p>
          <a:p>
            <a:pPr marL="4763" lvl="1" algn="l"/>
            <a:r>
              <a:rPr lang="en-GB" sz="2000" dirty="0" smtClean="0">
                <a:solidFill>
                  <a:schemeClr val="tx1"/>
                </a:solidFill>
                <a:latin typeface="Lucida Grande"/>
                <a:cs typeface="Lucida Grande"/>
              </a:rPr>
              <a:t>For large </a:t>
            </a:r>
            <a:r>
              <a:rPr lang="en-GB" sz="2400" i="1" dirty="0" smtClean="0">
                <a:solidFill>
                  <a:schemeClr val="tx1"/>
                </a:solidFill>
                <a:latin typeface="Times"/>
                <a:cs typeface="Times"/>
              </a:rPr>
              <a:t>n</a:t>
            </a:r>
            <a:r>
              <a:rPr lang="en-GB" sz="2000" dirty="0" smtClean="0">
                <a:solidFill>
                  <a:schemeClr val="tx1"/>
                </a:solidFill>
                <a:latin typeface="Lucida Grande"/>
                <a:cs typeface="Lucida Grande"/>
              </a:rPr>
              <a:t>:</a:t>
            </a:r>
          </a:p>
          <a:p>
            <a:pPr marL="4763" lvl="1" algn="l"/>
            <a:endParaRPr lang="en-GB" sz="2000" dirty="0">
              <a:solidFill>
                <a:schemeClr val="tx1"/>
              </a:solidFill>
              <a:latin typeface="Lucida Grande"/>
              <a:cs typeface="Lucida Grande"/>
            </a:endParaRPr>
          </a:p>
          <a:p>
            <a:pPr marL="4763" lvl="1" algn="l"/>
            <a:endParaRPr lang="en-GB" sz="2000" dirty="0" smtClean="0">
              <a:solidFill>
                <a:schemeClr val="tx1"/>
              </a:solidFill>
              <a:latin typeface="Lucida Grande"/>
              <a:cs typeface="Lucida Grande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66211666"/>
              </p:ext>
            </p:extLst>
          </p:nvPr>
        </p:nvGraphicFramePr>
        <p:xfrm>
          <a:off x="2818295" y="1943356"/>
          <a:ext cx="2919413" cy="573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935" name="Equation" r:id="rId5" imgW="1422400" imgH="279400" progId="Equation.3">
                  <p:embed/>
                </p:oleObj>
              </mc:Choice>
              <mc:Fallback>
                <p:oleObj name="Equation" r:id="rId5" imgW="1422400" imgH="279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818295" y="1943356"/>
                        <a:ext cx="2919413" cy="5730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31842046"/>
              </p:ext>
            </p:extLst>
          </p:nvPr>
        </p:nvGraphicFramePr>
        <p:xfrm>
          <a:off x="6468971" y="1761417"/>
          <a:ext cx="1981200" cy="963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936" name="Equation" r:id="rId7" imgW="965200" imgH="469900" progId="Equation.3">
                  <p:embed/>
                </p:oleObj>
              </mc:Choice>
              <mc:Fallback>
                <p:oleObj name="Equation" r:id="rId7" imgW="965200" imgH="469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468971" y="1761417"/>
                        <a:ext cx="1981200" cy="9636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Picture 2" descr="lln.jp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418" y="3007240"/>
            <a:ext cx="4050000" cy="3240000"/>
          </a:xfrm>
          <a:prstGeom prst="rect">
            <a:avLst/>
          </a:prstGeom>
        </p:spPr>
      </p:pic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54401838"/>
              </p:ext>
            </p:extLst>
          </p:nvPr>
        </p:nvGraphicFramePr>
        <p:xfrm>
          <a:off x="454418" y="3007240"/>
          <a:ext cx="1433512" cy="415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937" name="Equation" r:id="rId10" imgW="698500" imgH="203200" progId="Equation.3">
                  <p:embed/>
                </p:oleObj>
              </mc:Choice>
              <mc:Fallback>
                <p:oleObj name="Equation" r:id="rId10" imgW="6985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454418" y="3007240"/>
                        <a:ext cx="1433512" cy="415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1588611"/>
              </p:ext>
            </p:extLst>
          </p:nvPr>
        </p:nvGraphicFramePr>
        <p:xfrm>
          <a:off x="2273693" y="3006725"/>
          <a:ext cx="965200" cy="415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938" name="Equation" r:id="rId12" imgW="469900" imgH="203200" progId="Equation.3">
                  <p:embed/>
                </p:oleObj>
              </mc:Choice>
              <mc:Fallback>
                <p:oleObj name="Equation" r:id="rId12" imgW="4699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2273693" y="3006725"/>
                        <a:ext cx="965200" cy="415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37272332"/>
              </p:ext>
            </p:extLst>
          </p:nvPr>
        </p:nvGraphicFramePr>
        <p:xfrm>
          <a:off x="3565918" y="2942841"/>
          <a:ext cx="1042987" cy="46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939" name="Equation" r:id="rId14" imgW="508000" imgH="228600" progId="Equation.3">
                  <p:embed/>
                </p:oleObj>
              </mc:Choice>
              <mc:Fallback>
                <p:oleObj name="Equation" r:id="rId14" imgW="5080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3565918" y="2942841"/>
                        <a:ext cx="1042987" cy="466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254933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lt2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8895" y="3007240"/>
            <a:ext cx="4050000" cy="3240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78062"/>
            <a:ext cx="9144000" cy="736952"/>
          </a:xfrm>
        </p:spPr>
        <p:txBody>
          <a:bodyPr>
            <a:noAutofit/>
          </a:bodyPr>
          <a:lstStyle/>
          <a:p>
            <a:r>
              <a:rPr lang="en-GB" sz="4000" dirty="0" smtClean="0">
                <a:latin typeface="Abadi MT Condensed Extra Bold"/>
                <a:cs typeface="Abadi MT Condensed Extra Bold"/>
              </a:rPr>
              <a:t>The Central Limit Theorem (CLT)</a:t>
            </a:r>
            <a:endParaRPr lang="en-GB" sz="4000" dirty="0">
              <a:latin typeface="Abadi MT Condensed Extra Bold"/>
              <a:cs typeface="Abadi MT Condensed Extra Bold"/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541159" y="1224205"/>
            <a:ext cx="8490585" cy="4868944"/>
          </a:xfrm>
        </p:spPr>
        <p:txBody>
          <a:bodyPr>
            <a:normAutofit/>
          </a:bodyPr>
          <a:lstStyle/>
          <a:p>
            <a:pPr marL="4763" lvl="1" algn="l"/>
            <a:r>
              <a:rPr lang="en-GB" sz="2000" dirty="0" smtClean="0">
                <a:solidFill>
                  <a:schemeClr val="tx1"/>
                </a:solidFill>
                <a:latin typeface="Lucida Grande"/>
                <a:cs typeface="Lucida Grande"/>
              </a:rPr>
              <a:t>The Central Limit Theorem states:</a:t>
            </a:r>
          </a:p>
          <a:p>
            <a:pPr marL="4763" lvl="1" algn="l"/>
            <a:endParaRPr lang="en-GB" sz="2000" dirty="0">
              <a:solidFill>
                <a:schemeClr val="tx1"/>
              </a:solidFill>
              <a:latin typeface="Lucida Grande"/>
              <a:cs typeface="Lucida Grande"/>
            </a:endParaRPr>
          </a:p>
          <a:p>
            <a:pPr marL="4763" lvl="1" algn="l"/>
            <a:r>
              <a:rPr lang="en-GB" sz="2000" dirty="0" smtClean="0">
                <a:solidFill>
                  <a:schemeClr val="tx1"/>
                </a:solidFill>
                <a:latin typeface="Lucida Grande"/>
                <a:cs typeface="Lucida Grande"/>
              </a:rPr>
              <a:t>For large </a:t>
            </a:r>
            <a:r>
              <a:rPr lang="en-GB" sz="2400" i="1" dirty="0" smtClean="0">
                <a:solidFill>
                  <a:schemeClr val="tx1"/>
                </a:solidFill>
                <a:latin typeface="Times"/>
                <a:cs typeface="Times"/>
              </a:rPr>
              <a:t>n</a:t>
            </a:r>
            <a:r>
              <a:rPr lang="en-GB" sz="2000" dirty="0" smtClean="0">
                <a:solidFill>
                  <a:schemeClr val="tx1"/>
                </a:solidFill>
                <a:latin typeface="Lucida Grande"/>
                <a:cs typeface="Lucida Grande"/>
              </a:rPr>
              <a:t>:</a:t>
            </a:r>
          </a:p>
          <a:p>
            <a:pPr marL="4763" lvl="1" algn="l"/>
            <a:endParaRPr lang="en-GB" sz="2000" dirty="0">
              <a:solidFill>
                <a:schemeClr val="tx1"/>
              </a:solidFill>
              <a:latin typeface="Lucida Grande"/>
              <a:cs typeface="Lucida Grande"/>
            </a:endParaRPr>
          </a:p>
          <a:p>
            <a:pPr marL="4763" lvl="1" algn="l"/>
            <a:endParaRPr lang="en-GB" sz="2000" dirty="0" smtClean="0">
              <a:solidFill>
                <a:schemeClr val="tx1"/>
              </a:solidFill>
              <a:latin typeface="Lucida Grande"/>
              <a:cs typeface="Lucida Grande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3399606"/>
              </p:ext>
            </p:extLst>
          </p:nvPr>
        </p:nvGraphicFramePr>
        <p:xfrm>
          <a:off x="2818295" y="1943356"/>
          <a:ext cx="2919413" cy="573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0959" name="Equation" r:id="rId5" imgW="1422400" imgH="279400" progId="Equation.3">
                  <p:embed/>
                </p:oleObj>
              </mc:Choice>
              <mc:Fallback>
                <p:oleObj name="Equation" r:id="rId5" imgW="1422400" imgH="279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818295" y="1943356"/>
                        <a:ext cx="2919413" cy="5730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98108528"/>
              </p:ext>
            </p:extLst>
          </p:nvPr>
        </p:nvGraphicFramePr>
        <p:xfrm>
          <a:off x="6468971" y="1761417"/>
          <a:ext cx="1981200" cy="963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0960" name="Equation" r:id="rId7" imgW="965200" imgH="469900" progId="Equation.3">
                  <p:embed/>
                </p:oleObj>
              </mc:Choice>
              <mc:Fallback>
                <p:oleObj name="Equation" r:id="rId7" imgW="965200" imgH="469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468971" y="1761417"/>
                        <a:ext cx="1981200" cy="9636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Picture 2" descr="lln.jp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418" y="3007240"/>
            <a:ext cx="4050000" cy="3240000"/>
          </a:xfrm>
          <a:prstGeom prst="rect">
            <a:avLst/>
          </a:prstGeom>
        </p:spPr>
      </p:pic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54401838"/>
              </p:ext>
            </p:extLst>
          </p:nvPr>
        </p:nvGraphicFramePr>
        <p:xfrm>
          <a:off x="454418" y="3007240"/>
          <a:ext cx="1433512" cy="415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0961" name="Equation" r:id="rId10" imgW="698500" imgH="203200" progId="Equation.3">
                  <p:embed/>
                </p:oleObj>
              </mc:Choice>
              <mc:Fallback>
                <p:oleObj name="Equation" r:id="rId10" imgW="6985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454418" y="3007240"/>
                        <a:ext cx="1433512" cy="415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1588611"/>
              </p:ext>
            </p:extLst>
          </p:nvPr>
        </p:nvGraphicFramePr>
        <p:xfrm>
          <a:off x="2273693" y="3006725"/>
          <a:ext cx="965200" cy="415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0962" name="Equation" r:id="rId12" imgW="469900" imgH="203200" progId="Equation.3">
                  <p:embed/>
                </p:oleObj>
              </mc:Choice>
              <mc:Fallback>
                <p:oleObj name="Equation" r:id="rId12" imgW="4699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2273693" y="3006725"/>
                        <a:ext cx="965200" cy="415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37272332"/>
              </p:ext>
            </p:extLst>
          </p:nvPr>
        </p:nvGraphicFramePr>
        <p:xfrm>
          <a:off x="3565918" y="2942841"/>
          <a:ext cx="1042987" cy="46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0963" name="Equation" r:id="rId14" imgW="508000" imgH="228600" progId="Equation.3">
                  <p:embed/>
                </p:oleObj>
              </mc:Choice>
              <mc:Fallback>
                <p:oleObj name="Equation" r:id="rId14" imgW="5080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3565918" y="2942841"/>
                        <a:ext cx="1042987" cy="466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455201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78062"/>
            <a:ext cx="9144000" cy="736952"/>
          </a:xfrm>
        </p:spPr>
        <p:txBody>
          <a:bodyPr>
            <a:noAutofit/>
          </a:bodyPr>
          <a:lstStyle/>
          <a:p>
            <a:r>
              <a:rPr lang="en-GB" sz="4000" dirty="0" smtClean="0">
                <a:latin typeface="Abadi MT Condensed Extra Bold"/>
                <a:cs typeface="Abadi MT Condensed Extra Bold"/>
              </a:rPr>
              <a:t>The Central Limit Theorem (CLT)</a:t>
            </a:r>
            <a:endParaRPr lang="en-GB" sz="4000" dirty="0">
              <a:latin typeface="Abadi MT Condensed Extra Bold"/>
              <a:cs typeface="Abadi MT Condensed Extra Bold"/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541159" y="1224205"/>
            <a:ext cx="8490585" cy="537212"/>
          </a:xfrm>
        </p:spPr>
        <p:txBody>
          <a:bodyPr>
            <a:normAutofit/>
          </a:bodyPr>
          <a:lstStyle/>
          <a:p>
            <a:pPr marL="4763" lvl="1" algn="l"/>
            <a:r>
              <a:rPr lang="en-GB" sz="2000" dirty="0" smtClean="0">
                <a:solidFill>
                  <a:schemeClr val="tx1"/>
                </a:solidFill>
                <a:latin typeface="Lucida Grande"/>
                <a:cs typeface="Lucida Grande"/>
              </a:rPr>
              <a:t>Proof of the Central Limit Theorem:</a:t>
            </a:r>
            <a:endParaRPr lang="en-GB" sz="2000" dirty="0">
              <a:solidFill>
                <a:schemeClr val="tx1"/>
              </a:solidFill>
              <a:latin typeface="Lucida Grande"/>
              <a:cs typeface="Lucida Grande"/>
            </a:endParaRPr>
          </a:p>
          <a:p>
            <a:pPr marL="4763" lvl="1" algn="l"/>
            <a:endParaRPr lang="en-GB" sz="2000" dirty="0" smtClean="0">
              <a:solidFill>
                <a:schemeClr val="tx1"/>
              </a:solidFill>
              <a:latin typeface="Lucida Grande"/>
              <a:cs typeface="Lucida Grande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65807529"/>
              </p:ext>
            </p:extLst>
          </p:nvPr>
        </p:nvGraphicFramePr>
        <p:xfrm>
          <a:off x="1112062" y="1761417"/>
          <a:ext cx="3686175" cy="912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3869" name="Equation" r:id="rId4" imgW="1943100" imgH="482600" progId="Equation.3">
                  <p:embed/>
                </p:oleObj>
              </mc:Choice>
              <mc:Fallback>
                <p:oleObj name="Equation" r:id="rId4" imgW="1943100" imgH="482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12062" y="1761417"/>
                        <a:ext cx="3686175" cy="9128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313125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unif2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808703"/>
            <a:ext cx="6400800" cy="3657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78062"/>
            <a:ext cx="9144000" cy="736952"/>
          </a:xfrm>
        </p:spPr>
        <p:txBody>
          <a:bodyPr>
            <a:noAutofit/>
          </a:bodyPr>
          <a:lstStyle/>
          <a:p>
            <a:r>
              <a:rPr lang="en-GB" sz="4000" dirty="0" smtClean="0">
                <a:latin typeface="Abadi MT Condensed Extra Bold"/>
                <a:cs typeface="Abadi MT Condensed Extra Bold"/>
              </a:rPr>
              <a:t>Continuous Random Variables</a:t>
            </a:r>
            <a:endParaRPr lang="en-GB" sz="4000" dirty="0">
              <a:latin typeface="Abadi MT Condensed Extra Bold"/>
              <a:cs typeface="Abadi MT Condensed Extra Bold"/>
            </a:endParaRPr>
          </a:p>
        </p:txBody>
      </p:sp>
      <p:sp>
        <p:nvSpPr>
          <p:cNvPr id="6" name="Subtitle 3"/>
          <p:cNvSpPr txBox="1">
            <a:spLocks/>
          </p:cNvSpPr>
          <p:nvPr/>
        </p:nvSpPr>
        <p:spPr>
          <a:xfrm>
            <a:off x="541160" y="1224204"/>
            <a:ext cx="8361646" cy="5844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763" lvl="1" algn="l"/>
            <a:r>
              <a:rPr lang="en-GB" sz="2000" dirty="0" smtClean="0">
                <a:solidFill>
                  <a:schemeClr val="tx1"/>
                </a:solidFill>
                <a:latin typeface="Lucida Grande"/>
                <a:cs typeface="Lucida Grande"/>
              </a:rPr>
              <a:t>Example: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33030017"/>
              </p:ext>
            </p:extLst>
          </p:nvPr>
        </p:nvGraphicFramePr>
        <p:xfrm>
          <a:off x="1939925" y="1236791"/>
          <a:ext cx="1430338" cy="417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0590" name="Equation" r:id="rId5" imgW="698500" imgH="203200" progId="Equation.3">
                  <p:embed/>
                </p:oleObj>
              </mc:Choice>
              <mc:Fallback>
                <p:oleObj name="Equation" r:id="rId5" imgW="6985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939925" y="1236791"/>
                        <a:ext cx="1430338" cy="4175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3191690"/>
              </p:ext>
            </p:extLst>
          </p:nvPr>
        </p:nvGraphicFramePr>
        <p:xfrm>
          <a:off x="3492500" y="5648325"/>
          <a:ext cx="2159000" cy="442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0591" name="Equation" r:id="rId7" imgW="1054100" imgH="215900" progId="Equation.3">
                  <p:embed/>
                </p:oleObj>
              </mc:Choice>
              <mc:Fallback>
                <p:oleObj name="Equation" r:id="rId7" imgW="10541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492500" y="5648325"/>
                        <a:ext cx="2159000" cy="4429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834933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78062"/>
            <a:ext cx="9144000" cy="736952"/>
          </a:xfrm>
        </p:spPr>
        <p:txBody>
          <a:bodyPr>
            <a:noAutofit/>
          </a:bodyPr>
          <a:lstStyle/>
          <a:p>
            <a:r>
              <a:rPr lang="en-GB" sz="4000" dirty="0" smtClean="0">
                <a:latin typeface="Abadi MT Condensed Extra Bold"/>
                <a:cs typeface="Abadi MT Condensed Extra Bold"/>
              </a:rPr>
              <a:t>The Central Limit Theorem (CLT)</a:t>
            </a:r>
            <a:endParaRPr lang="en-GB" sz="4000" dirty="0">
              <a:latin typeface="Abadi MT Condensed Extra Bold"/>
              <a:cs typeface="Abadi MT Condensed Extra Bold"/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541159" y="1224205"/>
            <a:ext cx="8490585" cy="537212"/>
          </a:xfrm>
        </p:spPr>
        <p:txBody>
          <a:bodyPr>
            <a:normAutofit/>
          </a:bodyPr>
          <a:lstStyle/>
          <a:p>
            <a:pPr marL="4763" lvl="1" algn="l"/>
            <a:r>
              <a:rPr lang="en-GB" sz="2000" dirty="0" smtClean="0">
                <a:solidFill>
                  <a:schemeClr val="tx1"/>
                </a:solidFill>
                <a:latin typeface="Lucida Grande"/>
                <a:cs typeface="Lucida Grande"/>
              </a:rPr>
              <a:t>Proof of the Central Limit Theorem:</a:t>
            </a:r>
            <a:endParaRPr lang="en-GB" sz="2000" dirty="0">
              <a:solidFill>
                <a:schemeClr val="tx1"/>
              </a:solidFill>
              <a:latin typeface="Lucida Grande"/>
              <a:cs typeface="Lucida Grande"/>
            </a:endParaRPr>
          </a:p>
          <a:p>
            <a:pPr marL="4763" lvl="1" algn="l"/>
            <a:endParaRPr lang="en-GB" sz="2000" dirty="0" smtClean="0">
              <a:solidFill>
                <a:schemeClr val="tx1"/>
              </a:solidFill>
              <a:latin typeface="Lucida Grande"/>
              <a:cs typeface="Lucida Grande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7327980"/>
              </p:ext>
            </p:extLst>
          </p:nvPr>
        </p:nvGraphicFramePr>
        <p:xfrm>
          <a:off x="1112062" y="1761417"/>
          <a:ext cx="3686175" cy="912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6980" name="Equation" r:id="rId4" imgW="1943100" imgH="482600" progId="Equation.3">
                  <p:embed/>
                </p:oleObj>
              </mc:Choice>
              <mc:Fallback>
                <p:oleObj name="Equation" r:id="rId4" imgW="1943100" imgH="482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12062" y="1761417"/>
                        <a:ext cx="3686175" cy="9128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96514397"/>
              </p:ext>
            </p:extLst>
          </p:nvPr>
        </p:nvGraphicFramePr>
        <p:xfrm>
          <a:off x="1112062" y="2703497"/>
          <a:ext cx="3662362" cy="912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6981" name="Equation" r:id="rId6" imgW="1930400" imgH="482600" progId="Equation.3">
                  <p:embed/>
                </p:oleObj>
              </mc:Choice>
              <mc:Fallback>
                <p:oleObj name="Equation" r:id="rId6" imgW="1930400" imgH="482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112062" y="2703497"/>
                        <a:ext cx="3662362" cy="9128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6489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0712740"/>
              </p:ext>
            </p:extLst>
          </p:nvPr>
        </p:nvGraphicFramePr>
        <p:xfrm>
          <a:off x="1111804" y="3629137"/>
          <a:ext cx="3636962" cy="912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045" name="Equation" r:id="rId4" imgW="1917700" imgH="482600" progId="Equation.3">
                  <p:embed/>
                </p:oleObj>
              </mc:Choice>
              <mc:Fallback>
                <p:oleObj name="Equation" r:id="rId4" imgW="1917700" imgH="482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11804" y="3629137"/>
                        <a:ext cx="3636962" cy="9128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78062"/>
            <a:ext cx="9144000" cy="736952"/>
          </a:xfrm>
        </p:spPr>
        <p:txBody>
          <a:bodyPr>
            <a:noAutofit/>
          </a:bodyPr>
          <a:lstStyle/>
          <a:p>
            <a:r>
              <a:rPr lang="en-GB" sz="4000" dirty="0" smtClean="0">
                <a:latin typeface="Abadi MT Condensed Extra Bold"/>
                <a:cs typeface="Abadi MT Condensed Extra Bold"/>
              </a:rPr>
              <a:t>The Central Limit Theorem (CLT)</a:t>
            </a:r>
            <a:endParaRPr lang="en-GB" sz="4000" dirty="0">
              <a:latin typeface="Abadi MT Condensed Extra Bold"/>
              <a:cs typeface="Abadi MT Condensed Extra Bold"/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541159" y="1224205"/>
            <a:ext cx="8490585" cy="537212"/>
          </a:xfrm>
        </p:spPr>
        <p:txBody>
          <a:bodyPr>
            <a:normAutofit/>
          </a:bodyPr>
          <a:lstStyle/>
          <a:p>
            <a:pPr marL="4763" lvl="1" algn="l"/>
            <a:r>
              <a:rPr lang="en-GB" sz="2000" dirty="0" smtClean="0">
                <a:solidFill>
                  <a:schemeClr val="tx1"/>
                </a:solidFill>
                <a:latin typeface="Lucida Grande"/>
                <a:cs typeface="Lucida Grande"/>
              </a:rPr>
              <a:t>Proof of the Central Limit Theorem:</a:t>
            </a:r>
            <a:endParaRPr lang="en-GB" sz="2000" dirty="0">
              <a:solidFill>
                <a:schemeClr val="tx1"/>
              </a:solidFill>
              <a:latin typeface="Lucida Grande"/>
              <a:cs typeface="Lucida Grande"/>
            </a:endParaRPr>
          </a:p>
          <a:p>
            <a:pPr marL="4763" lvl="1" algn="l"/>
            <a:endParaRPr lang="en-GB" sz="2000" dirty="0" smtClean="0">
              <a:solidFill>
                <a:schemeClr val="tx1"/>
              </a:solidFill>
              <a:latin typeface="Lucida Grande"/>
              <a:cs typeface="Lucida Grande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7327980"/>
              </p:ext>
            </p:extLst>
          </p:nvPr>
        </p:nvGraphicFramePr>
        <p:xfrm>
          <a:off x="1112062" y="1761417"/>
          <a:ext cx="3686175" cy="912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046" name="Equation" r:id="rId6" imgW="1943100" imgH="482600" progId="Equation.3">
                  <p:embed/>
                </p:oleObj>
              </mc:Choice>
              <mc:Fallback>
                <p:oleObj name="Equation" r:id="rId6" imgW="1943100" imgH="482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112062" y="1761417"/>
                        <a:ext cx="3686175" cy="9128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96514397"/>
              </p:ext>
            </p:extLst>
          </p:nvPr>
        </p:nvGraphicFramePr>
        <p:xfrm>
          <a:off x="1112062" y="2703497"/>
          <a:ext cx="3662362" cy="912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047" name="Equation" r:id="rId8" imgW="1930400" imgH="482600" progId="Equation.3">
                  <p:embed/>
                </p:oleObj>
              </mc:Choice>
              <mc:Fallback>
                <p:oleObj name="Equation" r:id="rId8" imgW="1930400" imgH="482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112062" y="2703497"/>
                        <a:ext cx="3662362" cy="9128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6489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0712740"/>
              </p:ext>
            </p:extLst>
          </p:nvPr>
        </p:nvGraphicFramePr>
        <p:xfrm>
          <a:off x="1111804" y="3629137"/>
          <a:ext cx="3636962" cy="912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9110" name="Equation" r:id="rId4" imgW="1917700" imgH="482600" progId="Equation.3">
                  <p:embed/>
                </p:oleObj>
              </mc:Choice>
              <mc:Fallback>
                <p:oleObj name="Equation" r:id="rId4" imgW="1917700" imgH="482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11804" y="3629137"/>
                        <a:ext cx="3636962" cy="9128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78062"/>
            <a:ext cx="9144000" cy="736952"/>
          </a:xfrm>
        </p:spPr>
        <p:txBody>
          <a:bodyPr>
            <a:noAutofit/>
          </a:bodyPr>
          <a:lstStyle/>
          <a:p>
            <a:r>
              <a:rPr lang="en-GB" sz="4000" dirty="0" smtClean="0">
                <a:latin typeface="Abadi MT Condensed Extra Bold"/>
                <a:cs typeface="Abadi MT Condensed Extra Bold"/>
              </a:rPr>
              <a:t>The Central Limit Theorem (CLT)</a:t>
            </a:r>
            <a:endParaRPr lang="en-GB" sz="4000" dirty="0">
              <a:latin typeface="Abadi MT Condensed Extra Bold"/>
              <a:cs typeface="Abadi MT Condensed Extra Bold"/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541159" y="1224205"/>
            <a:ext cx="8490585" cy="537212"/>
          </a:xfrm>
        </p:spPr>
        <p:txBody>
          <a:bodyPr>
            <a:normAutofit/>
          </a:bodyPr>
          <a:lstStyle/>
          <a:p>
            <a:pPr marL="4763" lvl="1" algn="l"/>
            <a:r>
              <a:rPr lang="en-GB" sz="2000" dirty="0" smtClean="0">
                <a:solidFill>
                  <a:schemeClr val="tx1"/>
                </a:solidFill>
                <a:latin typeface="Lucida Grande"/>
                <a:cs typeface="Lucida Grande"/>
              </a:rPr>
              <a:t>Proof of the Central Limit Theorem:</a:t>
            </a:r>
            <a:endParaRPr lang="en-GB" sz="2000" dirty="0">
              <a:solidFill>
                <a:schemeClr val="tx1"/>
              </a:solidFill>
              <a:latin typeface="Lucida Grande"/>
              <a:cs typeface="Lucida Grande"/>
            </a:endParaRPr>
          </a:p>
          <a:p>
            <a:pPr marL="4763" lvl="1" algn="l"/>
            <a:endParaRPr lang="en-GB" sz="2000" dirty="0" smtClean="0">
              <a:solidFill>
                <a:schemeClr val="tx1"/>
              </a:solidFill>
              <a:latin typeface="Lucida Grande"/>
              <a:cs typeface="Lucida Grande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7327980"/>
              </p:ext>
            </p:extLst>
          </p:nvPr>
        </p:nvGraphicFramePr>
        <p:xfrm>
          <a:off x="1112062" y="1761417"/>
          <a:ext cx="3686175" cy="912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9111" name="Equation" r:id="rId6" imgW="1943100" imgH="482600" progId="Equation.3">
                  <p:embed/>
                </p:oleObj>
              </mc:Choice>
              <mc:Fallback>
                <p:oleObj name="Equation" r:id="rId6" imgW="1943100" imgH="482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112062" y="1761417"/>
                        <a:ext cx="3686175" cy="9128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96514397"/>
              </p:ext>
            </p:extLst>
          </p:nvPr>
        </p:nvGraphicFramePr>
        <p:xfrm>
          <a:off x="1112062" y="2703497"/>
          <a:ext cx="3662362" cy="912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9112" name="Equation" r:id="rId8" imgW="1930400" imgH="482600" progId="Equation.3">
                  <p:embed/>
                </p:oleObj>
              </mc:Choice>
              <mc:Fallback>
                <p:oleObj name="Equation" r:id="rId8" imgW="1930400" imgH="482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112062" y="2703497"/>
                        <a:ext cx="3662362" cy="9128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71162968"/>
              </p:ext>
            </p:extLst>
          </p:nvPr>
        </p:nvGraphicFramePr>
        <p:xfrm>
          <a:off x="1111804" y="4567605"/>
          <a:ext cx="3324225" cy="865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9113" name="Equation" r:id="rId10" imgW="1752600" imgH="457200" progId="Equation.3">
                  <p:embed/>
                </p:oleObj>
              </mc:Choice>
              <mc:Fallback>
                <p:oleObj name="Equation" r:id="rId10" imgW="17526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111804" y="4567605"/>
                        <a:ext cx="3324225" cy="8651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6489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0712740"/>
              </p:ext>
            </p:extLst>
          </p:nvPr>
        </p:nvGraphicFramePr>
        <p:xfrm>
          <a:off x="1111804" y="3629137"/>
          <a:ext cx="3636962" cy="912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0216" name="Equation" r:id="rId4" imgW="1917700" imgH="482600" progId="Equation.3">
                  <p:embed/>
                </p:oleObj>
              </mc:Choice>
              <mc:Fallback>
                <p:oleObj name="Equation" r:id="rId4" imgW="1917700" imgH="482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11804" y="3629137"/>
                        <a:ext cx="3636962" cy="9128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78062"/>
            <a:ext cx="9144000" cy="736952"/>
          </a:xfrm>
        </p:spPr>
        <p:txBody>
          <a:bodyPr>
            <a:noAutofit/>
          </a:bodyPr>
          <a:lstStyle/>
          <a:p>
            <a:r>
              <a:rPr lang="en-GB" sz="4000" dirty="0" smtClean="0">
                <a:latin typeface="Abadi MT Condensed Extra Bold"/>
                <a:cs typeface="Abadi MT Condensed Extra Bold"/>
              </a:rPr>
              <a:t>The Central Limit Theorem (CLT)</a:t>
            </a:r>
            <a:endParaRPr lang="en-GB" sz="4000" dirty="0">
              <a:latin typeface="Abadi MT Condensed Extra Bold"/>
              <a:cs typeface="Abadi MT Condensed Extra Bold"/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541159" y="1224205"/>
            <a:ext cx="8490585" cy="537212"/>
          </a:xfrm>
        </p:spPr>
        <p:txBody>
          <a:bodyPr>
            <a:normAutofit/>
          </a:bodyPr>
          <a:lstStyle/>
          <a:p>
            <a:pPr marL="4763" lvl="1" algn="l"/>
            <a:r>
              <a:rPr lang="en-GB" sz="2000" dirty="0" smtClean="0">
                <a:solidFill>
                  <a:schemeClr val="tx1"/>
                </a:solidFill>
                <a:latin typeface="Lucida Grande"/>
                <a:cs typeface="Lucida Grande"/>
              </a:rPr>
              <a:t>Proof of the Central Limit Theorem:</a:t>
            </a:r>
            <a:endParaRPr lang="en-GB" sz="2000" dirty="0">
              <a:solidFill>
                <a:schemeClr val="tx1"/>
              </a:solidFill>
              <a:latin typeface="Lucida Grande"/>
              <a:cs typeface="Lucida Grande"/>
            </a:endParaRPr>
          </a:p>
          <a:p>
            <a:pPr marL="4763" lvl="1" algn="l"/>
            <a:endParaRPr lang="en-GB" sz="2000" dirty="0" smtClean="0">
              <a:solidFill>
                <a:schemeClr val="tx1"/>
              </a:solidFill>
              <a:latin typeface="Lucida Grande"/>
              <a:cs typeface="Lucida Grande"/>
            </a:endParaRPr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43826222"/>
              </p:ext>
            </p:extLst>
          </p:nvPr>
        </p:nvGraphicFramePr>
        <p:xfrm>
          <a:off x="4797979" y="5604755"/>
          <a:ext cx="1349375" cy="744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0217" name="Equation" r:id="rId6" imgW="711200" imgH="393700" progId="Equation.3">
                  <p:embed/>
                </p:oleObj>
              </mc:Choice>
              <mc:Fallback>
                <p:oleObj name="Equation" r:id="rId6" imgW="711200" imgH="393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797979" y="5604755"/>
                        <a:ext cx="1349375" cy="7445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7327980"/>
              </p:ext>
            </p:extLst>
          </p:nvPr>
        </p:nvGraphicFramePr>
        <p:xfrm>
          <a:off x="1112062" y="1761417"/>
          <a:ext cx="3686175" cy="912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0218" name="Equation" r:id="rId8" imgW="1943100" imgH="482600" progId="Equation.3">
                  <p:embed/>
                </p:oleObj>
              </mc:Choice>
              <mc:Fallback>
                <p:oleObj name="Equation" r:id="rId8" imgW="1943100" imgH="482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112062" y="1761417"/>
                        <a:ext cx="3686175" cy="9128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96514397"/>
              </p:ext>
            </p:extLst>
          </p:nvPr>
        </p:nvGraphicFramePr>
        <p:xfrm>
          <a:off x="1112062" y="2703497"/>
          <a:ext cx="3662362" cy="912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0219" name="Equation" r:id="rId10" imgW="1930400" imgH="482600" progId="Equation.3">
                  <p:embed/>
                </p:oleObj>
              </mc:Choice>
              <mc:Fallback>
                <p:oleObj name="Equation" r:id="rId10" imgW="1930400" imgH="482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112062" y="2703497"/>
                        <a:ext cx="3662362" cy="9128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71162968"/>
              </p:ext>
            </p:extLst>
          </p:nvPr>
        </p:nvGraphicFramePr>
        <p:xfrm>
          <a:off x="1111804" y="4567605"/>
          <a:ext cx="3324225" cy="865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0220" name="Equation" r:id="rId12" imgW="1752600" imgH="457200" progId="Equation.3">
                  <p:embed/>
                </p:oleObj>
              </mc:Choice>
              <mc:Fallback>
                <p:oleObj name="Equation" r:id="rId12" imgW="17526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111804" y="4567605"/>
                        <a:ext cx="3324225" cy="8651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92643041"/>
              </p:ext>
            </p:extLst>
          </p:nvPr>
        </p:nvGraphicFramePr>
        <p:xfrm>
          <a:off x="1111804" y="5458449"/>
          <a:ext cx="2336800" cy="865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0221" name="Equation" r:id="rId14" imgW="1231900" imgH="457200" progId="Equation.3">
                  <p:embed/>
                </p:oleObj>
              </mc:Choice>
              <mc:Fallback>
                <p:oleObj name="Equation" r:id="rId14" imgW="12319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1111804" y="5458449"/>
                        <a:ext cx="2336800" cy="8651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6489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78062"/>
            <a:ext cx="9144000" cy="736952"/>
          </a:xfrm>
        </p:spPr>
        <p:txBody>
          <a:bodyPr>
            <a:noAutofit/>
          </a:bodyPr>
          <a:lstStyle/>
          <a:p>
            <a:r>
              <a:rPr lang="en-GB" sz="4000" dirty="0" smtClean="0">
                <a:latin typeface="Abadi MT Condensed Extra Bold"/>
                <a:cs typeface="Abadi MT Condensed Extra Bold"/>
              </a:rPr>
              <a:t>The Central Limit Theorem (CLT)</a:t>
            </a:r>
            <a:endParaRPr lang="en-GB" sz="4000" dirty="0">
              <a:latin typeface="Abadi MT Condensed Extra Bold"/>
              <a:cs typeface="Abadi MT Condensed Extra Bold"/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541159" y="1224205"/>
            <a:ext cx="8490585" cy="537212"/>
          </a:xfrm>
        </p:spPr>
        <p:txBody>
          <a:bodyPr>
            <a:normAutofit/>
          </a:bodyPr>
          <a:lstStyle/>
          <a:p>
            <a:pPr marL="4763" lvl="1" algn="l"/>
            <a:r>
              <a:rPr lang="en-GB" sz="2000" dirty="0" smtClean="0">
                <a:solidFill>
                  <a:schemeClr val="tx1"/>
                </a:solidFill>
                <a:latin typeface="Lucida Grande"/>
                <a:cs typeface="Lucida Grande"/>
              </a:rPr>
              <a:t>Proof of the Central Limit Theorem:</a:t>
            </a:r>
            <a:endParaRPr lang="en-GB" sz="2000" dirty="0">
              <a:solidFill>
                <a:schemeClr val="tx1"/>
              </a:solidFill>
              <a:latin typeface="Lucida Grande"/>
              <a:cs typeface="Lucida Grande"/>
            </a:endParaRPr>
          </a:p>
          <a:p>
            <a:pPr marL="4763" lvl="1" algn="l"/>
            <a:endParaRPr lang="en-GB" sz="2000" dirty="0" smtClean="0">
              <a:solidFill>
                <a:schemeClr val="tx1"/>
              </a:solidFill>
              <a:latin typeface="Lucida Grande"/>
              <a:cs typeface="Lucida Grande"/>
            </a:endParaRP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73645535"/>
              </p:ext>
            </p:extLst>
          </p:nvPr>
        </p:nvGraphicFramePr>
        <p:xfrm>
          <a:off x="1111804" y="1761417"/>
          <a:ext cx="2336800" cy="865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1040" name="Equation" r:id="rId4" imgW="1231900" imgH="457200" progId="Equation.3">
                  <p:embed/>
                </p:oleObj>
              </mc:Choice>
              <mc:Fallback>
                <p:oleObj name="Equation" r:id="rId4" imgW="12319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11804" y="1761417"/>
                        <a:ext cx="2336800" cy="8651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999851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78062"/>
            <a:ext cx="9144000" cy="736952"/>
          </a:xfrm>
        </p:spPr>
        <p:txBody>
          <a:bodyPr>
            <a:noAutofit/>
          </a:bodyPr>
          <a:lstStyle/>
          <a:p>
            <a:r>
              <a:rPr lang="en-GB" sz="4000" dirty="0" smtClean="0">
                <a:latin typeface="Abadi MT Condensed Extra Bold"/>
                <a:cs typeface="Abadi MT Condensed Extra Bold"/>
              </a:rPr>
              <a:t>The Central Limit Theorem (CLT)</a:t>
            </a:r>
            <a:endParaRPr lang="en-GB" sz="4000" dirty="0">
              <a:latin typeface="Abadi MT Condensed Extra Bold"/>
              <a:cs typeface="Abadi MT Condensed Extra Bold"/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541159" y="1224205"/>
            <a:ext cx="8490585" cy="537212"/>
          </a:xfrm>
        </p:spPr>
        <p:txBody>
          <a:bodyPr>
            <a:normAutofit/>
          </a:bodyPr>
          <a:lstStyle/>
          <a:p>
            <a:pPr marL="4763" lvl="1" algn="l"/>
            <a:r>
              <a:rPr lang="en-GB" sz="2000" dirty="0" smtClean="0">
                <a:solidFill>
                  <a:schemeClr val="tx1"/>
                </a:solidFill>
                <a:latin typeface="Lucida Grande"/>
                <a:cs typeface="Lucida Grande"/>
              </a:rPr>
              <a:t>Proof of the Central Limit Theorem:</a:t>
            </a:r>
            <a:endParaRPr lang="en-GB" sz="2000" dirty="0">
              <a:solidFill>
                <a:schemeClr val="tx1"/>
              </a:solidFill>
              <a:latin typeface="Lucida Grande"/>
              <a:cs typeface="Lucida Grande"/>
            </a:endParaRPr>
          </a:p>
          <a:p>
            <a:pPr marL="4763" lvl="1" algn="l"/>
            <a:endParaRPr lang="en-GB" sz="2000" dirty="0" smtClean="0">
              <a:solidFill>
                <a:schemeClr val="tx1"/>
              </a:solidFill>
              <a:latin typeface="Lucida Grande"/>
              <a:cs typeface="Lucida Grande"/>
            </a:endParaRP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91657153"/>
              </p:ext>
            </p:extLst>
          </p:nvPr>
        </p:nvGraphicFramePr>
        <p:xfrm>
          <a:off x="1111804" y="1761417"/>
          <a:ext cx="2336800" cy="865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3210" name="Equation" r:id="rId4" imgW="1231900" imgH="457200" progId="Equation.3">
                  <p:embed/>
                </p:oleObj>
              </mc:Choice>
              <mc:Fallback>
                <p:oleObj name="Equation" r:id="rId4" imgW="12319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11804" y="1761417"/>
                        <a:ext cx="2336800" cy="8651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07196155"/>
              </p:ext>
            </p:extLst>
          </p:nvPr>
        </p:nvGraphicFramePr>
        <p:xfrm>
          <a:off x="1111804" y="2948681"/>
          <a:ext cx="1011237" cy="793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3211" name="Equation" r:id="rId6" imgW="533400" imgH="419100" progId="Equation.3">
                  <p:embed/>
                </p:oleObj>
              </mc:Choice>
              <mc:Fallback>
                <p:oleObj name="Equation" r:id="rId6" imgW="533400" imgH="419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111804" y="2948681"/>
                        <a:ext cx="1011237" cy="793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4465297"/>
              </p:ext>
            </p:extLst>
          </p:nvPr>
        </p:nvGraphicFramePr>
        <p:xfrm>
          <a:off x="2293790" y="2731194"/>
          <a:ext cx="1539875" cy="1011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3212" name="Equation" r:id="rId8" imgW="812800" imgH="533400" progId="Equation.3">
                  <p:embed/>
                </p:oleObj>
              </mc:Choice>
              <mc:Fallback>
                <p:oleObj name="Equation" r:id="rId8" imgW="812800" imgH="533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293790" y="2731194"/>
                        <a:ext cx="1539875" cy="10112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4400536"/>
              </p:ext>
            </p:extLst>
          </p:nvPr>
        </p:nvGraphicFramePr>
        <p:xfrm>
          <a:off x="6039366" y="1761417"/>
          <a:ext cx="2478088" cy="67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3213" name="Equation" r:id="rId10" imgW="1308100" imgH="355600" progId="Equation.3">
                  <p:embed/>
                </p:oleObj>
              </mc:Choice>
              <mc:Fallback>
                <p:oleObj name="Equation" r:id="rId10" imgW="1308100" imgH="355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6039366" y="1761417"/>
                        <a:ext cx="2478088" cy="673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574238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78062"/>
            <a:ext cx="9144000" cy="736952"/>
          </a:xfrm>
        </p:spPr>
        <p:txBody>
          <a:bodyPr>
            <a:noAutofit/>
          </a:bodyPr>
          <a:lstStyle/>
          <a:p>
            <a:r>
              <a:rPr lang="en-GB" sz="4000" dirty="0" smtClean="0">
                <a:latin typeface="Abadi MT Condensed Extra Bold"/>
                <a:cs typeface="Abadi MT Condensed Extra Bold"/>
              </a:rPr>
              <a:t>The Central Limit Theorem (CLT)</a:t>
            </a:r>
            <a:endParaRPr lang="en-GB" sz="4000" dirty="0">
              <a:latin typeface="Abadi MT Condensed Extra Bold"/>
              <a:cs typeface="Abadi MT Condensed Extra Bold"/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541159" y="1224205"/>
            <a:ext cx="8490585" cy="537212"/>
          </a:xfrm>
        </p:spPr>
        <p:txBody>
          <a:bodyPr>
            <a:normAutofit/>
          </a:bodyPr>
          <a:lstStyle/>
          <a:p>
            <a:pPr marL="4763" lvl="1" algn="l"/>
            <a:r>
              <a:rPr lang="en-GB" sz="2000" dirty="0" smtClean="0">
                <a:solidFill>
                  <a:schemeClr val="tx1"/>
                </a:solidFill>
                <a:latin typeface="Lucida Grande"/>
                <a:cs typeface="Lucida Grande"/>
              </a:rPr>
              <a:t>Proof of the Central Limit Theorem:</a:t>
            </a:r>
            <a:endParaRPr lang="en-GB" sz="2000" dirty="0">
              <a:solidFill>
                <a:schemeClr val="tx1"/>
              </a:solidFill>
              <a:latin typeface="Lucida Grande"/>
              <a:cs typeface="Lucida Grande"/>
            </a:endParaRPr>
          </a:p>
          <a:p>
            <a:pPr marL="4763" lvl="1" algn="l"/>
            <a:endParaRPr lang="en-GB" sz="2000" dirty="0" smtClean="0">
              <a:solidFill>
                <a:schemeClr val="tx1"/>
              </a:solidFill>
              <a:latin typeface="Lucida Grande"/>
              <a:cs typeface="Lucida Grande"/>
            </a:endParaRP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91657153"/>
              </p:ext>
            </p:extLst>
          </p:nvPr>
        </p:nvGraphicFramePr>
        <p:xfrm>
          <a:off x="1111804" y="1761417"/>
          <a:ext cx="2336800" cy="865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2268" name="Equation" r:id="rId4" imgW="1231900" imgH="457200" progId="Equation.3">
                  <p:embed/>
                </p:oleObj>
              </mc:Choice>
              <mc:Fallback>
                <p:oleObj name="Equation" r:id="rId4" imgW="12319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11804" y="1761417"/>
                        <a:ext cx="2336800" cy="8651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07196155"/>
              </p:ext>
            </p:extLst>
          </p:nvPr>
        </p:nvGraphicFramePr>
        <p:xfrm>
          <a:off x="1111804" y="2948681"/>
          <a:ext cx="1011237" cy="793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2269" name="Equation" r:id="rId6" imgW="533400" imgH="419100" progId="Equation.3">
                  <p:embed/>
                </p:oleObj>
              </mc:Choice>
              <mc:Fallback>
                <p:oleObj name="Equation" r:id="rId6" imgW="533400" imgH="419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111804" y="2948681"/>
                        <a:ext cx="1011237" cy="793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4465297"/>
              </p:ext>
            </p:extLst>
          </p:nvPr>
        </p:nvGraphicFramePr>
        <p:xfrm>
          <a:off x="2293790" y="2731194"/>
          <a:ext cx="1539875" cy="1011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2270" name="Equation" r:id="rId8" imgW="812800" imgH="533400" progId="Equation.3">
                  <p:embed/>
                </p:oleObj>
              </mc:Choice>
              <mc:Fallback>
                <p:oleObj name="Equation" r:id="rId8" imgW="812800" imgH="533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293790" y="2731194"/>
                        <a:ext cx="1539875" cy="10112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1921483"/>
              </p:ext>
            </p:extLst>
          </p:nvPr>
        </p:nvGraphicFramePr>
        <p:xfrm>
          <a:off x="2293790" y="3898512"/>
          <a:ext cx="1708150" cy="866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2271" name="Equation" r:id="rId10" imgW="901700" imgH="457200" progId="Equation.3">
                  <p:embed/>
                </p:oleObj>
              </mc:Choice>
              <mc:Fallback>
                <p:oleObj name="Equation" r:id="rId10" imgW="9017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2293790" y="3898512"/>
                        <a:ext cx="1708150" cy="866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6599821"/>
              </p:ext>
            </p:extLst>
          </p:nvPr>
        </p:nvGraphicFramePr>
        <p:xfrm>
          <a:off x="6039366" y="1761417"/>
          <a:ext cx="2478088" cy="67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2272" name="Equation" r:id="rId12" imgW="1308100" imgH="355600" progId="Equation.3">
                  <p:embed/>
                </p:oleObj>
              </mc:Choice>
              <mc:Fallback>
                <p:oleObj name="Equation" r:id="rId12" imgW="1308100" imgH="355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6039366" y="1761417"/>
                        <a:ext cx="2478088" cy="673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9685541"/>
              </p:ext>
            </p:extLst>
          </p:nvPr>
        </p:nvGraphicFramePr>
        <p:xfrm>
          <a:off x="5651478" y="2678753"/>
          <a:ext cx="31750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2273" name="Equation" r:id="rId14" imgW="1676400" imgH="241300" progId="Equation.3">
                  <p:embed/>
                </p:oleObj>
              </mc:Choice>
              <mc:Fallback>
                <p:oleObj name="Equation" r:id="rId14" imgW="1676400" imgH="241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5651478" y="2678753"/>
                        <a:ext cx="3175000" cy="457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574238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78062"/>
            <a:ext cx="9144000" cy="736952"/>
          </a:xfrm>
        </p:spPr>
        <p:txBody>
          <a:bodyPr>
            <a:noAutofit/>
          </a:bodyPr>
          <a:lstStyle/>
          <a:p>
            <a:r>
              <a:rPr lang="en-GB" sz="4000" dirty="0" smtClean="0">
                <a:latin typeface="Abadi MT Condensed Extra Bold"/>
                <a:cs typeface="Abadi MT Condensed Extra Bold"/>
              </a:rPr>
              <a:t>The Central Limit Theorem (CLT)</a:t>
            </a:r>
            <a:endParaRPr lang="en-GB" sz="4000" dirty="0">
              <a:latin typeface="Abadi MT Condensed Extra Bold"/>
              <a:cs typeface="Abadi MT Condensed Extra Bold"/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541159" y="1224205"/>
            <a:ext cx="8490585" cy="537212"/>
          </a:xfrm>
        </p:spPr>
        <p:txBody>
          <a:bodyPr>
            <a:normAutofit/>
          </a:bodyPr>
          <a:lstStyle/>
          <a:p>
            <a:pPr marL="4763" lvl="1" algn="l"/>
            <a:r>
              <a:rPr lang="en-GB" sz="2000" dirty="0" smtClean="0">
                <a:solidFill>
                  <a:schemeClr val="tx1"/>
                </a:solidFill>
                <a:latin typeface="Lucida Grande"/>
                <a:cs typeface="Lucida Grande"/>
              </a:rPr>
              <a:t>Proof of the Central Limit Theorem:</a:t>
            </a:r>
            <a:endParaRPr lang="en-GB" sz="2000" dirty="0">
              <a:solidFill>
                <a:schemeClr val="tx1"/>
              </a:solidFill>
              <a:latin typeface="Lucida Grande"/>
              <a:cs typeface="Lucida Grande"/>
            </a:endParaRPr>
          </a:p>
          <a:p>
            <a:pPr marL="4763" lvl="1" algn="l"/>
            <a:endParaRPr lang="en-GB" sz="2000" dirty="0" smtClean="0">
              <a:solidFill>
                <a:schemeClr val="tx1"/>
              </a:solidFill>
              <a:latin typeface="Lucida Grande"/>
              <a:cs typeface="Lucida Grande"/>
            </a:endParaRP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2137877"/>
              </p:ext>
            </p:extLst>
          </p:nvPr>
        </p:nvGraphicFramePr>
        <p:xfrm>
          <a:off x="1111804" y="1761417"/>
          <a:ext cx="2336800" cy="865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4358" name="Equation" r:id="rId4" imgW="1231900" imgH="457200" progId="Equation.3">
                  <p:embed/>
                </p:oleObj>
              </mc:Choice>
              <mc:Fallback>
                <p:oleObj name="Equation" r:id="rId4" imgW="12319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11804" y="1761417"/>
                        <a:ext cx="2336800" cy="8651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9368901"/>
              </p:ext>
            </p:extLst>
          </p:nvPr>
        </p:nvGraphicFramePr>
        <p:xfrm>
          <a:off x="1111804" y="2948681"/>
          <a:ext cx="1011237" cy="793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4359" name="Equation" r:id="rId6" imgW="533400" imgH="419100" progId="Equation.3">
                  <p:embed/>
                </p:oleObj>
              </mc:Choice>
              <mc:Fallback>
                <p:oleObj name="Equation" r:id="rId6" imgW="533400" imgH="419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111804" y="2948681"/>
                        <a:ext cx="1011237" cy="793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0090108"/>
              </p:ext>
            </p:extLst>
          </p:nvPr>
        </p:nvGraphicFramePr>
        <p:xfrm>
          <a:off x="2293790" y="2731194"/>
          <a:ext cx="1539875" cy="1011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4360" name="Equation" r:id="rId8" imgW="812800" imgH="533400" progId="Equation.3">
                  <p:embed/>
                </p:oleObj>
              </mc:Choice>
              <mc:Fallback>
                <p:oleObj name="Equation" r:id="rId8" imgW="812800" imgH="533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293790" y="2731194"/>
                        <a:ext cx="1539875" cy="10112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1752742"/>
              </p:ext>
            </p:extLst>
          </p:nvPr>
        </p:nvGraphicFramePr>
        <p:xfrm>
          <a:off x="2293790" y="3898512"/>
          <a:ext cx="1708150" cy="866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4361" name="Equation" r:id="rId10" imgW="901700" imgH="457200" progId="Equation.3">
                  <p:embed/>
                </p:oleObj>
              </mc:Choice>
              <mc:Fallback>
                <p:oleObj name="Equation" r:id="rId10" imgW="9017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2293790" y="3898512"/>
                        <a:ext cx="1708150" cy="866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92683464"/>
              </p:ext>
            </p:extLst>
          </p:nvPr>
        </p:nvGraphicFramePr>
        <p:xfrm>
          <a:off x="2341563" y="4894263"/>
          <a:ext cx="1611312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4362" name="Equation" r:id="rId12" imgW="850900" imgH="482600" progId="Equation.3">
                  <p:embed/>
                </p:oleObj>
              </mc:Choice>
              <mc:Fallback>
                <p:oleObj name="Equation" r:id="rId12" imgW="850900" imgH="482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2341563" y="4894263"/>
                        <a:ext cx="1611312" cy="914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6599821"/>
              </p:ext>
            </p:extLst>
          </p:nvPr>
        </p:nvGraphicFramePr>
        <p:xfrm>
          <a:off x="6039366" y="1761417"/>
          <a:ext cx="2478088" cy="67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4363" name="Equation" r:id="rId14" imgW="1308100" imgH="355600" progId="Equation.3">
                  <p:embed/>
                </p:oleObj>
              </mc:Choice>
              <mc:Fallback>
                <p:oleObj name="Equation" r:id="rId14" imgW="1308100" imgH="355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6039366" y="1761417"/>
                        <a:ext cx="2478088" cy="673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38640488"/>
              </p:ext>
            </p:extLst>
          </p:nvPr>
        </p:nvGraphicFramePr>
        <p:xfrm>
          <a:off x="5651478" y="2678753"/>
          <a:ext cx="31750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4364" name="Equation" r:id="rId16" imgW="1676400" imgH="241300" progId="Equation.3">
                  <p:embed/>
                </p:oleObj>
              </mc:Choice>
              <mc:Fallback>
                <p:oleObj name="Equation" r:id="rId16" imgW="1676400" imgH="241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5651478" y="2678753"/>
                        <a:ext cx="3175000" cy="457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030283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78062"/>
            <a:ext cx="9144000" cy="736952"/>
          </a:xfrm>
        </p:spPr>
        <p:txBody>
          <a:bodyPr>
            <a:noAutofit/>
          </a:bodyPr>
          <a:lstStyle/>
          <a:p>
            <a:r>
              <a:rPr lang="en-GB" sz="4000" dirty="0" smtClean="0">
                <a:latin typeface="Abadi MT Condensed Extra Bold"/>
                <a:cs typeface="Abadi MT Condensed Extra Bold"/>
              </a:rPr>
              <a:t>The Central Limit Theorem (CLT)</a:t>
            </a:r>
            <a:endParaRPr lang="en-GB" sz="4000" dirty="0">
              <a:latin typeface="Abadi MT Condensed Extra Bold"/>
              <a:cs typeface="Abadi MT Condensed Extra Bold"/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541159" y="1224205"/>
            <a:ext cx="8490585" cy="537212"/>
          </a:xfrm>
        </p:spPr>
        <p:txBody>
          <a:bodyPr>
            <a:normAutofit/>
          </a:bodyPr>
          <a:lstStyle/>
          <a:p>
            <a:pPr marL="4763" lvl="1" algn="l"/>
            <a:r>
              <a:rPr lang="en-GB" sz="2000" dirty="0" smtClean="0">
                <a:solidFill>
                  <a:schemeClr val="tx1"/>
                </a:solidFill>
                <a:latin typeface="Lucida Grande"/>
                <a:cs typeface="Lucida Grande"/>
              </a:rPr>
              <a:t>Proof of the Central Limit Theorem:</a:t>
            </a:r>
            <a:endParaRPr lang="en-GB" sz="2000" dirty="0">
              <a:solidFill>
                <a:schemeClr val="tx1"/>
              </a:solidFill>
              <a:latin typeface="Lucida Grande"/>
              <a:cs typeface="Lucida Grande"/>
            </a:endParaRPr>
          </a:p>
          <a:p>
            <a:pPr marL="4763" lvl="1" algn="l"/>
            <a:endParaRPr lang="en-GB" sz="2000" dirty="0" smtClean="0">
              <a:solidFill>
                <a:schemeClr val="tx1"/>
              </a:solidFill>
              <a:latin typeface="Lucida Grande"/>
              <a:cs typeface="Lucida Grande"/>
            </a:endParaRP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165329"/>
              </p:ext>
            </p:extLst>
          </p:nvPr>
        </p:nvGraphicFramePr>
        <p:xfrm>
          <a:off x="1111804" y="1761417"/>
          <a:ext cx="2336800" cy="865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5424" name="Equation" r:id="rId4" imgW="1231900" imgH="457200" progId="Equation.3">
                  <p:embed/>
                </p:oleObj>
              </mc:Choice>
              <mc:Fallback>
                <p:oleObj name="Equation" r:id="rId4" imgW="12319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11804" y="1761417"/>
                        <a:ext cx="2336800" cy="8651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05391673"/>
              </p:ext>
            </p:extLst>
          </p:nvPr>
        </p:nvGraphicFramePr>
        <p:xfrm>
          <a:off x="1111804" y="2948681"/>
          <a:ext cx="1011237" cy="793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5425" name="Equation" r:id="rId6" imgW="533400" imgH="419100" progId="Equation.3">
                  <p:embed/>
                </p:oleObj>
              </mc:Choice>
              <mc:Fallback>
                <p:oleObj name="Equation" r:id="rId6" imgW="533400" imgH="419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111804" y="2948681"/>
                        <a:ext cx="1011237" cy="793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41352879"/>
              </p:ext>
            </p:extLst>
          </p:nvPr>
        </p:nvGraphicFramePr>
        <p:xfrm>
          <a:off x="2293790" y="2731194"/>
          <a:ext cx="1539875" cy="1011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5426" name="Equation" r:id="rId8" imgW="812800" imgH="533400" progId="Equation.3">
                  <p:embed/>
                </p:oleObj>
              </mc:Choice>
              <mc:Fallback>
                <p:oleObj name="Equation" r:id="rId8" imgW="812800" imgH="533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293790" y="2731194"/>
                        <a:ext cx="1539875" cy="10112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12473129"/>
              </p:ext>
            </p:extLst>
          </p:nvPr>
        </p:nvGraphicFramePr>
        <p:xfrm>
          <a:off x="2293790" y="3898512"/>
          <a:ext cx="1708150" cy="866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5427" name="Equation" r:id="rId10" imgW="901700" imgH="457200" progId="Equation.3">
                  <p:embed/>
                </p:oleObj>
              </mc:Choice>
              <mc:Fallback>
                <p:oleObj name="Equation" r:id="rId10" imgW="9017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2293790" y="3898512"/>
                        <a:ext cx="1708150" cy="866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5958780"/>
              </p:ext>
            </p:extLst>
          </p:nvPr>
        </p:nvGraphicFramePr>
        <p:xfrm>
          <a:off x="2341563" y="4894263"/>
          <a:ext cx="1611312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5428" name="Equation" r:id="rId12" imgW="850900" imgH="482600" progId="Equation.3">
                  <p:embed/>
                </p:oleObj>
              </mc:Choice>
              <mc:Fallback>
                <p:oleObj name="Equation" r:id="rId12" imgW="850900" imgH="482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2341563" y="4894263"/>
                        <a:ext cx="1611312" cy="914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0648729"/>
              </p:ext>
            </p:extLst>
          </p:nvPr>
        </p:nvGraphicFramePr>
        <p:xfrm>
          <a:off x="4219630" y="4846638"/>
          <a:ext cx="2212975" cy="1009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5429" name="Equation" r:id="rId14" imgW="1168400" imgH="533400" progId="Equation.3">
                  <p:embed/>
                </p:oleObj>
              </mc:Choice>
              <mc:Fallback>
                <p:oleObj name="Equation" r:id="rId14" imgW="1168400" imgH="533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4219630" y="4846638"/>
                        <a:ext cx="2212975" cy="10096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6599821"/>
              </p:ext>
            </p:extLst>
          </p:nvPr>
        </p:nvGraphicFramePr>
        <p:xfrm>
          <a:off x="6039366" y="1761417"/>
          <a:ext cx="2478088" cy="67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5430" name="Equation" r:id="rId16" imgW="1308100" imgH="355600" progId="Equation.3">
                  <p:embed/>
                </p:oleObj>
              </mc:Choice>
              <mc:Fallback>
                <p:oleObj name="Equation" r:id="rId16" imgW="1308100" imgH="355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6039366" y="1761417"/>
                        <a:ext cx="2478088" cy="673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38640488"/>
              </p:ext>
            </p:extLst>
          </p:nvPr>
        </p:nvGraphicFramePr>
        <p:xfrm>
          <a:off x="5651478" y="2678753"/>
          <a:ext cx="31750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5431" name="Equation" r:id="rId18" imgW="1676400" imgH="241300" progId="Equation.3">
                  <p:embed/>
                </p:oleObj>
              </mc:Choice>
              <mc:Fallback>
                <p:oleObj name="Equation" r:id="rId18" imgW="1676400" imgH="241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5651478" y="2678753"/>
                        <a:ext cx="3175000" cy="457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580495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78062"/>
            <a:ext cx="9144000" cy="736952"/>
          </a:xfrm>
        </p:spPr>
        <p:txBody>
          <a:bodyPr>
            <a:noAutofit/>
          </a:bodyPr>
          <a:lstStyle/>
          <a:p>
            <a:r>
              <a:rPr lang="en-GB" sz="4000" dirty="0" smtClean="0">
                <a:latin typeface="Abadi MT Condensed Extra Bold"/>
                <a:cs typeface="Abadi MT Condensed Extra Bold"/>
              </a:rPr>
              <a:t>The Central Limit Theorem (CLT)</a:t>
            </a:r>
            <a:endParaRPr lang="en-GB" sz="4000" dirty="0">
              <a:latin typeface="Abadi MT Condensed Extra Bold"/>
              <a:cs typeface="Abadi MT Condensed Extra Bold"/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541159" y="1224205"/>
            <a:ext cx="8490585" cy="537212"/>
          </a:xfrm>
        </p:spPr>
        <p:txBody>
          <a:bodyPr>
            <a:normAutofit/>
          </a:bodyPr>
          <a:lstStyle/>
          <a:p>
            <a:pPr marL="4763" lvl="1" algn="l"/>
            <a:r>
              <a:rPr lang="en-GB" sz="2000" dirty="0" smtClean="0">
                <a:solidFill>
                  <a:schemeClr val="tx1"/>
                </a:solidFill>
                <a:latin typeface="Lucida Grande"/>
                <a:cs typeface="Lucida Grande"/>
              </a:rPr>
              <a:t>Proof of the Central Limit Theorem:</a:t>
            </a:r>
            <a:endParaRPr lang="en-GB" sz="2000" dirty="0">
              <a:solidFill>
                <a:schemeClr val="tx1"/>
              </a:solidFill>
              <a:latin typeface="Lucida Grande"/>
              <a:cs typeface="Lucida Grande"/>
            </a:endParaRPr>
          </a:p>
          <a:p>
            <a:pPr marL="4763" lvl="1" algn="l"/>
            <a:endParaRPr lang="en-GB" sz="2000" dirty="0" smtClean="0">
              <a:solidFill>
                <a:schemeClr val="tx1"/>
              </a:solidFill>
              <a:latin typeface="Lucida Grande"/>
              <a:cs typeface="Lucida Grande"/>
            </a:endParaRP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6031383"/>
              </p:ext>
            </p:extLst>
          </p:nvPr>
        </p:nvGraphicFramePr>
        <p:xfrm>
          <a:off x="1111804" y="1761417"/>
          <a:ext cx="2336800" cy="865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6585" name="Equation" r:id="rId4" imgW="1231900" imgH="457200" progId="Equation.3">
                  <p:embed/>
                </p:oleObj>
              </mc:Choice>
              <mc:Fallback>
                <p:oleObj name="Equation" r:id="rId4" imgW="12319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11804" y="1761417"/>
                        <a:ext cx="2336800" cy="8651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2803379"/>
              </p:ext>
            </p:extLst>
          </p:nvPr>
        </p:nvGraphicFramePr>
        <p:xfrm>
          <a:off x="1111804" y="2948681"/>
          <a:ext cx="1011237" cy="793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6586" name="Equation" r:id="rId6" imgW="533400" imgH="419100" progId="Equation.3">
                  <p:embed/>
                </p:oleObj>
              </mc:Choice>
              <mc:Fallback>
                <p:oleObj name="Equation" r:id="rId6" imgW="533400" imgH="419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111804" y="2948681"/>
                        <a:ext cx="1011237" cy="793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11216412"/>
              </p:ext>
            </p:extLst>
          </p:nvPr>
        </p:nvGraphicFramePr>
        <p:xfrm>
          <a:off x="2293790" y="2731194"/>
          <a:ext cx="1539875" cy="1011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6587" name="Equation" r:id="rId8" imgW="812800" imgH="533400" progId="Equation.3">
                  <p:embed/>
                </p:oleObj>
              </mc:Choice>
              <mc:Fallback>
                <p:oleObj name="Equation" r:id="rId8" imgW="812800" imgH="533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293790" y="2731194"/>
                        <a:ext cx="1539875" cy="10112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7535341"/>
              </p:ext>
            </p:extLst>
          </p:nvPr>
        </p:nvGraphicFramePr>
        <p:xfrm>
          <a:off x="2293790" y="3898512"/>
          <a:ext cx="1708150" cy="866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6588" name="Equation" r:id="rId10" imgW="901700" imgH="457200" progId="Equation.3">
                  <p:embed/>
                </p:oleObj>
              </mc:Choice>
              <mc:Fallback>
                <p:oleObj name="Equation" r:id="rId10" imgW="9017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2293790" y="3898512"/>
                        <a:ext cx="1708150" cy="866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080382"/>
              </p:ext>
            </p:extLst>
          </p:nvPr>
        </p:nvGraphicFramePr>
        <p:xfrm>
          <a:off x="2341563" y="4894263"/>
          <a:ext cx="1611312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6589" name="Equation" r:id="rId12" imgW="850900" imgH="482600" progId="Equation.3">
                  <p:embed/>
                </p:oleObj>
              </mc:Choice>
              <mc:Fallback>
                <p:oleObj name="Equation" r:id="rId12" imgW="850900" imgH="482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2341563" y="4894263"/>
                        <a:ext cx="1611312" cy="914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7212307"/>
              </p:ext>
            </p:extLst>
          </p:nvPr>
        </p:nvGraphicFramePr>
        <p:xfrm>
          <a:off x="4219630" y="4846638"/>
          <a:ext cx="2212975" cy="1009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6590" name="Equation" r:id="rId14" imgW="1168400" imgH="533400" progId="Equation.3">
                  <p:embed/>
                </p:oleObj>
              </mc:Choice>
              <mc:Fallback>
                <p:oleObj name="Equation" r:id="rId14" imgW="1168400" imgH="533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4219630" y="4846638"/>
                        <a:ext cx="2212975" cy="10096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32648439"/>
              </p:ext>
            </p:extLst>
          </p:nvPr>
        </p:nvGraphicFramePr>
        <p:xfrm>
          <a:off x="6652469" y="5096335"/>
          <a:ext cx="1298575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6591" name="Equation" r:id="rId16" imgW="685800" imgH="228600" progId="Equation.3">
                  <p:embed/>
                </p:oleObj>
              </mc:Choice>
              <mc:Fallback>
                <p:oleObj name="Equation" r:id="rId16" imgW="6858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6652469" y="5096335"/>
                        <a:ext cx="1298575" cy="431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5192850"/>
              </p:ext>
            </p:extLst>
          </p:nvPr>
        </p:nvGraphicFramePr>
        <p:xfrm>
          <a:off x="6652469" y="3465124"/>
          <a:ext cx="1973262" cy="866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6592" name="Equation" r:id="rId18" imgW="1041400" imgH="457200" progId="Equation.3">
                  <p:embed/>
                </p:oleObj>
              </mc:Choice>
              <mc:Fallback>
                <p:oleObj name="Equation" r:id="rId18" imgW="10414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6652469" y="3465124"/>
                        <a:ext cx="1973262" cy="866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Subtitle 3"/>
          <p:cNvSpPr txBox="1">
            <a:spLocks/>
          </p:cNvSpPr>
          <p:nvPr/>
        </p:nvSpPr>
        <p:spPr>
          <a:xfrm>
            <a:off x="3607329" y="6037097"/>
            <a:ext cx="5219149" cy="5372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763" lvl="1" algn="l"/>
            <a:r>
              <a:rPr lang="en-GB" sz="2000" dirty="0" smtClean="0">
                <a:solidFill>
                  <a:schemeClr val="tx1"/>
                </a:solidFill>
                <a:latin typeface="Lucida Grande"/>
                <a:cs typeface="Lucida Grande"/>
              </a:rPr>
              <a:t>= characteristic function of a  </a:t>
            </a:r>
          </a:p>
          <a:p>
            <a:pPr marL="4763" lvl="1" algn="l"/>
            <a:endParaRPr lang="en-GB" sz="2000" dirty="0" smtClean="0">
              <a:solidFill>
                <a:schemeClr val="tx1"/>
              </a:solidFill>
              <a:latin typeface="Lucida Grande"/>
              <a:cs typeface="Lucida Grande"/>
            </a:endParaRPr>
          </a:p>
        </p:txBody>
      </p:sp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7185367"/>
              </p:ext>
            </p:extLst>
          </p:nvPr>
        </p:nvGraphicFramePr>
        <p:xfrm>
          <a:off x="7362912" y="6071538"/>
          <a:ext cx="868363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6593" name="Equation" r:id="rId20" imgW="457200" imgH="203200" progId="Equation.3">
                  <p:embed/>
                </p:oleObj>
              </mc:Choice>
              <mc:Fallback>
                <p:oleObj name="Equation" r:id="rId20" imgW="4572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7362912" y="6071538"/>
                        <a:ext cx="868363" cy="384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6599821"/>
              </p:ext>
            </p:extLst>
          </p:nvPr>
        </p:nvGraphicFramePr>
        <p:xfrm>
          <a:off x="6039366" y="1761417"/>
          <a:ext cx="2478088" cy="67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6594" name="Equation" r:id="rId22" imgW="1308100" imgH="355600" progId="Equation.3">
                  <p:embed/>
                </p:oleObj>
              </mc:Choice>
              <mc:Fallback>
                <p:oleObj name="Equation" r:id="rId22" imgW="1308100" imgH="355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6039366" y="1761417"/>
                        <a:ext cx="2478088" cy="673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5191029"/>
              </p:ext>
            </p:extLst>
          </p:nvPr>
        </p:nvGraphicFramePr>
        <p:xfrm>
          <a:off x="5651478" y="2678753"/>
          <a:ext cx="31750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6595" name="Equation" r:id="rId24" imgW="1676400" imgH="241300" progId="Equation.3">
                  <p:embed/>
                </p:oleObj>
              </mc:Choice>
              <mc:Fallback>
                <p:oleObj name="Equation" r:id="rId24" imgW="1676400" imgH="241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5651478" y="2678753"/>
                        <a:ext cx="3175000" cy="457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912181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unif3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808703"/>
            <a:ext cx="6400800" cy="3657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78062"/>
            <a:ext cx="9144000" cy="736952"/>
          </a:xfrm>
        </p:spPr>
        <p:txBody>
          <a:bodyPr>
            <a:noAutofit/>
          </a:bodyPr>
          <a:lstStyle/>
          <a:p>
            <a:r>
              <a:rPr lang="en-GB" sz="4000" dirty="0" smtClean="0">
                <a:latin typeface="Abadi MT Condensed Extra Bold"/>
                <a:cs typeface="Abadi MT Condensed Extra Bold"/>
              </a:rPr>
              <a:t>Continuous Random Variables</a:t>
            </a:r>
            <a:endParaRPr lang="en-GB" sz="4000" dirty="0">
              <a:latin typeface="Abadi MT Condensed Extra Bold"/>
              <a:cs typeface="Abadi MT Condensed Extra Bold"/>
            </a:endParaRPr>
          </a:p>
        </p:txBody>
      </p:sp>
      <p:sp>
        <p:nvSpPr>
          <p:cNvPr id="6" name="Subtitle 3"/>
          <p:cNvSpPr txBox="1">
            <a:spLocks/>
          </p:cNvSpPr>
          <p:nvPr/>
        </p:nvSpPr>
        <p:spPr>
          <a:xfrm>
            <a:off x="541160" y="1224204"/>
            <a:ext cx="8361646" cy="5844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763" lvl="1" algn="l"/>
            <a:r>
              <a:rPr lang="en-GB" sz="2000" dirty="0" smtClean="0">
                <a:solidFill>
                  <a:schemeClr val="tx1"/>
                </a:solidFill>
                <a:latin typeface="Lucida Grande"/>
                <a:cs typeface="Lucida Grande"/>
              </a:rPr>
              <a:t>Example: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33030017"/>
              </p:ext>
            </p:extLst>
          </p:nvPr>
        </p:nvGraphicFramePr>
        <p:xfrm>
          <a:off x="1939925" y="1236791"/>
          <a:ext cx="1430338" cy="417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1614" name="Equation" r:id="rId5" imgW="698500" imgH="203200" progId="Equation.3">
                  <p:embed/>
                </p:oleObj>
              </mc:Choice>
              <mc:Fallback>
                <p:oleObj name="Equation" r:id="rId5" imgW="6985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939925" y="1236791"/>
                        <a:ext cx="1430338" cy="4175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10053599"/>
              </p:ext>
            </p:extLst>
          </p:nvPr>
        </p:nvGraphicFramePr>
        <p:xfrm>
          <a:off x="3505200" y="5648325"/>
          <a:ext cx="2133600" cy="442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1615" name="Equation" r:id="rId7" imgW="1041400" imgH="215900" progId="Equation.3">
                  <p:embed/>
                </p:oleObj>
              </mc:Choice>
              <mc:Fallback>
                <p:oleObj name="Equation" r:id="rId7" imgW="10414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505200" y="5648325"/>
                        <a:ext cx="2133600" cy="4429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834933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78062"/>
            <a:ext cx="9144000" cy="736952"/>
          </a:xfrm>
        </p:spPr>
        <p:txBody>
          <a:bodyPr>
            <a:noAutofit/>
          </a:bodyPr>
          <a:lstStyle/>
          <a:p>
            <a:r>
              <a:rPr lang="en-GB" sz="4000" dirty="0" smtClean="0">
                <a:latin typeface="Abadi MT Condensed Extra Bold"/>
                <a:cs typeface="Abadi MT Condensed Extra Bold"/>
              </a:rPr>
              <a:t>Summary</a:t>
            </a:r>
            <a:endParaRPr lang="en-GB" sz="4000" dirty="0">
              <a:latin typeface="Abadi MT Condensed Extra Bold"/>
              <a:cs typeface="Abadi MT Condensed Extra Bold"/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541160" y="1224204"/>
            <a:ext cx="8361646" cy="5633795"/>
          </a:xfrm>
        </p:spPr>
        <p:txBody>
          <a:bodyPr>
            <a:normAutofit/>
          </a:bodyPr>
          <a:lstStyle/>
          <a:p>
            <a:pPr marL="4763" lvl="1" algn="l"/>
            <a:r>
              <a:rPr lang="en-GB" sz="2000" dirty="0" smtClean="0">
                <a:solidFill>
                  <a:schemeClr val="tx1"/>
                </a:solidFill>
                <a:latin typeface="Lucida Grande"/>
                <a:cs typeface="Lucida Grande"/>
              </a:rPr>
              <a:t>Considered how:</a:t>
            </a:r>
          </a:p>
          <a:p>
            <a:pPr marL="347663" lvl="1" indent="-342900" algn="l">
              <a:buFont typeface="Arial"/>
              <a:buChar char="•"/>
            </a:pPr>
            <a:r>
              <a:rPr lang="en-GB" sz="2000" dirty="0" smtClean="0">
                <a:solidFill>
                  <a:schemeClr val="tx1"/>
                </a:solidFill>
                <a:latin typeface="Lucida Grande"/>
                <a:cs typeface="Lucida Grande"/>
              </a:rPr>
              <a:t>Probability Density </a:t>
            </a:r>
            <a:r>
              <a:rPr lang="en-GB" sz="2000" dirty="0">
                <a:solidFill>
                  <a:schemeClr val="tx1"/>
                </a:solidFill>
                <a:latin typeface="Lucida Grande"/>
                <a:cs typeface="Lucida Grande"/>
              </a:rPr>
              <a:t>F</a:t>
            </a:r>
            <a:r>
              <a:rPr lang="en-GB" sz="2000" dirty="0" smtClean="0">
                <a:solidFill>
                  <a:schemeClr val="tx1"/>
                </a:solidFill>
                <a:latin typeface="Lucida Grande"/>
                <a:cs typeface="Lucida Grande"/>
              </a:rPr>
              <a:t>unctions (PDFs) and Cumulative Distribution Functions (CDFs) are related, and how they differ in the discrete and continuous cases</a:t>
            </a:r>
          </a:p>
          <a:p>
            <a:pPr marL="347663" lvl="1" indent="-342900" algn="l">
              <a:buFont typeface="Arial"/>
              <a:buChar char="•"/>
            </a:pPr>
            <a:endParaRPr lang="en-GB" sz="2000" dirty="0">
              <a:solidFill>
                <a:schemeClr val="tx1"/>
              </a:solidFill>
              <a:latin typeface="Lucida Grande"/>
              <a:cs typeface="Lucida Grande"/>
            </a:endParaRPr>
          </a:p>
          <a:p>
            <a:pPr marL="347663" lvl="1" indent="-342900" algn="l">
              <a:buFont typeface="Arial"/>
              <a:buChar char="•"/>
            </a:pPr>
            <a:r>
              <a:rPr lang="en-GB" sz="2000" dirty="0" smtClean="0">
                <a:solidFill>
                  <a:schemeClr val="tx1"/>
                </a:solidFill>
                <a:latin typeface="Lucida Grande"/>
                <a:cs typeface="Lucida Grande"/>
              </a:rPr>
              <a:t>Expectation is at the core of Statistical theory, and Moments can be used to describe distributions</a:t>
            </a:r>
          </a:p>
          <a:p>
            <a:pPr marL="347663" lvl="1" indent="-342900" algn="l">
              <a:buFont typeface="Arial"/>
              <a:buChar char="•"/>
            </a:pPr>
            <a:endParaRPr lang="en-GB" sz="2000" dirty="0">
              <a:solidFill>
                <a:schemeClr val="tx1"/>
              </a:solidFill>
              <a:latin typeface="Lucida Grande"/>
              <a:cs typeface="Lucida Grande"/>
            </a:endParaRPr>
          </a:p>
          <a:p>
            <a:pPr marL="347663" lvl="1" indent="-342900" algn="l">
              <a:buFont typeface="Arial"/>
              <a:buChar char="•"/>
            </a:pPr>
            <a:r>
              <a:rPr lang="en-GB" sz="2000" dirty="0" smtClean="0">
                <a:solidFill>
                  <a:schemeClr val="tx1"/>
                </a:solidFill>
                <a:latin typeface="Lucida Grande"/>
                <a:cs typeface="Lucida Grande"/>
              </a:rPr>
              <a:t>The Central Limit Theorem identifies how/why the Normal distribution is fundamental</a:t>
            </a:r>
          </a:p>
          <a:p>
            <a:pPr marL="4763" lvl="1" algn="l"/>
            <a:endParaRPr lang="en-GB" sz="2000" dirty="0" smtClean="0">
              <a:solidFill>
                <a:schemeClr val="tx1"/>
              </a:solidFill>
              <a:latin typeface="Lucida Grande"/>
              <a:cs typeface="Lucida Grande"/>
            </a:endParaRPr>
          </a:p>
          <a:p>
            <a:pPr marL="4763" lvl="1" algn="l"/>
            <a:r>
              <a:rPr lang="en-GB" sz="2000" dirty="0" smtClean="0">
                <a:solidFill>
                  <a:schemeClr val="tx1"/>
                </a:solidFill>
                <a:latin typeface="Lucida Grande"/>
                <a:cs typeface="Lucida Grande"/>
              </a:rPr>
              <a:t>The Normal distribution is also popular for other reasons:</a:t>
            </a:r>
            <a:endParaRPr lang="en-GB" sz="2000" dirty="0">
              <a:solidFill>
                <a:schemeClr val="tx1"/>
              </a:solidFill>
              <a:latin typeface="Lucida Grande"/>
              <a:cs typeface="Lucida Grande"/>
            </a:endParaRPr>
          </a:p>
          <a:p>
            <a:pPr marL="347663" lvl="1" indent="-342900" algn="l">
              <a:buFont typeface="Arial"/>
              <a:buChar char="•"/>
            </a:pPr>
            <a:r>
              <a:rPr lang="en-GB" sz="2000" dirty="0" smtClean="0">
                <a:solidFill>
                  <a:schemeClr val="tx1"/>
                </a:solidFill>
                <a:latin typeface="Lucida Grande"/>
                <a:cs typeface="Lucida Grande"/>
              </a:rPr>
              <a:t>Maximum entropy distribution (given mean and variance)</a:t>
            </a:r>
          </a:p>
          <a:p>
            <a:pPr marL="347663" lvl="1" indent="-342900" algn="l">
              <a:buFont typeface="Arial"/>
              <a:buChar char="•"/>
            </a:pPr>
            <a:r>
              <a:rPr lang="en-GB" sz="2000" dirty="0" smtClean="0">
                <a:solidFill>
                  <a:schemeClr val="tx1"/>
                </a:solidFill>
                <a:latin typeface="Lucida Grande"/>
                <a:cs typeface="Lucida Grande"/>
              </a:rPr>
              <a:t>Intrinsically related to other distributions (</a:t>
            </a:r>
            <a:r>
              <a:rPr lang="en-GB" sz="2400" i="1" dirty="0" smtClean="0">
                <a:solidFill>
                  <a:schemeClr val="tx1"/>
                </a:solidFill>
                <a:latin typeface="Times"/>
                <a:cs typeface="Times"/>
              </a:rPr>
              <a:t>t</a:t>
            </a:r>
            <a:r>
              <a:rPr lang="en-GB" sz="2000" dirty="0" smtClean="0">
                <a:solidFill>
                  <a:schemeClr val="tx1"/>
                </a:solidFill>
                <a:latin typeface="Lucida Grande"/>
                <a:cs typeface="Lucida Grande"/>
              </a:rPr>
              <a:t>, </a:t>
            </a:r>
            <a:r>
              <a:rPr lang="en-GB" sz="2200" i="1" dirty="0" smtClean="0">
                <a:solidFill>
                  <a:schemeClr val="tx1"/>
                </a:solidFill>
                <a:latin typeface="Times"/>
                <a:cs typeface="Times"/>
              </a:rPr>
              <a:t>F</a:t>
            </a:r>
            <a:r>
              <a:rPr lang="en-GB" sz="2000" dirty="0" smtClean="0">
                <a:solidFill>
                  <a:schemeClr val="tx1"/>
                </a:solidFill>
                <a:latin typeface="Lucida Grande"/>
                <a:cs typeface="Lucida Grande"/>
              </a:rPr>
              <a:t>, </a:t>
            </a:r>
            <a:r>
              <a:rPr lang="en-GB" sz="2200" i="1" dirty="0" smtClean="0">
                <a:solidFill>
                  <a:schemeClr val="tx1"/>
                </a:solidFill>
                <a:latin typeface="Times"/>
                <a:cs typeface="Times"/>
              </a:rPr>
              <a:t>χ</a:t>
            </a:r>
            <a:r>
              <a:rPr lang="en-GB" sz="2200" i="1" baseline="30000" dirty="0" smtClean="0">
                <a:solidFill>
                  <a:schemeClr val="tx1"/>
                </a:solidFill>
                <a:latin typeface="Times"/>
                <a:cs typeface="Times"/>
              </a:rPr>
              <a:t>2</a:t>
            </a:r>
            <a:r>
              <a:rPr lang="en-GB" sz="2200" dirty="0" smtClean="0">
                <a:solidFill>
                  <a:schemeClr val="tx1"/>
                </a:solidFill>
                <a:latin typeface="Times"/>
                <a:cs typeface="Times"/>
              </a:rPr>
              <a:t>, Cauchy, …</a:t>
            </a:r>
            <a:r>
              <a:rPr lang="en-GB" sz="2000" dirty="0" smtClean="0">
                <a:solidFill>
                  <a:schemeClr val="tx1"/>
                </a:solidFill>
                <a:latin typeface="Lucida Grande"/>
                <a:cs typeface="Lucida Grande"/>
              </a:rPr>
              <a:t>)</a:t>
            </a:r>
          </a:p>
          <a:p>
            <a:pPr marL="347663" lvl="1" indent="-342900" algn="l">
              <a:buFont typeface="Arial"/>
              <a:buChar char="•"/>
            </a:pPr>
            <a:r>
              <a:rPr lang="en-GB" sz="2000" dirty="0" smtClean="0">
                <a:solidFill>
                  <a:schemeClr val="tx1"/>
                </a:solidFill>
                <a:latin typeface="Lucida Grande"/>
                <a:cs typeface="Lucida Grande"/>
              </a:rPr>
              <a:t>Also, it is easy to work with</a:t>
            </a:r>
            <a:endParaRPr lang="en-GB" sz="2000" dirty="0">
              <a:solidFill>
                <a:schemeClr val="tx1"/>
              </a:solidFill>
              <a:latin typeface="Lucida Grande"/>
              <a:cs typeface="Lucida Grande"/>
            </a:endParaRPr>
          </a:p>
        </p:txBody>
      </p:sp>
    </p:spTree>
    <p:extLst>
      <p:ext uri="{BB962C8B-B14F-4D97-AF65-F5344CB8AC3E}">
        <p14:creationId xmlns:p14="http://schemas.microsoft.com/office/powerpoint/2010/main" val="11002484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78062"/>
            <a:ext cx="9144000" cy="736952"/>
          </a:xfrm>
        </p:spPr>
        <p:txBody>
          <a:bodyPr>
            <a:noAutofit/>
          </a:bodyPr>
          <a:lstStyle/>
          <a:p>
            <a:r>
              <a:rPr lang="en-GB" sz="4000" dirty="0" smtClean="0">
                <a:latin typeface="Abadi MT Condensed Extra Bold"/>
                <a:cs typeface="Abadi MT Condensed Extra Bold"/>
              </a:rPr>
              <a:t>References</a:t>
            </a:r>
            <a:endParaRPr lang="en-GB" sz="4000" dirty="0">
              <a:latin typeface="Abadi MT Condensed Extra Bold"/>
              <a:cs typeface="Abadi MT Condensed Extra Bold"/>
            </a:endParaRPr>
          </a:p>
        </p:txBody>
      </p:sp>
      <p:sp>
        <p:nvSpPr>
          <p:cNvPr id="3" name="Subtitle 3"/>
          <p:cNvSpPr>
            <a:spLocks noGrp="1"/>
          </p:cNvSpPr>
          <p:nvPr>
            <p:ph type="subTitle" idx="1"/>
          </p:nvPr>
        </p:nvSpPr>
        <p:spPr>
          <a:xfrm>
            <a:off x="762926" y="1163427"/>
            <a:ext cx="7191167" cy="4968205"/>
          </a:xfrm>
        </p:spPr>
        <p:txBody>
          <a:bodyPr>
            <a:normAutofit/>
          </a:bodyPr>
          <a:lstStyle/>
          <a:p>
            <a:pPr marL="4763" lvl="1" algn="l"/>
            <a:r>
              <a:rPr lang="en-GB" sz="1800" dirty="0">
                <a:solidFill>
                  <a:schemeClr val="tx1"/>
                </a:solidFill>
                <a:latin typeface="Lucida Grande"/>
                <a:cs typeface="Lucida Grande"/>
              </a:rPr>
              <a:t>Countless books + online resources</a:t>
            </a:r>
            <a:r>
              <a:rPr lang="en-GB" sz="1800" dirty="0" smtClean="0">
                <a:solidFill>
                  <a:schemeClr val="tx1"/>
                </a:solidFill>
                <a:latin typeface="Lucida Grande"/>
                <a:cs typeface="Lucida Grande"/>
              </a:rPr>
              <a:t>!</a:t>
            </a:r>
          </a:p>
          <a:p>
            <a:pPr marL="4763" lvl="1" algn="l"/>
            <a:endParaRPr lang="en-GB" sz="1800" dirty="0" smtClean="0">
              <a:solidFill>
                <a:schemeClr val="tx1"/>
              </a:solidFill>
              <a:latin typeface="Lucida Grande"/>
              <a:cs typeface="Lucida Grande"/>
            </a:endParaRPr>
          </a:p>
          <a:p>
            <a:pPr marL="4763" lvl="1" algn="l"/>
            <a:endParaRPr lang="en-GB" sz="1800" dirty="0">
              <a:solidFill>
                <a:schemeClr val="tx1"/>
              </a:solidFill>
              <a:latin typeface="Lucida Grande"/>
              <a:cs typeface="Lucida Grande"/>
            </a:endParaRPr>
          </a:p>
          <a:p>
            <a:pPr marL="4763" lvl="1" algn="l"/>
            <a:r>
              <a:rPr lang="en-GB" sz="1800" dirty="0" smtClean="0">
                <a:solidFill>
                  <a:schemeClr val="tx1"/>
                </a:solidFill>
                <a:latin typeface="Lucida Grande"/>
                <a:cs typeface="Lucida Grande"/>
              </a:rPr>
              <a:t>Probability and Statistical theory:</a:t>
            </a:r>
          </a:p>
          <a:p>
            <a:pPr marL="4763" lvl="1" algn="l"/>
            <a:endParaRPr lang="en-GB" sz="1800" dirty="0">
              <a:solidFill>
                <a:schemeClr val="tx1"/>
              </a:solidFill>
              <a:latin typeface="Lucida Grande"/>
              <a:cs typeface="Lucida Grande"/>
            </a:endParaRPr>
          </a:p>
          <a:p>
            <a:pPr marL="290513" lvl="1" indent="-285750" algn="l">
              <a:buFont typeface="Arial"/>
              <a:buChar char="•"/>
            </a:pPr>
            <a:r>
              <a:rPr lang="en-GB" sz="1800" dirty="0" err="1" smtClean="0">
                <a:solidFill>
                  <a:schemeClr val="tx1"/>
                </a:solidFill>
                <a:latin typeface="Lucida Grande"/>
                <a:cs typeface="Lucida Grande"/>
              </a:rPr>
              <a:t>Grimmett</a:t>
            </a:r>
            <a:r>
              <a:rPr lang="en-GB" sz="1800" dirty="0" smtClean="0">
                <a:solidFill>
                  <a:schemeClr val="tx1"/>
                </a:solidFill>
                <a:latin typeface="Lucida Grande"/>
                <a:cs typeface="Lucida Grande"/>
              </a:rPr>
              <a:t> and </a:t>
            </a:r>
            <a:r>
              <a:rPr lang="en-GB" sz="1800" dirty="0" err="1" smtClean="0">
                <a:solidFill>
                  <a:schemeClr val="tx1"/>
                </a:solidFill>
                <a:latin typeface="Lucida Grande"/>
                <a:cs typeface="Lucida Grande"/>
              </a:rPr>
              <a:t>Stirzker</a:t>
            </a:r>
            <a:r>
              <a:rPr lang="en-GB" sz="1800" dirty="0" smtClean="0">
                <a:solidFill>
                  <a:schemeClr val="tx1"/>
                </a:solidFill>
                <a:latin typeface="Lucida Grande"/>
                <a:cs typeface="Lucida Grande"/>
              </a:rPr>
              <a:t> (2001) Probability and Random Processes. Oxford University Press.</a:t>
            </a:r>
          </a:p>
          <a:p>
            <a:pPr marL="4763" lvl="1" algn="l"/>
            <a:endParaRPr lang="en-GB" sz="1800" dirty="0" smtClean="0">
              <a:solidFill>
                <a:schemeClr val="tx1"/>
              </a:solidFill>
              <a:latin typeface="Lucida Grande"/>
              <a:cs typeface="Lucida Grande"/>
            </a:endParaRPr>
          </a:p>
          <a:p>
            <a:pPr marL="4763" lvl="1" algn="l"/>
            <a:endParaRPr lang="en-GB" sz="1800" dirty="0" smtClean="0">
              <a:solidFill>
                <a:schemeClr val="tx1"/>
              </a:solidFill>
              <a:latin typeface="Lucida Grande"/>
              <a:cs typeface="Lucida Grande"/>
            </a:endParaRPr>
          </a:p>
          <a:p>
            <a:pPr marL="4763" lvl="1" algn="l"/>
            <a:r>
              <a:rPr lang="en-GB" sz="1800" dirty="0">
                <a:solidFill>
                  <a:schemeClr val="tx1"/>
                </a:solidFill>
                <a:latin typeface="Lucida Grande"/>
                <a:cs typeface="Lucida Grande"/>
              </a:rPr>
              <a:t>General comprehensive introduction to (almost) everything </a:t>
            </a:r>
            <a:r>
              <a:rPr lang="en-GB" sz="1800" dirty="0" smtClean="0">
                <a:solidFill>
                  <a:schemeClr val="tx1"/>
                </a:solidFill>
                <a:latin typeface="Lucida Grande"/>
                <a:cs typeface="Lucida Grande"/>
              </a:rPr>
              <a:t>mathematics:</a:t>
            </a:r>
            <a:endParaRPr lang="en-GB" sz="1800" dirty="0">
              <a:solidFill>
                <a:schemeClr val="tx1"/>
              </a:solidFill>
              <a:latin typeface="Lucida Grande"/>
              <a:cs typeface="Lucida Grande"/>
            </a:endParaRPr>
          </a:p>
          <a:p>
            <a:pPr marL="4763" lvl="1" algn="l"/>
            <a:endParaRPr lang="en-GB" sz="1800" dirty="0">
              <a:solidFill>
                <a:schemeClr val="tx1"/>
              </a:solidFill>
              <a:latin typeface="Lucida Grande"/>
              <a:cs typeface="Lucida Grande"/>
            </a:endParaRPr>
          </a:p>
          <a:p>
            <a:pPr marL="290513" lvl="1" indent="-285750" algn="l">
              <a:buFont typeface="Arial"/>
              <a:buChar char="•"/>
            </a:pPr>
            <a:r>
              <a:rPr lang="en-GB" sz="1800" dirty="0" err="1">
                <a:solidFill>
                  <a:schemeClr val="tx1"/>
                </a:solidFill>
                <a:latin typeface="Lucida Grande"/>
                <a:cs typeface="Lucida Grande"/>
              </a:rPr>
              <a:t>Garrity</a:t>
            </a:r>
            <a:r>
              <a:rPr lang="en-GB" sz="1800" dirty="0">
                <a:solidFill>
                  <a:schemeClr val="tx1"/>
                </a:solidFill>
                <a:latin typeface="Lucida Grande"/>
                <a:cs typeface="Lucida Grande"/>
              </a:rPr>
              <a:t> (2002) All the mathematics you missed: but need to know for graduate school. Cambridge University Press.</a:t>
            </a:r>
          </a:p>
          <a:p>
            <a:pPr marL="4763" lvl="1" algn="l"/>
            <a:endParaRPr lang="en-GB" sz="1800" dirty="0" smtClean="0">
              <a:solidFill>
                <a:schemeClr val="tx1"/>
              </a:solidFill>
              <a:latin typeface="Lucida Grande"/>
              <a:cs typeface="Lucida Grande"/>
            </a:endParaRPr>
          </a:p>
          <a:p>
            <a:pPr marL="290513" lvl="1" indent="-285750" algn="l">
              <a:buFont typeface="Arial"/>
              <a:buChar char="•"/>
            </a:pPr>
            <a:endParaRPr lang="en-GB" sz="1800" dirty="0">
              <a:solidFill>
                <a:schemeClr val="tx1"/>
              </a:solidFill>
              <a:latin typeface="Lucida Grande"/>
              <a:cs typeface="Lucida Grande"/>
            </a:endParaRPr>
          </a:p>
          <a:p>
            <a:pPr marL="290513" lvl="1" indent="-285750" algn="l">
              <a:buFont typeface="Arial"/>
              <a:buChar char="•"/>
            </a:pPr>
            <a:endParaRPr lang="en-GB" sz="1800" dirty="0">
              <a:solidFill>
                <a:schemeClr val="tx1"/>
              </a:solidFill>
              <a:latin typeface="Lucida Grande"/>
              <a:cs typeface="Lucida Grande"/>
            </a:endParaRPr>
          </a:p>
        </p:txBody>
      </p:sp>
    </p:spTree>
    <p:extLst>
      <p:ext uri="{BB962C8B-B14F-4D97-AF65-F5344CB8AC3E}">
        <p14:creationId xmlns:p14="http://schemas.microsoft.com/office/powerpoint/2010/main" val="20918776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unif10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814262"/>
            <a:ext cx="6400800" cy="3657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78062"/>
            <a:ext cx="9144000" cy="736952"/>
          </a:xfrm>
        </p:spPr>
        <p:txBody>
          <a:bodyPr>
            <a:noAutofit/>
          </a:bodyPr>
          <a:lstStyle/>
          <a:p>
            <a:r>
              <a:rPr lang="en-GB" sz="4000" dirty="0" smtClean="0">
                <a:latin typeface="Abadi MT Condensed Extra Bold"/>
                <a:cs typeface="Abadi MT Condensed Extra Bold"/>
              </a:rPr>
              <a:t>Continuous Random Variables</a:t>
            </a:r>
            <a:endParaRPr lang="en-GB" sz="4000" dirty="0">
              <a:latin typeface="Abadi MT Condensed Extra Bold"/>
              <a:cs typeface="Abadi MT Condensed Extra Bold"/>
            </a:endParaRPr>
          </a:p>
        </p:txBody>
      </p:sp>
      <p:sp>
        <p:nvSpPr>
          <p:cNvPr id="6" name="Subtitle 3"/>
          <p:cNvSpPr txBox="1">
            <a:spLocks/>
          </p:cNvSpPr>
          <p:nvPr/>
        </p:nvSpPr>
        <p:spPr>
          <a:xfrm>
            <a:off x="541160" y="1224204"/>
            <a:ext cx="8361646" cy="5844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763" lvl="1" algn="l"/>
            <a:r>
              <a:rPr lang="en-GB" sz="2000" dirty="0" smtClean="0">
                <a:solidFill>
                  <a:schemeClr val="tx1"/>
                </a:solidFill>
                <a:latin typeface="Lucida Grande"/>
                <a:cs typeface="Lucida Grande"/>
              </a:rPr>
              <a:t>Example: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33030017"/>
              </p:ext>
            </p:extLst>
          </p:nvPr>
        </p:nvGraphicFramePr>
        <p:xfrm>
          <a:off x="1939925" y="1236791"/>
          <a:ext cx="1430338" cy="417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2638" name="Equation" r:id="rId5" imgW="698500" imgH="203200" progId="Equation.3">
                  <p:embed/>
                </p:oleObj>
              </mc:Choice>
              <mc:Fallback>
                <p:oleObj name="Equation" r:id="rId5" imgW="6985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939925" y="1236791"/>
                        <a:ext cx="1430338" cy="4175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3311986"/>
              </p:ext>
            </p:extLst>
          </p:nvPr>
        </p:nvGraphicFramePr>
        <p:xfrm>
          <a:off x="3429000" y="5648325"/>
          <a:ext cx="2287588" cy="442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2639" name="Equation" r:id="rId7" imgW="1117600" imgH="215900" progId="Equation.3">
                  <p:embed/>
                </p:oleObj>
              </mc:Choice>
              <mc:Fallback>
                <p:oleObj name="Equation" r:id="rId7" imgW="11176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429000" y="5648325"/>
                        <a:ext cx="2287588" cy="4429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834933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unif100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808703"/>
            <a:ext cx="6400800" cy="3657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78062"/>
            <a:ext cx="9144000" cy="736952"/>
          </a:xfrm>
        </p:spPr>
        <p:txBody>
          <a:bodyPr>
            <a:noAutofit/>
          </a:bodyPr>
          <a:lstStyle/>
          <a:p>
            <a:r>
              <a:rPr lang="en-GB" sz="4000" dirty="0" smtClean="0">
                <a:latin typeface="Abadi MT Condensed Extra Bold"/>
                <a:cs typeface="Abadi MT Condensed Extra Bold"/>
              </a:rPr>
              <a:t>Continuous Random Variables</a:t>
            </a:r>
            <a:endParaRPr lang="en-GB" sz="4000" dirty="0">
              <a:latin typeface="Abadi MT Condensed Extra Bold"/>
              <a:cs typeface="Abadi MT Condensed Extra Bold"/>
            </a:endParaRPr>
          </a:p>
        </p:txBody>
      </p:sp>
      <p:sp>
        <p:nvSpPr>
          <p:cNvPr id="6" name="Subtitle 3"/>
          <p:cNvSpPr txBox="1">
            <a:spLocks/>
          </p:cNvSpPr>
          <p:nvPr/>
        </p:nvSpPr>
        <p:spPr>
          <a:xfrm>
            <a:off x="541160" y="1224204"/>
            <a:ext cx="8361646" cy="5844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763" lvl="1" algn="l"/>
            <a:r>
              <a:rPr lang="en-GB" sz="2000" dirty="0" smtClean="0">
                <a:solidFill>
                  <a:schemeClr val="tx1"/>
                </a:solidFill>
                <a:latin typeface="Lucida Grande"/>
                <a:cs typeface="Lucida Grande"/>
              </a:rPr>
              <a:t>Example: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33030017"/>
              </p:ext>
            </p:extLst>
          </p:nvPr>
        </p:nvGraphicFramePr>
        <p:xfrm>
          <a:off x="1939925" y="1236791"/>
          <a:ext cx="1430338" cy="417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3662" name="Equation" r:id="rId5" imgW="698500" imgH="203200" progId="Equation.3">
                  <p:embed/>
                </p:oleObj>
              </mc:Choice>
              <mc:Fallback>
                <p:oleObj name="Equation" r:id="rId5" imgW="6985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939925" y="1236791"/>
                        <a:ext cx="1430338" cy="4175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42787499"/>
              </p:ext>
            </p:extLst>
          </p:nvPr>
        </p:nvGraphicFramePr>
        <p:xfrm>
          <a:off x="3336925" y="5648325"/>
          <a:ext cx="2471738" cy="442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3663" name="Equation" r:id="rId7" imgW="1206500" imgH="215900" progId="Equation.3">
                  <p:embed/>
                </p:oleObj>
              </mc:Choice>
              <mc:Fallback>
                <p:oleObj name="Equation" r:id="rId7" imgW="12065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336925" y="5648325"/>
                        <a:ext cx="2471738" cy="4429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834933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5255</TotalTime>
  <Words>2664</Words>
  <Application>Microsoft Macintosh PowerPoint</Application>
  <PresentationFormat>On-screen Show (4:3)</PresentationFormat>
  <Paragraphs>706</Paragraphs>
  <Slides>71</Slides>
  <Notes>71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71</vt:i4>
      </vt:variant>
    </vt:vector>
  </HeadingPairs>
  <TitlesOfParts>
    <vt:vector size="73" baseType="lpstr">
      <vt:lpstr>Office Theme</vt:lpstr>
      <vt:lpstr>Equation</vt:lpstr>
      <vt:lpstr>Statistical Theory; Why is the Gaussian Distribution so popular?</vt:lpstr>
      <vt:lpstr>Contents</vt:lpstr>
      <vt:lpstr>Continuous Random Variables</vt:lpstr>
      <vt:lpstr>Continuous Random Variables</vt:lpstr>
      <vt:lpstr>Continuous Random Variables</vt:lpstr>
      <vt:lpstr>Continuous Random Variables</vt:lpstr>
      <vt:lpstr>Continuous Random Variables</vt:lpstr>
      <vt:lpstr>Continuous Random Variables</vt:lpstr>
      <vt:lpstr>Continuous Random Variables</vt:lpstr>
      <vt:lpstr>Continuous Random Variables</vt:lpstr>
      <vt:lpstr>Continuous Random Variables</vt:lpstr>
      <vt:lpstr>Continuous Random Variables</vt:lpstr>
      <vt:lpstr>Continuous Random Variables</vt:lpstr>
      <vt:lpstr>Continuous Random Variables</vt:lpstr>
      <vt:lpstr>Continuous Random Variables</vt:lpstr>
      <vt:lpstr>Continuous Random Variables</vt:lpstr>
      <vt:lpstr>Continuous Random Variables</vt:lpstr>
      <vt:lpstr>Continuous Random Variables</vt:lpstr>
      <vt:lpstr>Continuous Random Variables</vt:lpstr>
      <vt:lpstr>Continuous Random Variables</vt:lpstr>
      <vt:lpstr>Continuous Random Variables</vt:lpstr>
      <vt:lpstr>Continuous Random Variables</vt:lpstr>
      <vt:lpstr>Continuous Random Variables</vt:lpstr>
      <vt:lpstr>Continuous Random Variables</vt:lpstr>
      <vt:lpstr>Expectation and Variance</vt:lpstr>
      <vt:lpstr>Expectation and Variance</vt:lpstr>
      <vt:lpstr>Expectation and Variance</vt:lpstr>
      <vt:lpstr>Expectation and Variance</vt:lpstr>
      <vt:lpstr>Expectation and Variance</vt:lpstr>
      <vt:lpstr>Expectation and Variance</vt:lpstr>
      <vt:lpstr>Expectation and Variance</vt:lpstr>
      <vt:lpstr>Expectation and Variance</vt:lpstr>
      <vt:lpstr>Expectation and Variance</vt:lpstr>
      <vt:lpstr>Expectation and Variance</vt:lpstr>
      <vt:lpstr>Expectation and Variance</vt:lpstr>
      <vt:lpstr>Expectation and Variance</vt:lpstr>
      <vt:lpstr>Expectation and Variance</vt:lpstr>
      <vt:lpstr>Expectation and Variance</vt:lpstr>
      <vt:lpstr>Expectation and Variance</vt:lpstr>
      <vt:lpstr>Expectation and Variance</vt:lpstr>
      <vt:lpstr>Expectation and Variance</vt:lpstr>
      <vt:lpstr>Expectation and Variance</vt:lpstr>
      <vt:lpstr>Moments</vt:lpstr>
      <vt:lpstr>Moments</vt:lpstr>
      <vt:lpstr>Moments</vt:lpstr>
      <vt:lpstr>Moments</vt:lpstr>
      <vt:lpstr>Moments</vt:lpstr>
      <vt:lpstr>Moments</vt:lpstr>
      <vt:lpstr>Moments</vt:lpstr>
      <vt:lpstr>Moments</vt:lpstr>
      <vt:lpstr>The Law of Large Numbers (LLN)</vt:lpstr>
      <vt:lpstr>The Law of Large Numbers (LLN)</vt:lpstr>
      <vt:lpstr>The Law of Large Numbers (LLN)</vt:lpstr>
      <vt:lpstr>The Central Limit Theorem (CLT)</vt:lpstr>
      <vt:lpstr>The Central Limit Theorem (CLT)</vt:lpstr>
      <vt:lpstr>The Central Limit Theorem (CLT)</vt:lpstr>
      <vt:lpstr>The Central Limit Theorem (CLT)</vt:lpstr>
      <vt:lpstr>The Central Limit Theorem (CLT)</vt:lpstr>
      <vt:lpstr>The Central Limit Theorem (CLT)</vt:lpstr>
      <vt:lpstr>The Central Limit Theorem (CLT)</vt:lpstr>
      <vt:lpstr>The Central Limit Theorem (CLT)</vt:lpstr>
      <vt:lpstr>The Central Limit Theorem (CLT)</vt:lpstr>
      <vt:lpstr>The Central Limit Theorem (CLT)</vt:lpstr>
      <vt:lpstr>The Central Limit Theorem (CLT)</vt:lpstr>
      <vt:lpstr>The Central Limit Theorem (CLT)</vt:lpstr>
      <vt:lpstr>The Central Limit Theorem (CLT)</vt:lpstr>
      <vt:lpstr>The Central Limit Theorem (CLT)</vt:lpstr>
      <vt:lpstr>The Central Limit Theorem (CLT)</vt:lpstr>
      <vt:lpstr>The Central Limit Theorem (CLT)</vt:lpstr>
      <vt:lpstr>Summary</vt:lpstr>
      <vt:lpstr>References</vt:lpstr>
    </vt:vector>
  </TitlesOfParts>
  <Company>MRC-Cambridge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Rob Nicholls</dc:title>
  <dc:creator>Robert Nicholls</dc:creator>
  <cp:lastModifiedBy>Robert Nicholls</cp:lastModifiedBy>
  <cp:revision>475</cp:revision>
  <dcterms:created xsi:type="dcterms:W3CDTF">2013-03-15T14:25:20Z</dcterms:created>
  <dcterms:modified xsi:type="dcterms:W3CDTF">2014-03-17T12:17:22Z</dcterms:modified>
</cp:coreProperties>
</file>