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8" r:id="rId3"/>
    <p:sldId id="263" r:id="rId4"/>
    <p:sldId id="264" r:id="rId5"/>
    <p:sldId id="283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6" r:id="rId16"/>
    <p:sldId id="277" r:id="rId17"/>
    <p:sldId id="278" r:id="rId18"/>
    <p:sldId id="285" r:id="rId19"/>
    <p:sldId id="279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4" d="100"/>
          <a:sy n="104" d="100"/>
        </p:scale>
        <p:origin x="-56" y="5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F139C-94A9-BC4F-9CA8-7CC299CFD5F3}" type="datetimeFigureOut">
              <a:rPr lang="en-US" smtClean="0"/>
              <a:t>09/07/2014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46395-2263-3F4F-A07A-59746BCB1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3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Introduction motivations</a:t>
            </a:r>
            <a:r>
              <a:rPr lang="en-US" baseline="0" dirty="0" smtClean="0"/>
              <a:t> why dictionary, why new and why cod. how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46395-2263-3F4F-A07A-59746BCB17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10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Search by backtracking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46395-2263-3F4F-A07A-59746BCB17E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37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Second</a:t>
            </a:r>
            <a:r>
              <a:rPr lang="en-US" baseline="0" dirty="0" smtClean="0"/>
              <a:t> option, two candidates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46395-2263-3F4F-A07A-59746BCB17E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267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are your molecules or ligands look like</a:t>
            </a:r>
            <a:r>
              <a:rPr lang="en-US" baseline="0" dirty="0" smtClean="0"/>
              <a:t>, ideal or one lower E conformer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46395-2263-3F4F-A07A-59746BCB17E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48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Short</a:t>
            </a:r>
            <a:r>
              <a:rPr lang="en-US" baseline="0" dirty="0" smtClean="0"/>
              <a:t> time, not certain , no natural evolution compared with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or gen, global, lower local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46395-2263-3F4F-A07A-59746BCB17E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252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are your molecules or ligands look like</a:t>
            </a:r>
            <a:r>
              <a:rPr lang="en-US" baseline="0" dirty="0" smtClean="0"/>
              <a:t>, ideal or one lower E conformer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46395-2263-3F4F-A07A-59746BCB17E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48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09/07/2014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09/07/2014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09/07/2014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09/07/2014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09/07/2014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09/07/2014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09/07/2014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09/07/2014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09/07/2014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09/07/2014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09/07/2014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09/07/2014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09/07/2014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8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0" y="1234993"/>
            <a:ext cx="6737233" cy="4182667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600" b="1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Acedrg:A</a:t>
            </a:r>
            <a:r>
              <a:rPr lang="en-US" sz="36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New Monomer Library based on Crystallography Open Database </a:t>
            </a:r>
            <a:r>
              <a:rPr lang="en-US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Fei Long</a:t>
            </a:r>
            <a:b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MRC-LMB, Cambridge, UK</a:t>
            </a: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Picture 6" descr="LMB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75" y="293064"/>
            <a:ext cx="2568887" cy="6996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5292" y="3543275"/>
            <a:ext cx="1379996" cy="57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473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7840613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Building the new Dictionary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Clustering the data from COD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98566" y="1504478"/>
            <a:ext cx="7571659" cy="4737867"/>
          </a:xfrm>
        </p:spPr>
        <p:txBody>
          <a:bodyPr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Hierarchical </a:t>
            </a: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tree clustering of atom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types</a:t>
            </a:r>
          </a:p>
          <a:p>
            <a:pPr marL="0" indent="0">
              <a:buClr>
                <a:srgbClr val="660066"/>
              </a:buClr>
              <a:buNone/>
            </a:pPr>
            <a:endParaRPr lang="en-US" sz="2000" b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3366FF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Oval 2"/>
          <p:cNvSpPr/>
          <p:nvPr/>
        </p:nvSpPr>
        <p:spPr>
          <a:xfrm>
            <a:off x="2564593" y="2308352"/>
            <a:ext cx="390794" cy="293064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amond 6"/>
          <p:cNvSpPr/>
          <p:nvPr/>
        </p:nvSpPr>
        <p:spPr>
          <a:xfrm>
            <a:off x="1599821" y="2857374"/>
            <a:ext cx="537343" cy="280852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33451" y="3492345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miley Face 13"/>
          <p:cNvSpPr/>
          <p:nvPr/>
        </p:nvSpPr>
        <p:spPr>
          <a:xfrm>
            <a:off x="698566" y="4224696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524822" y="2429988"/>
            <a:ext cx="390794" cy="195376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iamond 15"/>
          <p:cNvSpPr/>
          <p:nvPr/>
        </p:nvSpPr>
        <p:spPr>
          <a:xfrm>
            <a:off x="2564593" y="2856900"/>
            <a:ext cx="537343" cy="280852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iamond 16"/>
          <p:cNvSpPr/>
          <p:nvPr/>
        </p:nvSpPr>
        <p:spPr>
          <a:xfrm>
            <a:off x="3443377" y="2881322"/>
            <a:ext cx="537343" cy="280852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iamond 17"/>
          <p:cNvSpPr/>
          <p:nvPr/>
        </p:nvSpPr>
        <p:spPr>
          <a:xfrm>
            <a:off x="5977187" y="2856900"/>
            <a:ext cx="537343" cy="280852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iamond 18"/>
          <p:cNvSpPr/>
          <p:nvPr/>
        </p:nvSpPr>
        <p:spPr>
          <a:xfrm>
            <a:off x="4884433" y="2857374"/>
            <a:ext cx="537343" cy="280852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953979" y="3492345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564593" y="3478236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915218" y="3492345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794002" y="3502658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980720" y="3509474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260192" y="3492345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miley Face 26"/>
          <p:cNvSpPr/>
          <p:nvPr/>
        </p:nvSpPr>
        <p:spPr>
          <a:xfrm>
            <a:off x="4108441" y="4170934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miley Face 27"/>
          <p:cNvSpPr/>
          <p:nvPr/>
        </p:nvSpPr>
        <p:spPr>
          <a:xfrm>
            <a:off x="3022051" y="4170934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miley Face 28"/>
          <p:cNvSpPr/>
          <p:nvPr/>
        </p:nvSpPr>
        <p:spPr>
          <a:xfrm>
            <a:off x="3552781" y="4158415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miley Face 29"/>
          <p:cNvSpPr/>
          <p:nvPr/>
        </p:nvSpPr>
        <p:spPr>
          <a:xfrm>
            <a:off x="4682929" y="4170934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miley Face 30"/>
          <p:cNvSpPr/>
          <p:nvPr/>
        </p:nvSpPr>
        <p:spPr>
          <a:xfrm>
            <a:off x="5220272" y="4158415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miley Face 31"/>
          <p:cNvSpPr/>
          <p:nvPr/>
        </p:nvSpPr>
        <p:spPr>
          <a:xfrm>
            <a:off x="5807658" y="4158415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miley Face 32"/>
          <p:cNvSpPr/>
          <p:nvPr/>
        </p:nvSpPr>
        <p:spPr>
          <a:xfrm>
            <a:off x="6446601" y="4158415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miley Face 34"/>
          <p:cNvSpPr/>
          <p:nvPr/>
        </p:nvSpPr>
        <p:spPr>
          <a:xfrm>
            <a:off x="1245666" y="4224696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miley Face 35"/>
          <p:cNvSpPr/>
          <p:nvPr/>
        </p:nvSpPr>
        <p:spPr>
          <a:xfrm>
            <a:off x="1917342" y="4196472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miley Face 36"/>
          <p:cNvSpPr/>
          <p:nvPr/>
        </p:nvSpPr>
        <p:spPr>
          <a:xfrm>
            <a:off x="2487422" y="4170934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>
            <a:stCxn id="3" idx="3"/>
          </p:cNvCxnSpPr>
          <p:nvPr/>
        </p:nvCxnSpPr>
        <p:spPr>
          <a:xfrm flipH="1">
            <a:off x="2002827" y="2558498"/>
            <a:ext cx="618996" cy="298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" idx="4"/>
            <a:endCxn id="16" idx="0"/>
          </p:cNvCxnSpPr>
          <p:nvPr/>
        </p:nvCxnSpPr>
        <p:spPr>
          <a:xfrm>
            <a:off x="2759990" y="2601416"/>
            <a:ext cx="73275" cy="2554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17" idx="0"/>
          </p:cNvCxnSpPr>
          <p:nvPr/>
        </p:nvCxnSpPr>
        <p:spPr>
          <a:xfrm>
            <a:off x="2930963" y="2558498"/>
            <a:ext cx="781086" cy="3228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7" idx="2"/>
            <a:endCxn id="13" idx="0"/>
          </p:cNvCxnSpPr>
          <p:nvPr/>
        </p:nvCxnSpPr>
        <p:spPr>
          <a:xfrm flipH="1">
            <a:off x="1416636" y="3138226"/>
            <a:ext cx="451857" cy="3541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7" idx="2"/>
            <a:endCxn id="20" idx="0"/>
          </p:cNvCxnSpPr>
          <p:nvPr/>
        </p:nvCxnSpPr>
        <p:spPr>
          <a:xfrm>
            <a:off x="1868493" y="3138226"/>
            <a:ext cx="268671" cy="3541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6" idx="2"/>
          </p:cNvCxnSpPr>
          <p:nvPr/>
        </p:nvCxnSpPr>
        <p:spPr>
          <a:xfrm flipH="1">
            <a:off x="2747777" y="3137752"/>
            <a:ext cx="85488" cy="3404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7" idx="2"/>
            <a:endCxn id="26" idx="0"/>
          </p:cNvCxnSpPr>
          <p:nvPr/>
        </p:nvCxnSpPr>
        <p:spPr>
          <a:xfrm flipH="1">
            <a:off x="3443377" y="3162174"/>
            <a:ext cx="268672" cy="3301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7" idx="2"/>
          </p:cNvCxnSpPr>
          <p:nvPr/>
        </p:nvCxnSpPr>
        <p:spPr>
          <a:xfrm>
            <a:off x="3712049" y="3162174"/>
            <a:ext cx="317520" cy="3160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6483238" y="3509474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7105559" y="3515342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/>
          <p:nvPr/>
        </p:nvCxnSpPr>
        <p:spPr>
          <a:xfrm flipH="1">
            <a:off x="5129437" y="2600942"/>
            <a:ext cx="438631" cy="2559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5" idx="4"/>
            <a:endCxn id="18" idx="0"/>
          </p:cNvCxnSpPr>
          <p:nvPr/>
        </p:nvCxnSpPr>
        <p:spPr>
          <a:xfrm>
            <a:off x="5720219" y="2625364"/>
            <a:ext cx="525640" cy="2315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19" idx="2"/>
            <a:endCxn id="22" idx="0"/>
          </p:cNvCxnSpPr>
          <p:nvPr/>
        </p:nvCxnSpPr>
        <p:spPr>
          <a:xfrm flipH="1">
            <a:off x="5098403" y="3138226"/>
            <a:ext cx="54702" cy="3541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18" idx="2"/>
            <a:endCxn id="23" idx="0"/>
          </p:cNvCxnSpPr>
          <p:nvPr/>
        </p:nvCxnSpPr>
        <p:spPr>
          <a:xfrm flipH="1">
            <a:off x="5977187" y="3137752"/>
            <a:ext cx="268672" cy="3649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18" idx="2"/>
            <a:endCxn id="58" idx="0"/>
          </p:cNvCxnSpPr>
          <p:nvPr/>
        </p:nvCxnSpPr>
        <p:spPr>
          <a:xfrm>
            <a:off x="6245859" y="3137752"/>
            <a:ext cx="420564" cy="3717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18" idx="2"/>
            <a:endCxn id="59" idx="0"/>
          </p:cNvCxnSpPr>
          <p:nvPr/>
        </p:nvCxnSpPr>
        <p:spPr>
          <a:xfrm>
            <a:off x="6245859" y="3137752"/>
            <a:ext cx="1042885" cy="377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13" idx="2"/>
            <a:endCxn id="14" idx="0"/>
          </p:cNvCxnSpPr>
          <p:nvPr/>
        </p:nvCxnSpPr>
        <p:spPr>
          <a:xfrm flipH="1">
            <a:off x="900070" y="3785408"/>
            <a:ext cx="516566" cy="4392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13" idx="2"/>
            <a:endCxn id="35" idx="0"/>
          </p:cNvCxnSpPr>
          <p:nvPr/>
        </p:nvCxnSpPr>
        <p:spPr>
          <a:xfrm>
            <a:off x="1416636" y="3785408"/>
            <a:ext cx="30534" cy="4392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20" idx="2"/>
            <a:endCxn id="36" idx="0"/>
          </p:cNvCxnSpPr>
          <p:nvPr/>
        </p:nvCxnSpPr>
        <p:spPr>
          <a:xfrm flipH="1">
            <a:off x="2118846" y="3785408"/>
            <a:ext cx="18318" cy="411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21" idx="2"/>
            <a:endCxn id="37" idx="0"/>
          </p:cNvCxnSpPr>
          <p:nvPr/>
        </p:nvCxnSpPr>
        <p:spPr>
          <a:xfrm flipH="1">
            <a:off x="2688926" y="3771299"/>
            <a:ext cx="58852" cy="399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6" idx="2"/>
            <a:endCxn id="28" idx="0"/>
          </p:cNvCxnSpPr>
          <p:nvPr/>
        </p:nvCxnSpPr>
        <p:spPr>
          <a:xfrm flipH="1">
            <a:off x="3223555" y="3785408"/>
            <a:ext cx="219822" cy="3855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26" idx="2"/>
            <a:endCxn id="29" idx="0"/>
          </p:cNvCxnSpPr>
          <p:nvPr/>
        </p:nvCxnSpPr>
        <p:spPr>
          <a:xfrm>
            <a:off x="3443377" y="3785408"/>
            <a:ext cx="310908" cy="3730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25" idx="2"/>
            <a:endCxn id="27" idx="0"/>
          </p:cNvCxnSpPr>
          <p:nvPr/>
        </p:nvCxnSpPr>
        <p:spPr>
          <a:xfrm>
            <a:off x="4163905" y="3802537"/>
            <a:ext cx="146040" cy="3683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22" idx="2"/>
            <a:endCxn id="30" idx="0"/>
          </p:cNvCxnSpPr>
          <p:nvPr/>
        </p:nvCxnSpPr>
        <p:spPr>
          <a:xfrm flipH="1">
            <a:off x="4884433" y="3785408"/>
            <a:ext cx="213970" cy="3855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stCxn id="22" idx="2"/>
            <a:endCxn id="31" idx="0"/>
          </p:cNvCxnSpPr>
          <p:nvPr/>
        </p:nvCxnSpPr>
        <p:spPr>
          <a:xfrm>
            <a:off x="5098403" y="3785408"/>
            <a:ext cx="323373" cy="3730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23" idx="2"/>
            <a:endCxn id="32" idx="0"/>
          </p:cNvCxnSpPr>
          <p:nvPr/>
        </p:nvCxnSpPr>
        <p:spPr>
          <a:xfrm>
            <a:off x="5977187" y="3795721"/>
            <a:ext cx="31975" cy="3626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58" idx="2"/>
            <a:endCxn id="33" idx="0"/>
          </p:cNvCxnSpPr>
          <p:nvPr/>
        </p:nvCxnSpPr>
        <p:spPr>
          <a:xfrm flipH="1">
            <a:off x="6648105" y="3802537"/>
            <a:ext cx="18318" cy="3558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Smiley Face 97"/>
          <p:cNvSpPr/>
          <p:nvPr/>
        </p:nvSpPr>
        <p:spPr>
          <a:xfrm>
            <a:off x="7088002" y="4158415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Smiley Face 98"/>
          <p:cNvSpPr/>
          <p:nvPr/>
        </p:nvSpPr>
        <p:spPr>
          <a:xfrm>
            <a:off x="7741109" y="4158415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1" name="Straight Arrow Connector 100"/>
          <p:cNvCxnSpPr>
            <a:stCxn id="59" idx="2"/>
            <a:endCxn id="98" idx="0"/>
          </p:cNvCxnSpPr>
          <p:nvPr/>
        </p:nvCxnSpPr>
        <p:spPr>
          <a:xfrm>
            <a:off x="7288744" y="3808405"/>
            <a:ext cx="762" cy="3500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stCxn id="59" idx="2"/>
            <a:endCxn id="99" idx="1"/>
          </p:cNvCxnSpPr>
          <p:nvPr/>
        </p:nvCxnSpPr>
        <p:spPr>
          <a:xfrm>
            <a:off x="7288744" y="3808405"/>
            <a:ext cx="511384" cy="4170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>
            <a:off x="1257879" y="5342547"/>
            <a:ext cx="390794" cy="293064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Diamond 104"/>
          <p:cNvSpPr/>
          <p:nvPr/>
        </p:nvSpPr>
        <p:spPr>
          <a:xfrm>
            <a:off x="1147964" y="5844861"/>
            <a:ext cx="537343" cy="280852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4590829" y="5405266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Smiley Face 106"/>
          <p:cNvSpPr/>
          <p:nvPr/>
        </p:nvSpPr>
        <p:spPr>
          <a:xfrm>
            <a:off x="4559030" y="5791811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1844071" y="5366969"/>
            <a:ext cx="1661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Hash number</a:t>
            </a:r>
            <a:endParaRPr lang="en-US" dirty="0"/>
          </a:p>
        </p:txBody>
      </p:sp>
      <p:sp>
        <p:nvSpPr>
          <p:cNvPr id="109" name="TextBox 108"/>
          <p:cNvSpPr txBox="1"/>
          <p:nvPr/>
        </p:nvSpPr>
        <p:spPr>
          <a:xfrm>
            <a:off x="1837715" y="5812433"/>
            <a:ext cx="2142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NB connection</a:t>
            </a:r>
            <a:endParaRPr 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5446111" y="5403127"/>
            <a:ext cx="2293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NB composition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5476391" y="5873013"/>
            <a:ext cx="1305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Atom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348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Building the new Dictionary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Clustering the data from COD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699" y="1514162"/>
            <a:ext cx="8042276" cy="4737867"/>
          </a:xfrm>
        </p:spPr>
        <p:txBody>
          <a:bodyPr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Hierarchical </a:t>
            </a: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tree clustering of atom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types</a:t>
            </a:r>
            <a:endParaRPr lang="en-US" sz="2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marL="0" indent="0">
              <a:buClr>
                <a:srgbClr val="660066"/>
              </a:buClr>
              <a:buNone/>
            </a:pPr>
            <a:endParaRPr lang="en-US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marL="0" indent="0">
              <a:buClr>
                <a:srgbClr val="660066"/>
              </a:buClr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Clr>
                <a:srgbClr val="660066"/>
              </a:buClr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Clr>
                <a:srgbClr val="660066"/>
              </a:buClr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Clr>
                <a:srgbClr val="660066"/>
              </a:buClr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Clr>
                <a:srgbClr val="660066"/>
              </a:buClr>
              <a:buNone/>
            </a:pP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   A full record entry of a bond between two organic atoms :</a:t>
            </a:r>
          </a:p>
          <a:p>
            <a:pPr marL="0" indent="0">
              <a:buClr>
                <a:srgbClr val="660066"/>
              </a:buClr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105" name="Diamond 104"/>
          <p:cNvSpPr/>
          <p:nvPr/>
        </p:nvSpPr>
        <p:spPr>
          <a:xfrm>
            <a:off x="1147964" y="3048542"/>
            <a:ext cx="537343" cy="280852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1257879" y="3756781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Smiley Face 106"/>
          <p:cNvSpPr/>
          <p:nvPr/>
        </p:nvSpPr>
        <p:spPr>
          <a:xfrm>
            <a:off x="1221242" y="4424180"/>
            <a:ext cx="403007" cy="45791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1844070" y="2112973"/>
            <a:ext cx="54833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Hash number: a number, e.g. </a:t>
            </a:r>
            <a:r>
              <a:rPr lang="en-US" sz="1600" b="1" dirty="0" smtClean="0"/>
              <a:t>455</a:t>
            </a:r>
            <a:r>
              <a:rPr lang="en-US" sz="1600" dirty="0" smtClean="0"/>
              <a:t>, embed minimally required property of atom type </a:t>
            </a:r>
            <a:r>
              <a:rPr lang="en-US" sz="1600" smtClean="0"/>
              <a:t>for matching, </a:t>
            </a:r>
            <a:r>
              <a:rPr lang="en-US" sz="1600" dirty="0" smtClean="0"/>
              <a:t>equivalent to the old CCP4 atom types</a:t>
            </a:r>
            <a:endParaRPr lang="en-US" sz="1600" dirty="0"/>
          </a:p>
        </p:txBody>
      </p:sp>
      <p:sp>
        <p:nvSpPr>
          <p:cNvPr id="109" name="TextBox 108"/>
          <p:cNvSpPr txBox="1"/>
          <p:nvPr/>
        </p:nvSpPr>
        <p:spPr>
          <a:xfrm>
            <a:off x="1862138" y="3016114"/>
            <a:ext cx="5208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NB connection to 2</a:t>
            </a:r>
            <a:r>
              <a:rPr lang="en-US" baseline="30000" dirty="0" smtClean="0"/>
              <a:t>nd</a:t>
            </a:r>
            <a:r>
              <a:rPr lang="en-US" dirty="0" smtClean="0"/>
              <a:t> NB, e.g. </a:t>
            </a:r>
            <a:r>
              <a:rPr lang="en-US" b="1" dirty="0" smtClean="0"/>
              <a:t>3:3:1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1880105" y="3607246"/>
            <a:ext cx="53614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NB composition and connection to first NB,</a:t>
            </a:r>
          </a:p>
          <a:p>
            <a:r>
              <a:rPr lang="en-US" dirty="0" smtClean="0"/>
              <a:t>e.g. </a:t>
            </a:r>
            <a:r>
              <a:rPr lang="en-US" b="1" dirty="0"/>
              <a:t>C[6]-3:C[6]-3:H-1: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1910387" y="4485235"/>
            <a:ext cx="5160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Full atom type, e.g. </a:t>
            </a:r>
            <a:r>
              <a:rPr lang="en-US" b="1" dirty="0"/>
              <a:t>C[6](C[6]CH)(C[6]NN)(H) </a:t>
            </a:r>
            <a:endParaRPr lang="en-US" dirty="0"/>
          </a:p>
        </p:txBody>
      </p:sp>
      <p:sp>
        <p:nvSpPr>
          <p:cNvPr id="69" name="Oval 68"/>
          <p:cNvSpPr/>
          <p:nvPr/>
        </p:nvSpPr>
        <p:spPr>
          <a:xfrm>
            <a:off x="1270091" y="2277586"/>
            <a:ext cx="390794" cy="293064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1013625" y="5482736"/>
            <a:ext cx="725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29      29      3:3:1:  3:2:3:  C[6]-3:C[6]-3:H-1:    </a:t>
            </a:r>
            <a:r>
              <a:rPr lang="en-US" sz="1200" b="1" dirty="0" smtClean="0"/>
              <a:t>C</a:t>
            </a:r>
            <a:r>
              <a:rPr lang="en-US" sz="1200" b="1" dirty="0"/>
              <a:t>[6]-3:N[6]-2:N-3:   </a:t>
            </a:r>
            <a:r>
              <a:rPr lang="en-US" sz="1200" b="1" dirty="0" smtClean="0"/>
              <a:t>C</a:t>
            </a:r>
            <a:r>
              <a:rPr lang="en-US" sz="1200" b="1" dirty="0"/>
              <a:t>[6](C[6]CH)(C[6]NN)(H) C[6](C[6]CH)(N[6]C)(NCC)        1.3864  0.020   165</a:t>
            </a:r>
          </a:p>
        </p:txBody>
      </p:sp>
    </p:spTree>
    <p:extLst>
      <p:ext uri="{BB962C8B-B14F-4D97-AF65-F5344CB8AC3E}">
        <p14:creationId xmlns:p14="http://schemas.microsoft.com/office/powerpoint/2010/main" val="1360427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Building the new Dictionary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Clustering the data from COD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699" y="1514162"/>
            <a:ext cx="8042276" cy="4737867"/>
          </a:xfrm>
        </p:spPr>
        <p:txBody>
          <a:bodyPr>
            <a:normAutofit/>
          </a:bodyPr>
          <a:lstStyle/>
          <a:p>
            <a:pPr marL="0" indent="0" algn="ctr">
              <a:buClr>
                <a:schemeClr val="tx1"/>
              </a:buClr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     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 search algorithm based on local graph isomorphism </a:t>
            </a:r>
          </a:p>
          <a:p>
            <a:pPr lvl="2">
              <a:buClr>
                <a:srgbClr val="660066"/>
              </a:buClr>
              <a:buFont typeface="Wingdings" charset="2"/>
              <a:buChar char="v"/>
            </a:pP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Search layer by layer until exactly matching atom types are found   </a:t>
            </a:r>
            <a:endParaRPr lang="en-U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  <a:p>
            <a:pPr lvl="2">
              <a:buClr>
                <a:srgbClr val="660066"/>
              </a:buClr>
              <a:buFont typeface="Wingdings" charset="2"/>
              <a:buChar char="v"/>
            </a:pPr>
            <a:r>
              <a:rPr lang="en-US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If no exactly </a:t>
            </a:r>
            <a:r>
              <a:rPr lang="en-US" dirty="0" smtClean="0">
                <a:solidFill>
                  <a:schemeClr val="tx1"/>
                </a:solidFill>
              </a:rPr>
              <a:t>matching </a:t>
            </a:r>
            <a:r>
              <a:rPr lang="en-US" dirty="0">
                <a:solidFill>
                  <a:schemeClr val="tx1"/>
                </a:solidFill>
              </a:rPr>
              <a:t>atom types are found</a:t>
            </a:r>
            <a:endParaRPr lang="en-US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  <a:p>
            <a:pPr lvl="3">
              <a:buClr>
                <a:schemeClr val="accent3"/>
              </a:buClr>
              <a:buFont typeface="Wingdings" charset="2"/>
              <a:buChar char=""/>
            </a:pPr>
            <a:r>
              <a:rPr lang="en-US" dirty="0">
                <a:solidFill>
                  <a:schemeClr val="tx1"/>
                </a:solidFill>
              </a:rPr>
              <a:t>If it is at         layer or lower, using average values at this </a:t>
            </a:r>
            <a:r>
              <a:rPr lang="en-US" dirty="0" smtClean="0">
                <a:solidFill>
                  <a:schemeClr val="tx1"/>
                </a:solidFill>
              </a:rPr>
              <a:t>layer</a:t>
            </a:r>
            <a:endParaRPr lang="en-US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lvl="3">
              <a:buClr>
                <a:schemeClr val="accent3"/>
              </a:buClr>
              <a:buFont typeface="Wingdings" charset="2"/>
              <a:buChar char=""/>
            </a:pPr>
            <a:r>
              <a:rPr lang="en-US" dirty="0">
                <a:solidFill>
                  <a:schemeClr val="tx1"/>
                </a:solidFill>
              </a:rPr>
              <a:t>If it is above        layer, calculate the “distance” between all search atom types at that layer and target atom type. Select atom type of the smallest </a:t>
            </a:r>
            <a:r>
              <a:rPr lang="en-US" dirty="0" smtClean="0">
                <a:solidFill>
                  <a:schemeClr val="tx1"/>
                </a:solidFill>
              </a:rPr>
              <a:t>“distance”</a:t>
            </a:r>
          </a:p>
          <a:p>
            <a:pPr lvl="2">
              <a:buClr>
                <a:srgbClr val="660066"/>
              </a:buClr>
              <a:buFont typeface="Wingdings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If search failed at         layer, the simplest atom types will be used.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46187" y="4041839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370611" y="4676810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920164" y="4969873"/>
            <a:ext cx="390794" cy="293064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04241" y="3486001"/>
            <a:ext cx="366370" cy="293063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59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Building the new Dictionary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Clustering the data from COD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699" y="1563006"/>
            <a:ext cx="8042276" cy="4737867"/>
          </a:xfrm>
        </p:spPr>
        <p:txBody>
          <a:bodyPr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 Bond values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90015"/>
              </p:ext>
            </p:extLst>
          </p:nvPr>
        </p:nvGraphicFramePr>
        <p:xfrm>
          <a:off x="756886" y="2283456"/>
          <a:ext cx="2601231" cy="35051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20920"/>
                <a:gridCol w="813234"/>
                <a:gridCol w="867077"/>
              </a:tblGrid>
              <a:tr h="32969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i="0" dirty="0" smtClean="0"/>
                        <a:t>Atom type</a:t>
                      </a:r>
                      <a:r>
                        <a:rPr lang="en-US" sz="1600" b="1" i="0" baseline="0" dirty="0" smtClean="0"/>
                        <a:t> 1</a:t>
                      </a:r>
                      <a:endParaRPr lang="en-US" sz="16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Atom</a:t>
                      </a:r>
                      <a:r>
                        <a:rPr lang="en-US" sz="1600" baseline="0" dirty="0" smtClean="0"/>
                        <a:t> type 2</a:t>
                      </a:r>
                      <a:endParaRPr lang="en-US" sz="1600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673</a:t>
                      </a:r>
                      <a:endParaRPr lang="en-US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4:3: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2:1:1:1:</a:t>
                      </a:r>
                      <a:endParaRPr lang="en-US" sz="1400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C-4:C-3: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O-2:H-1:H-1:H-1:</a:t>
                      </a:r>
                      <a:endParaRPr lang="en-US" sz="1400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B</a:t>
                      </a:r>
                      <a:endParaRPr lang="en-US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Value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   1.4484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σ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   0.014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r>
                        <a:rPr lang="en-US" dirty="0" smtClean="0"/>
                        <a:t>   N</a:t>
                      </a:r>
                      <a:r>
                        <a:rPr lang="en-US" baseline="-25000" dirty="0" smtClean="0"/>
                        <a:t>obs</a:t>
                      </a:r>
                      <a:endParaRPr lang="en-US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   4258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Oval 10"/>
          <p:cNvSpPr/>
          <p:nvPr/>
        </p:nvSpPr>
        <p:spPr>
          <a:xfrm>
            <a:off x="1025790" y="2870058"/>
            <a:ext cx="390794" cy="293064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miley Face 11"/>
          <p:cNvSpPr/>
          <p:nvPr/>
        </p:nvSpPr>
        <p:spPr>
          <a:xfrm>
            <a:off x="1074640" y="4335363"/>
            <a:ext cx="354157" cy="342215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62427" y="3822043"/>
            <a:ext cx="354157" cy="207586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iamond 16"/>
          <p:cNvSpPr/>
          <p:nvPr/>
        </p:nvSpPr>
        <p:spPr>
          <a:xfrm>
            <a:off x="1013577" y="3285468"/>
            <a:ext cx="403007" cy="280852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764866"/>
              </p:ext>
            </p:extLst>
          </p:nvPr>
        </p:nvGraphicFramePr>
        <p:xfrm>
          <a:off x="3632643" y="2277113"/>
          <a:ext cx="2601231" cy="35051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20920"/>
                <a:gridCol w="813234"/>
                <a:gridCol w="867077"/>
              </a:tblGrid>
              <a:tr h="32969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i="0" dirty="0" smtClean="0"/>
                        <a:t>Atom type</a:t>
                      </a:r>
                      <a:r>
                        <a:rPr lang="en-US" sz="1600" b="1" i="0" baseline="0" dirty="0" smtClean="0"/>
                        <a:t> 1</a:t>
                      </a:r>
                      <a:endParaRPr lang="en-US" sz="16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Atom</a:t>
                      </a:r>
                      <a:r>
                        <a:rPr lang="en-US" sz="1600" baseline="0" dirty="0" smtClean="0"/>
                        <a:t> type 2</a:t>
                      </a:r>
                      <a:endParaRPr lang="en-US" sz="1600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673</a:t>
                      </a:r>
                      <a:endParaRPr lang="en-US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4:3: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2:1:1:1:</a:t>
                      </a:r>
                      <a:endParaRPr lang="en-US" sz="1400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C-4:C-3: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O-2:H-1:H-1:H-1:</a:t>
                      </a:r>
                      <a:endParaRPr lang="en-US" sz="1400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B</a:t>
                      </a:r>
                      <a:endParaRPr lang="en-US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Value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   1.4443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σ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   0.014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r>
                        <a:rPr lang="en-US" dirty="0" smtClean="0"/>
                        <a:t>   N</a:t>
                      </a:r>
                      <a:r>
                        <a:rPr lang="en-US" baseline="-25000" dirty="0" smtClean="0"/>
                        <a:t>obs</a:t>
                      </a:r>
                      <a:endParaRPr lang="en-US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   193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3889332" y="2894954"/>
            <a:ext cx="390794" cy="293064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iamond 19"/>
          <p:cNvSpPr/>
          <p:nvPr/>
        </p:nvSpPr>
        <p:spPr>
          <a:xfrm>
            <a:off x="3889332" y="3278416"/>
            <a:ext cx="403007" cy="280852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925969" y="3822043"/>
            <a:ext cx="354157" cy="207586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miley Face 21"/>
          <p:cNvSpPr/>
          <p:nvPr/>
        </p:nvSpPr>
        <p:spPr>
          <a:xfrm>
            <a:off x="1062427" y="4335363"/>
            <a:ext cx="354157" cy="342215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miley Face 22"/>
          <p:cNvSpPr/>
          <p:nvPr/>
        </p:nvSpPr>
        <p:spPr>
          <a:xfrm>
            <a:off x="3938182" y="4316655"/>
            <a:ext cx="354157" cy="342215"/>
          </a:xfrm>
          <a:prstGeom prst="smileyFace">
            <a:avLst>
              <a:gd name="adj" fmla="val 4653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183977"/>
              </p:ext>
            </p:extLst>
          </p:nvPr>
        </p:nvGraphicFramePr>
        <p:xfrm>
          <a:off x="6410698" y="2258559"/>
          <a:ext cx="2601231" cy="35051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20920"/>
                <a:gridCol w="813234"/>
                <a:gridCol w="867077"/>
              </a:tblGrid>
              <a:tr h="32969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i="0" dirty="0" smtClean="0"/>
                        <a:t>Atom type</a:t>
                      </a:r>
                      <a:r>
                        <a:rPr lang="en-US" sz="1600" b="1" i="0" baseline="0" dirty="0" smtClean="0"/>
                        <a:t> 1</a:t>
                      </a:r>
                      <a:endParaRPr lang="en-US" sz="16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Atom</a:t>
                      </a:r>
                      <a:r>
                        <a:rPr lang="en-US" sz="1600" baseline="0" dirty="0" smtClean="0"/>
                        <a:t> type 2</a:t>
                      </a:r>
                      <a:endParaRPr lang="en-US" sz="1600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673</a:t>
                      </a:r>
                      <a:endParaRPr lang="en-US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4:3: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4:2:1:1:</a:t>
                      </a:r>
                      <a:endParaRPr lang="en-US" sz="1400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C-4:C-3: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C-4:O-2:H-1:H-1:</a:t>
                      </a:r>
                      <a:endParaRPr lang="en-US" sz="1400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E</a:t>
                      </a:r>
                      <a:endParaRPr lang="en-US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Value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   1.4586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σ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   0.020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0900">
                <a:tc>
                  <a:txBody>
                    <a:bodyPr/>
                    <a:lstStyle/>
                    <a:p>
                      <a:r>
                        <a:rPr lang="en-US" dirty="0" smtClean="0"/>
                        <a:t>   N</a:t>
                      </a:r>
                      <a:r>
                        <a:rPr lang="en-US" baseline="-25000" dirty="0" smtClean="0"/>
                        <a:t>obs</a:t>
                      </a:r>
                      <a:endParaRPr lang="en-US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   2516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Oval 24"/>
          <p:cNvSpPr/>
          <p:nvPr/>
        </p:nvSpPr>
        <p:spPr>
          <a:xfrm>
            <a:off x="6679601" y="2870058"/>
            <a:ext cx="390794" cy="293064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iamond 25"/>
          <p:cNvSpPr/>
          <p:nvPr/>
        </p:nvSpPr>
        <p:spPr>
          <a:xfrm>
            <a:off x="6679601" y="3255178"/>
            <a:ext cx="403007" cy="280852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728451" y="3822043"/>
            <a:ext cx="354157" cy="207586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miley Face 27"/>
          <p:cNvSpPr/>
          <p:nvPr/>
        </p:nvSpPr>
        <p:spPr>
          <a:xfrm>
            <a:off x="6728451" y="4316655"/>
            <a:ext cx="354157" cy="342215"/>
          </a:xfrm>
          <a:prstGeom prst="smileyFace">
            <a:avLst>
              <a:gd name="adj" fmla="val 4653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653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Building the new Dictionary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Clustering the data from COD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699" y="1514162"/>
            <a:ext cx="8042276" cy="4737867"/>
          </a:xfrm>
        </p:spPr>
        <p:txBody>
          <a:bodyPr>
            <a:normAutofit/>
          </a:bodyPr>
          <a:lstStyle/>
          <a:p>
            <a:pPr marL="0" indent="0">
              <a:buClr>
                <a:srgbClr val="660066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dirty="0">
                <a:solidFill>
                  <a:schemeClr val="tx1"/>
                </a:solidFill>
              </a:rPr>
              <a:t>-organic compounds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>
              <a:buClr>
                <a:srgbClr val="660066"/>
              </a:buClr>
              <a:buFont typeface="Wingdings" charset="2"/>
              <a:buChar char="v"/>
            </a:pPr>
            <a:r>
              <a:rPr lang="en-US" sz="2200" dirty="0" smtClean="0">
                <a:solidFill>
                  <a:schemeClr val="tx1"/>
                </a:solidFill>
              </a:rPr>
              <a:t>Metal-organic compounds are clustering according to their coordination numbers and geometries</a:t>
            </a:r>
          </a:p>
          <a:p>
            <a:pPr>
              <a:buClr>
                <a:srgbClr val="660066"/>
              </a:buClr>
              <a:buFont typeface="Wingdings" charset="2"/>
              <a:buChar char="v"/>
            </a:pPr>
            <a:r>
              <a:rPr lang="en-US" sz="2200" dirty="0" smtClean="0">
                <a:solidFill>
                  <a:schemeClr val="tx1"/>
                </a:solidFill>
              </a:rPr>
              <a:t>New dictionary includes 26 coordination geometries and the angles within these geometries are stores as tables</a:t>
            </a:r>
          </a:p>
          <a:p>
            <a:pPr>
              <a:buClr>
                <a:srgbClr val="660066"/>
              </a:buClr>
              <a:buFont typeface="Wingdings" charset="2"/>
              <a:buChar char="v"/>
            </a:pPr>
            <a:r>
              <a:rPr lang="en-US" sz="2200" dirty="0" smtClean="0">
                <a:solidFill>
                  <a:schemeClr val="tx1"/>
                </a:solidFill>
              </a:rPr>
              <a:t>For an organic atom that is connected to metal atoms, its non-metal neighbor atoms are treated as described before</a:t>
            </a:r>
          </a:p>
          <a:p>
            <a:pPr>
              <a:buClr>
                <a:srgbClr val="660066"/>
              </a:buClr>
              <a:buFont typeface="Wingdings" charset="2"/>
              <a:buChar char=""/>
            </a:pP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009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512862"/>
            <a:ext cx="8042276" cy="57391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Two Associated software tools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699" y="1514162"/>
            <a:ext cx="8042276" cy="4737867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Clr>
                <a:schemeClr val="tx2"/>
              </a:buClr>
              <a:buFont typeface="+mj-lt"/>
              <a:buAutoNum type="arabicParenR"/>
            </a:pPr>
            <a:r>
              <a:rPr lang="en-US" dirty="0" smtClean="0">
                <a:solidFill>
                  <a:schemeClr val="tx1"/>
                </a:solidFill>
              </a:rPr>
              <a:t>A generator of molecule geometries is developed for users to assess the values of bonds, bond-angles, torsion-angles, planes etc. from the Dictionary for their new ligands and molecules </a:t>
            </a: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An initial molecule geometry is generated using the bonds, angles etc. from the new Dictionary</a:t>
            </a: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A global optimization scheme is carried out to bring the initial geometry to the “ideal” one</a:t>
            </a: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It will replace the current CCP4 program “</a:t>
            </a:r>
            <a:r>
              <a:rPr lang="en-US" sz="2000" dirty="0" err="1" smtClean="0">
                <a:solidFill>
                  <a:schemeClr val="tx1"/>
                </a:solidFill>
              </a:rPr>
              <a:t>libcheck</a:t>
            </a:r>
            <a:r>
              <a:rPr lang="en-US" sz="2000" dirty="0" smtClean="0">
                <a:solidFill>
                  <a:schemeClr val="tx1"/>
                </a:solidFill>
              </a:rPr>
              <a:t>” as the engine for another program “</a:t>
            </a:r>
            <a:r>
              <a:rPr lang="en-US" sz="2000" dirty="0" err="1" smtClean="0">
                <a:solidFill>
                  <a:schemeClr val="tx1"/>
                </a:solidFill>
              </a:rPr>
              <a:t>Jligand</a:t>
            </a:r>
            <a:r>
              <a:rPr lang="en-US" sz="2000" dirty="0" smtClean="0">
                <a:solidFill>
                  <a:schemeClr val="tx1"/>
                </a:solidFill>
              </a:rPr>
              <a:t>”  </a:t>
            </a:r>
          </a:p>
          <a:p>
            <a:pPr marL="0" indent="0">
              <a:buClr>
                <a:srgbClr val="660066"/>
              </a:buClr>
              <a:buNone/>
            </a:pP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620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>
                <a:solidFill>
                  <a:schemeClr val="tx1"/>
                </a:solidFill>
              </a:rPr>
              <a:t>G</a:t>
            </a:r>
            <a:r>
              <a:rPr lang="en-US" sz="2800" b="1" dirty="0" smtClean="0">
                <a:solidFill>
                  <a:schemeClr val="tx1"/>
                </a:solidFill>
              </a:rPr>
              <a:t>enerator of molecule geometries using the new Dictionary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699" y="1514162"/>
            <a:ext cx="8042276" cy="4737867"/>
          </a:xfrm>
        </p:spPr>
        <p:txBody>
          <a:bodyPr>
            <a:normAutofit/>
          </a:bodyPr>
          <a:lstStyle/>
          <a:p>
            <a:pPr marL="0" indent="0">
              <a:buClr>
                <a:srgbClr val="660066"/>
              </a:buClr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 “greedy” global optimization scheme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Clr>
                <a:srgbClr val="660066"/>
              </a:buClr>
              <a:buNone/>
            </a:pPr>
            <a:endParaRPr lang="en-US" sz="2200" dirty="0" smtClean="0">
              <a:solidFill>
                <a:schemeClr val="tx1"/>
              </a:solidFill>
            </a:endParaRPr>
          </a:p>
          <a:p>
            <a:pPr marL="0" indent="0">
              <a:buClr>
                <a:srgbClr val="660066"/>
              </a:buClr>
              <a:buNone/>
            </a:pPr>
            <a:r>
              <a:rPr lang="en-US" sz="2200" dirty="0" smtClean="0">
                <a:solidFill>
                  <a:schemeClr val="tx1"/>
                </a:solidFill>
              </a:rPr>
              <a:t>        </a:t>
            </a:r>
            <a:endParaRPr lang="en-US" sz="2200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281521"/>
              </p:ext>
            </p:extLst>
          </p:nvPr>
        </p:nvGraphicFramePr>
        <p:xfrm>
          <a:off x="1276350" y="2210190"/>
          <a:ext cx="6591300" cy="4120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Document" r:id="rId4" imgW="6591300" imgH="5803900" progId="Word.Document.12">
                  <p:embed/>
                </p:oleObj>
              </mc:Choice>
              <mc:Fallback>
                <p:oleObj name="Document" r:id="rId4" imgW="6591300" imgH="58039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76350" y="2210190"/>
                        <a:ext cx="6591300" cy="41207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1412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>
                <a:solidFill>
                  <a:schemeClr val="tx1"/>
                </a:solidFill>
              </a:rPr>
              <a:t>G</a:t>
            </a:r>
            <a:r>
              <a:rPr lang="en-US" sz="2800" b="1" dirty="0" smtClean="0">
                <a:solidFill>
                  <a:schemeClr val="tx1"/>
                </a:solidFill>
              </a:rPr>
              <a:t>enerator of molecule geometries using the new Dictionary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699" y="1514162"/>
            <a:ext cx="8042276" cy="4737867"/>
          </a:xfrm>
        </p:spPr>
        <p:txBody>
          <a:bodyPr>
            <a:normAutofit/>
          </a:bodyPr>
          <a:lstStyle/>
          <a:p>
            <a:pPr marL="0" indent="0">
              <a:buClr>
                <a:srgbClr val="660066"/>
              </a:buClr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  <a:r>
              <a:rPr lang="en-US" dirty="0">
                <a:solidFill>
                  <a:schemeClr val="tx1"/>
                </a:solidFill>
              </a:rPr>
              <a:t>Examples</a:t>
            </a:r>
          </a:p>
          <a:p>
            <a:pPr marL="0" indent="0">
              <a:buClr>
                <a:srgbClr val="660066"/>
              </a:buClr>
              <a:buNone/>
            </a:pPr>
            <a:endParaRPr lang="en-US" sz="2200" dirty="0" smtClean="0">
              <a:solidFill>
                <a:schemeClr val="tx1"/>
              </a:solidFill>
            </a:endParaRPr>
          </a:p>
          <a:p>
            <a:pPr marL="0" indent="0">
              <a:buClr>
                <a:srgbClr val="660066"/>
              </a:buClr>
              <a:buNone/>
            </a:pPr>
            <a:r>
              <a:rPr lang="en-US" sz="2200" dirty="0" smtClean="0">
                <a:solidFill>
                  <a:schemeClr val="tx1"/>
                </a:solidFill>
              </a:rPr>
              <a:t>        </a:t>
            </a:r>
            <a:endParaRPr lang="en-US" sz="2200" dirty="0">
              <a:solidFill>
                <a:schemeClr val="tx1"/>
              </a:solidFill>
            </a:endParaRPr>
          </a:p>
        </p:txBody>
      </p:sp>
      <p:pic>
        <p:nvPicPr>
          <p:cNvPr id="3" name="Picture 2" descr="DD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247" y="2429989"/>
            <a:ext cx="2766457" cy="24055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87606" y="5153040"/>
            <a:ext cx="83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DDI </a:t>
            </a:r>
            <a:endParaRPr lang="en-US" sz="2000" b="1" dirty="0"/>
          </a:p>
        </p:txBody>
      </p:sp>
      <p:pic>
        <p:nvPicPr>
          <p:cNvPr id="6" name="Picture 5" descr="CG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846" y="2185769"/>
            <a:ext cx="2857691" cy="26986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21579" y="5183818"/>
            <a:ext cx="9769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CGL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532662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512862"/>
            <a:ext cx="8042276" cy="57391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Two Associated software tools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699" y="1514162"/>
            <a:ext cx="8042276" cy="4737867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Clr>
                <a:schemeClr val="tx2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2) A generator of “ideal” bonds and bond-angles based on the coordinates and our classification of atoms.  </a:t>
            </a: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This is for some sources, e.g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smtClean="0">
                <a:solidFill>
                  <a:schemeClr val="tx1"/>
                </a:solidFill>
              </a:rPr>
              <a:t>some pharmaceutical </a:t>
            </a:r>
            <a:r>
              <a:rPr lang="en-US" sz="2000" dirty="0">
                <a:solidFill>
                  <a:schemeClr val="tx1"/>
                </a:solidFill>
              </a:rPr>
              <a:t>companies </a:t>
            </a:r>
            <a:r>
              <a:rPr lang="en-US" sz="2000" dirty="0" smtClean="0">
                <a:solidFill>
                  <a:schemeClr val="tx1"/>
                </a:solidFill>
              </a:rPr>
              <a:t>who might not be able to provide the details of ligands they have, but willing to provide the derived properties such as values of bond and bond angles. </a:t>
            </a:r>
            <a:endParaRPr lang="en-US" sz="2000" dirty="0">
              <a:solidFill>
                <a:schemeClr val="tx1"/>
              </a:solidFill>
            </a:endParaRP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We need these data to enrich our database which is currently based solely on COD.</a:t>
            </a: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Samples of the output are :</a:t>
            </a:r>
          </a:p>
          <a:p>
            <a:pPr marL="349250" lvl="1" indent="0">
              <a:buClr>
                <a:srgbClr val="660066"/>
              </a:buClr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1.3891005    C48     c[6](c[6]CH)2(H)   1  C49   c[6](c[6]CC)(c[6]CH)(H)    1 </a:t>
            </a:r>
          </a:p>
          <a:p>
            <a:pPr marL="349250" lvl="1" indent="0">
              <a:buClr>
                <a:srgbClr val="660066"/>
              </a:buClr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1.3834940    C4_1_556   c[6](C[6]CC)(C[6]CH)(H) 1  C3   C[6(c[6]CH)2(CCHH)     1</a:t>
            </a:r>
          </a:p>
        </p:txBody>
      </p:sp>
    </p:spTree>
    <p:extLst>
      <p:ext uri="{BB962C8B-B14F-4D97-AF65-F5344CB8AC3E}">
        <p14:creationId xmlns:p14="http://schemas.microsoft.com/office/powerpoint/2010/main" val="1198236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Summary and future work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699" y="1514162"/>
            <a:ext cx="8042276" cy="4737867"/>
          </a:xfrm>
        </p:spPr>
        <p:txBody>
          <a:bodyPr>
            <a:normAutofit/>
          </a:bodyPr>
          <a:lstStyle/>
          <a:p>
            <a:pPr>
              <a:buClr>
                <a:srgbClr val="660066"/>
              </a:buClr>
              <a:buFont typeface="Wingdings" charset="2"/>
              <a:buChar char="v"/>
            </a:pPr>
            <a:r>
              <a:rPr lang="en-US" sz="2200" dirty="0" smtClean="0">
                <a:solidFill>
                  <a:schemeClr val="tx1"/>
                </a:solidFill>
              </a:rPr>
              <a:t>An initial version of the new CCP4 monomer library, Dictionary,  and the associated software tools have been developed and will be released soon(beta release before </a:t>
            </a:r>
            <a:r>
              <a:rPr lang="en-US" sz="2200" dirty="0" err="1" smtClean="0">
                <a:solidFill>
                  <a:schemeClr val="tx1"/>
                </a:solidFill>
              </a:rPr>
              <a:t>Xamas</a:t>
            </a:r>
            <a:r>
              <a:rPr lang="en-US" sz="2200" dirty="0" smtClean="0">
                <a:solidFill>
                  <a:schemeClr val="tx1"/>
                </a:solidFill>
              </a:rPr>
              <a:t> holiday). </a:t>
            </a:r>
            <a:endParaRPr lang="en-US" sz="2200" dirty="0">
              <a:solidFill>
                <a:schemeClr val="tx1"/>
              </a:solidFill>
            </a:endParaRPr>
          </a:p>
          <a:p>
            <a:pPr>
              <a:buClr>
                <a:srgbClr val="660066"/>
              </a:buClr>
              <a:buFont typeface="Wingdings" charset="2"/>
              <a:buChar char="v"/>
            </a:pPr>
            <a:r>
              <a:rPr lang="en-US" sz="2200" dirty="0" smtClean="0">
                <a:solidFill>
                  <a:schemeClr val="tx1"/>
                </a:solidFill>
              </a:rPr>
              <a:t>The Dictionary is based on openly accessible database of small molecule crystal structures, Crystallography Open database</a:t>
            </a:r>
          </a:p>
          <a:p>
            <a:pPr>
              <a:buClr>
                <a:srgbClr val="660066"/>
              </a:buClr>
              <a:buFont typeface="Wingdings" charset="2"/>
              <a:buChar char="v"/>
            </a:pPr>
            <a:r>
              <a:rPr lang="en-US" sz="2200" dirty="0" smtClean="0">
                <a:solidFill>
                  <a:schemeClr val="tx1"/>
                </a:solidFill>
              </a:rPr>
              <a:t>Some further work:</a:t>
            </a:r>
          </a:p>
          <a:p>
            <a:pPr lvl="1">
              <a:buClr>
                <a:srgbClr val="FF6600"/>
              </a:buClr>
              <a:buFont typeface="Wingdings" charset="2"/>
              <a:buChar char=""/>
            </a:pPr>
            <a:r>
              <a:rPr lang="en-US" sz="2000" dirty="0">
                <a:solidFill>
                  <a:schemeClr val="tx1"/>
                </a:solidFill>
              </a:rPr>
              <a:t>S</a:t>
            </a:r>
            <a:r>
              <a:rPr lang="en-US" sz="2000" dirty="0" smtClean="0">
                <a:solidFill>
                  <a:schemeClr val="tx1"/>
                </a:solidFill>
              </a:rPr>
              <a:t>tatistical analysis and validation of COD data, in particular on metal-organic compounds</a:t>
            </a:r>
          </a:p>
          <a:p>
            <a:pPr lvl="1">
              <a:buClr>
                <a:srgbClr val="FF6600"/>
              </a:buClr>
              <a:buFont typeface="Wingdings" charset="2"/>
              <a:buChar char=""/>
            </a:pPr>
            <a:r>
              <a:rPr lang="en-US" sz="2000" dirty="0" smtClean="0">
                <a:solidFill>
                  <a:schemeClr val="tx1"/>
                </a:solidFill>
              </a:rPr>
              <a:t>QM calculation on unknown ligands </a:t>
            </a:r>
          </a:p>
          <a:p>
            <a:pPr lvl="1">
              <a:buClr>
                <a:srgbClr val="FF6600"/>
              </a:buClr>
              <a:buFont typeface="Wingdings" charset="2"/>
              <a:buChar char=""/>
            </a:pPr>
            <a:endParaRPr lang="en-US" sz="2200" dirty="0" smtClean="0">
              <a:solidFill>
                <a:schemeClr val="tx1"/>
              </a:solidFill>
            </a:endParaRPr>
          </a:p>
          <a:p>
            <a:pPr marL="0" indent="0">
              <a:buClr>
                <a:srgbClr val="660066"/>
              </a:buClr>
              <a:buNone/>
            </a:pP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582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512861"/>
            <a:ext cx="8042276" cy="745947"/>
          </a:xfrm>
        </p:spPr>
        <p:txBody>
          <a:bodyPr/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Recent developments 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7751339" cy="4478159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Clr>
                <a:schemeClr val="tx1"/>
              </a:buClr>
              <a:buFont typeface="+mj-lt"/>
              <a:buAutoNum type="arabicParenR"/>
            </a:pPr>
            <a:r>
              <a:rPr lang="en-US" sz="2000" dirty="0" smtClean="0">
                <a:solidFill>
                  <a:schemeClr val="tx1"/>
                </a:solidFill>
              </a:rPr>
              <a:t>Tests </a:t>
            </a:r>
            <a:r>
              <a:rPr lang="en-US" sz="2000" dirty="0" smtClean="0">
                <a:solidFill>
                  <a:schemeClr val="tx1"/>
                </a:solidFill>
              </a:rPr>
              <a:t>(outlier analysis) and </a:t>
            </a:r>
            <a:r>
              <a:rPr lang="en-US" sz="2000" dirty="0" smtClean="0">
                <a:solidFill>
                  <a:schemeClr val="tx1"/>
                </a:solidFill>
              </a:rPr>
              <a:t>Bug fixing ( with Paul)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arenR"/>
            </a:pPr>
            <a:r>
              <a:rPr lang="en-US" sz="2000" dirty="0" smtClean="0">
                <a:solidFill>
                  <a:schemeClr val="tx1"/>
                </a:solidFill>
              </a:rPr>
              <a:t>Regeneration of Values of Bonds and Bond-angles existing all structures in (COD). In the current version, we use those values provided by COD. We will replace them using our own </a:t>
            </a:r>
            <a:r>
              <a:rPr lang="en-US" sz="2000" dirty="0" smtClean="0">
                <a:solidFill>
                  <a:schemeClr val="tx1"/>
                </a:solidFill>
              </a:rPr>
              <a:t>data of bonds and bond</a:t>
            </a:r>
            <a:r>
              <a:rPr lang="en-US" sz="2000" smtClean="0">
                <a:solidFill>
                  <a:schemeClr val="tx1"/>
                </a:solidFill>
              </a:rPr>
              <a:t>-angles.  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457200" indent="-457200">
              <a:buClr>
                <a:schemeClr val="tx1"/>
              </a:buClr>
              <a:buFont typeface="+mj-lt"/>
              <a:buAutoNum type="arabicParenR"/>
            </a:pPr>
            <a:r>
              <a:rPr lang="en-US" sz="2000" dirty="0" smtClean="0">
                <a:solidFill>
                  <a:schemeClr val="tx1"/>
                </a:solidFill>
              </a:rPr>
              <a:t>Validation </a:t>
            </a:r>
            <a:r>
              <a:rPr lang="en-US" sz="2000" dirty="0" smtClean="0">
                <a:solidFill>
                  <a:schemeClr val="tx1"/>
                </a:solidFill>
              </a:rPr>
              <a:t>and systematical analysis of </a:t>
            </a:r>
            <a:r>
              <a:rPr lang="en-US" sz="2000" dirty="0" smtClean="0">
                <a:solidFill>
                  <a:schemeClr val="tx1"/>
                </a:solidFill>
              </a:rPr>
              <a:t>those values and bug fixing( with Rob).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arenR"/>
            </a:pPr>
            <a:r>
              <a:rPr lang="en-US" sz="2000" dirty="0" smtClean="0">
                <a:solidFill>
                  <a:schemeClr val="tx1"/>
                </a:solidFill>
              </a:rPr>
              <a:t>Different input file formats. (MMCIF, MDL/SDF, SMILE) 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arenR"/>
            </a:pPr>
            <a:r>
              <a:rPr lang="en-US" sz="2000" dirty="0" smtClean="0">
                <a:solidFill>
                  <a:schemeClr val="tx1"/>
                </a:solidFill>
              </a:rPr>
              <a:t>All codes and building are in CCP4 </a:t>
            </a:r>
            <a:r>
              <a:rPr lang="en-US" sz="2000" dirty="0" err="1" smtClean="0">
                <a:solidFill>
                  <a:schemeClr val="tx1"/>
                </a:solidFill>
              </a:rPr>
              <a:t>bzr</a:t>
            </a:r>
            <a:r>
              <a:rPr lang="en-US" sz="2000" dirty="0" smtClean="0">
                <a:solidFill>
                  <a:schemeClr val="tx1"/>
                </a:solidFill>
              </a:rPr>
              <a:t> repository (nightly building) 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arenR"/>
            </a:pPr>
            <a:r>
              <a:rPr lang="en-US" sz="2000" dirty="0" smtClean="0">
                <a:solidFill>
                  <a:schemeClr val="tx1"/>
                </a:solidFill>
              </a:rPr>
              <a:t>Have been presented AsAc2013 and will </a:t>
            </a:r>
            <a:r>
              <a:rPr lang="en-US" sz="2000" dirty="0" smtClean="0">
                <a:solidFill>
                  <a:schemeClr val="tx1"/>
                </a:solidFill>
              </a:rPr>
              <a:t>be </a:t>
            </a:r>
            <a:r>
              <a:rPr lang="en-US" sz="2000" dirty="0" smtClean="0">
                <a:solidFill>
                  <a:schemeClr val="tx1"/>
                </a:solidFill>
              </a:rPr>
              <a:t>presented </a:t>
            </a:r>
            <a:r>
              <a:rPr lang="en-US" sz="2000" dirty="0" smtClean="0">
                <a:solidFill>
                  <a:schemeClr val="tx1"/>
                </a:solidFill>
              </a:rPr>
              <a:t>in </a:t>
            </a:r>
            <a:r>
              <a:rPr lang="en-US" sz="2000" dirty="0" smtClean="0">
                <a:solidFill>
                  <a:schemeClr val="tx1"/>
                </a:solidFill>
              </a:rPr>
              <a:t>IUCR-2014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arenR"/>
            </a:pPr>
            <a:r>
              <a:rPr lang="en-US" sz="2000" dirty="0" smtClean="0">
                <a:solidFill>
                  <a:schemeClr val="tx1"/>
                </a:solidFill>
              </a:rPr>
              <a:t>Release.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931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Acknowledgement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699" y="1514162"/>
            <a:ext cx="8042276" cy="4737867"/>
          </a:xfrm>
        </p:spPr>
        <p:txBody>
          <a:bodyPr>
            <a:normAutofit/>
          </a:bodyPr>
          <a:lstStyle/>
          <a:p>
            <a:pPr marL="0" indent="0">
              <a:buClr>
                <a:srgbClr val="660066"/>
              </a:buClr>
              <a:buNone/>
            </a:pP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Other contributors</a:t>
            </a:r>
            <a:r>
              <a:rPr lang="en-US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:</a:t>
            </a:r>
            <a:endParaRPr lang="en-US" sz="28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marL="0" indent="0">
              <a:buClr>
                <a:srgbClr val="660066"/>
              </a:buClr>
              <a:buNone/>
            </a:pPr>
            <a:r>
              <a:rPr lang="en-US" sz="2200" dirty="0" smtClean="0">
                <a:solidFill>
                  <a:schemeClr val="tx1"/>
                </a:solidFill>
              </a:rPr>
              <a:t>                          Garib Murshudov</a:t>
            </a:r>
            <a:endParaRPr lang="en-US" sz="2200" dirty="0">
              <a:solidFill>
                <a:schemeClr val="tx1"/>
              </a:solidFill>
            </a:endParaRPr>
          </a:p>
          <a:p>
            <a:pPr marL="0" indent="0">
              <a:buClr>
                <a:srgbClr val="660066"/>
              </a:buClr>
              <a:buNone/>
            </a:pPr>
            <a:r>
              <a:rPr lang="en-US" sz="2200" dirty="0" smtClean="0">
                <a:solidFill>
                  <a:schemeClr val="tx1"/>
                </a:solidFill>
              </a:rPr>
              <a:t>                          Saulius Grazulis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smtClean="0">
                <a:solidFill>
                  <a:schemeClr val="tx1"/>
                </a:solidFill>
              </a:rPr>
              <a:t>and Andrius Merky</a:t>
            </a:r>
          </a:p>
          <a:p>
            <a:pPr marL="0" indent="0">
              <a:buClr>
                <a:srgbClr val="660066"/>
              </a:buClr>
              <a:buNone/>
            </a:pP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Thanks to: </a:t>
            </a:r>
          </a:p>
          <a:p>
            <a:pPr marL="0" indent="0">
              <a:buClr>
                <a:srgbClr val="660066"/>
              </a:buClr>
              <a:buNone/>
            </a:pPr>
            <a:r>
              <a:rPr lang="en-US" sz="2200" dirty="0" smtClean="0">
                <a:solidFill>
                  <a:schemeClr val="tx1"/>
                </a:solidFill>
              </a:rPr>
              <a:t>                       Paul Emsley, Rob Nicholls, Andrea Thorn </a:t>
            </a:r>
          </a:p>
          <a:p>
            <a:pPr marL="0" indent="0">
              <a:lnSpc>
                <a:spcPct val="120000"/>
              </a:lnSpc>
              <a:buClr>
                <a:srgbClr val="660066"/>
              </a:buClr>
              <a:buNone/>
            </a:pPr>
            <a:r>
              <a:rPr lang="en-US" sz="2200" dirty="0" smtClean="0">
                <a:solidFill>
                  <a:schemeClr val="tx1"/>
                </a:solidFill>
              </a:rPr>
              <a:t>                       Andrey Lebedev, CCP4 core team</a:t>
            </a:r>
            <a:endParaRPr lang="en-US" sz="2200" dirty="0">
              <a:solidFill>
                <a:schemeClr val="tx1"/>
              </a:solidFill>
            </a:endParaRPr>
          </a:p>
          <a:p>
            <a:pPr marL="0" indent="0">
              <a:buClr>
                <a:srgbClr val="660066"/>
              </a:buClr>
              <a:buNone/>
            </a:pPr>
            <a:endParaRPr lang="en-US" sz="2200" dirty="0">
              <a:solidFill>
                <a:schemeClr val="tx1"/>
              </a:solidFill>
            </a:endParaRPr>
          </a:p>
        </p:txBody>
      </p:sp>
      <p:pic>
        <p:nvPicPr>
          <p:cNvPr id="5" name="Picture 4" descr="LMB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09" y="2088080"/>
            <a:ext cx="1866648" cy="5084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009" y="2725139"/>
            <a:ext cx="1379996" cy="575557"/>
          </a:xfrm>
          <a:prstGeom prst="rect">
            <a:avLst/>
          </a:prstGeom>
        </p:spPr>
      </p:pic>
      <p:pic>
        <p:nvPicPr>
          <p:cNvPr id="7" name="Picture 6" descr="LMB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74" y="3998863"/>
            <a:ext cx="1866648" cy="5084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4475" y="8561388"/>
            <a:ext cx="2058988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6875" y="8713788"/>
            <a:ext cx="2058988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2839" y="8584293"/>
            <a:ext cx="2000623" cy="78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009" y="4723841"/>
            <a:ext cx="1842943" cy="563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5456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Introduction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Crystallography Open Database(COD)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9274" y="1600201"/>
            <a:ext cx="8133709" cy="4343400"/>
          </a:xfrm>
        </p:spPr>
        <p:txBody>
          <a:bodyPr>
            <a:normAutofit fontScale="92500" lnSpcReduction="20000"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     </a:t>
            </a:r>
          </a:p>
          <a:p>
            <a:pPr marL="0" indent="0">
              <a:buClr>
                <a:schemeClr val="tx1"/>
              </a:buCl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Clr>
                <a:srgbClr val="660066"/>
              </a:buClr>
              <a:buFont typeface="Wingdings" charset="2"/>
              <a:buChar char=""/>
            </a:pPr>
            <a:endParaRPr lang="en-US" sz="1800" dirty="0" smtClean="0">
              <a:solidFill>
                <a:schemeClr val="tx1"/>
              </a:solidFill>
            </a:endParaRP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The database contains </a:t>
            </a:r>
            <a:r>
              <a:rPr lang="en-US" sz="2000" dirty="0">
                <a:solidFill>
                  <a:schemeClr val="tx1"/>
                </a:solidFill>
                <a:latin typeface="News Gothic MT"/>
              </a:rPr>
              <a:t>crystal structures of organic, inorganic, metal-organic compounds and </a:t>
            </a: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minerals.</a:t>
            </a:r>
          </a:p>
          <a:p>
            <a:pPr marL="349250" lvl="1" indent="0">
              <a:buClr>
                <a:srgbClr val="660066"/>
              </a:buClr>
              <a:buNone/>
            </a:pPr>
            <a:endParaRPr lang="en-US" sz="2000" dirty="0" smtClean="0">
              <a:solidFill>
                <a:schemeClr val="tx1"/>
              </a:solidFill>
              <a:latin typeface="News Gothic MT"/>
            </a:endParaRP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All structures are published in peer-review journals, and the database is freely accessible.</a:t>
            </a:r>
          </a:p>
          <a:p>
            <a:pPr marL="349250" lvl="1" indent="0">
              <a:buClr>
                <a:srgbClr val="660066"/>
              </a:buClr>
              <a:buNone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 </a:t>
            </a:r>
            <a:endParaRPr lang="en-US" sz="2000" dirty="0">
              <a:solidFill>
                <a:schemeClr val="tx1"/>
              </a:solidFill>
              <a:latin typeface="News Gothic MT"/>
            </a:endParaRP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About 250,000 structures, daily updated.</a:t>
            </a:r>
          </a:p>
          <a:p>
            <a:pPr marL="349250" lvl="1" indent="0">
              <a:buClr>
                <a:srgbClr val="660066"/>
              </a:buClr>
              <a:buNone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 </a:t>
            </a: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Unique definitions of atom types.</a:t>
            </a:r>
          </a:p>
          <a:p>
            <a:pPr marL="685800" lvl="2" indent="0">
              <a:buClr>
                <a:schemeClr val="accent4"/>
              </a:buClr>
              <a:buNone/>
            </a:pPr>
            <a:r>
              <a:rPr lang="en-US" dirty="0" smtClean="0">
                <a:solidFill>
                  <a:schemeClr val="tx1"/>
                </a:solidFill>
                <a:latin typeface="News Gothic MT"/>
              </a:rPr>
              <a:t>    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3533" y="1734523"/>
            <a:ext cx="3101937" cy="89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825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Introduction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Current CCP4 Monomer Library (Dictionary)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9274" y="1600201"/>
            <a:ext cx="8133709" cy="4343400"/>
          </a:xfrm>
        </p:spPr>
        <p:txBody>
          <a:bodyPr>
            <a:normAutofit fontScale="92500" lnSpcReduction="20000"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     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Dictionary is used as the source for prior chemical information in CCP4 refinement program REFMAC, and other programs such as PHENIX and COOT.</a:t>
            </a: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It contains:</a:t>
            </a: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chemeClr val="tx1"/>
                </a:solidFill>
                <a:latin typeface="News Gothic MT"/>
              </a:rPr>
              <a:t>More than 10000 monomer entries</a:t>
            </a: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chemeClr val="tx1"/>
                </a:solidFill>
                <a:latin typeface="News Gothic MT"/>
              </a:rPr>
              <a:t>More than 100 modification </a:t>
            </a: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chemeClr val="tx1"/>
                </a:solidFill>
                <a:latin typeface="News Gothic MT"/>
              </a:rPr>
              <a:t>More than 200 links</a:t>
            </a: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chemeClr val="tx1"/>
                </a:solidFill>
                <a:latin typeface="News Gothic MT"/>
              </a:rPr>
              <a:t>More than 100 atom types</a:t>
            </a:r>
            <a:endParaRPr lang="en-US" sz="2000" dirty="0">
              <a:solidFill>
                <a:schemeClr val="tx1"/>
              </a:solidFill>
              <a:latin typeface="News Gothic MT"/>
            </a:endParaRP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Improvement needed: </a:t>
            </a: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chemeClr val="tx1"/>
                </a:solidFill>
                <a:latin typeface="News Gothic MT"/>
              </a:rPr>
              <a:t>The data need better supporting</a:t>
            </a: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chemeClr val="tx1"/>
                </a:solidFill>
                <a:latin typeface="News Gothic MT"/>
              </a:rPr>
              <a:t>More atom types to take account of various chemical environment around atoms, particularly for metal atoms. That leads some problems in handle with unknown ligands.</a:t>
            </a:r>
          </a:p>
          <a:p>
            <a:pPr marL="685800" lvl="2" indent="0">
              <a:buClr>
                <a:schemeClr val="accent4"/>
              </a:buClr>
              <a:buNone/>
            </a:pPr>
            <a:r>
              <a:rPr lang="en-US" dirty="0" smtClean="0">
                <a:solidFill>
                  <a:schemeClr val="tx1"/>
                </a:solidFill>
                <a:latin typeface="News Gothic MT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175837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Building the new Dictionary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Classification of atoms in COD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9274" y="1600201"/>
            <a:ext cx="8133709" cy="4343400"/>
          </a:xfrm>
        </p:spPr>
        <p:txBody>
          <a:bodyPr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     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Atoms in  are classified using local graphs</a:t>
            </a:r>
          </a:p>
          <a:p>
            <a:pPr marL="349250" lvl="1" indent="0">
              <a:buClr>
                <a:srgbClr val="660066"/>
              </a:buClr>
              <a:buNone/>
            </a:pPr>
            <a:endParaRPr lang="en-US" sz="2000" dirty="0">
              <a:solidFill>
                <a:schemeClr val="tx1"/>
              </a:solidFill>
              <a:latin typeface="News Gothic MT"/>
            </a:endParaRPr>
          </a:p>
          <a:p>
            <a:pPr marL="349250" lvl="1" indent="0">
              <a:buClr>
                <a:srgbClr val="660066"/>
              </a:buClr>
              <a:buNone/>
            </a:pPr>
            <a:r>
              <a:rPr lang="en-US" sz="1800" dirty="0" smtClean="0">
                <a:solidFill>
                  <a:schemeClr val="tx1"/>
                </a:solidFill>
                <a:latin typeface="News Gothic MT"/>
              </a:rPr>
              <a:t>                                                        </a:t>
            </a:r>
            <a:r>
              <a:rPr lang="en-US" sz="1800" b="1" dirty="0" smtClean="0">
                <a:solidFill>
                  <a:schemeClr val="tx1"/>
                </a:solidFill>
                <a:latin typeface="News Gothic MT"/>
              </a:rPr>
              <a:t> Atom C9</a:t>
            </a:r>
          </a:p>
          <a:p>
            <a:pPr marL="685800" lvl="2" indent="0">
              <a:buClr>
                <a:schemeClr val="accent4"/>
              </a:buClr>
              <a:buNone/>
            </a:pPr>
            <a:r>
              <a:rPr lang="en-US" dirty="0" smtClean="0">
                <a:solidFill>
                  <a:schemeClr val="tx1"/>
                </a:solidFill>
                <a:latin typeface="News Gothic MT"/>
              </a:rPr>
              <a:t>                                </a:t>
            </a:r>
            <a:r>
              <a:rPr lang="en-US" sz="1600" b="1" dirty="0" smtClean="0">
                <a:solidFill>
                  <a:schemeClr val="tx1"/>
                </a:solidFill>
              </a:rPr>
              <a:t>C</a:t>
            </a:r>
            <a:r>
              <a:rPr lang="en-US" sz="1600" b="1" dirty="0">
                <a:solidFill>
                  <a:schemeClr val="tx1"/>
                </a:solidFill>
              </a:rPr>
              <a:t>[5,5,6](C[5,5]CHH)(C[5,6]CHH</a:t>
            </a:r>
            <a:r>
              <a:rPr lang="en-US" sz="1600" b="1" dirty="0" smtClean="0">
                <a:solidFill>
                  <a:schemeClr val="tx1"/>
                </a:solidFill>
              </a:rPr>
              <a:t>)(</a:t>
            </a:r>
            <a:r>
              <a:rPr lang="en-US" sz="1600" b="1" dirty="0">
                <a:solidFill>
                  <a:schemeClr val="tx1"/>
                </a:solidFill>
              </a:rPr>
              <a:t>C[5,6]CHO)(H</a:t>
            </a:r>
            <a:r>
              <a:rPr lang="en-US" sz="1600" b="1" dirty="0" smtClean="0">
                <a:solidFill>
                  <a:schemeClr val="tx1"/>
                </a:solidFill>
              </a:rPr>
              <a:t>)</a:t>
            </a:r>
            <a:r>
              <a:rPr lang="en-US" sz="1400" b="1" dirty="0" smtClean="0">
                <a:solidFill>
                  <a:schemeClr val="tx1"/>
                </a:solidFill>
              </a:rPr>
              <a:t>    </a:t>
            </a:r>
          </a:p>
          <a:p>
            <a:pPr marL="685800" lvl="2" indent="0">
              <a:buClr>
                <a:schemeClr val="accent4"/>
              </a:buClr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                       </a:t>
            </a:r>
            <a:r>
              <a:rPr lang="en-US" sz="1800" b="1" dirty="0" smtClean="0">
                <a:solidFill>
                  <a:schemeClr val="tx1"/>
                </a:solidFill>
              </a:rPr>
              <a:t>Atom C10</a:t>
            </a:r>
            <a:endParaRPr lang="en-US" sz="1800" b="1" dirty="0">
              <a:solidFill>
                <a:schemeClr val="tx1"/>
              </a:solidFill>
            </a:endParaRPr>
          </a:p>
          <a:p>
            <a:pPr marL="685800" lvl="2" indent="0">
              <a:buClr>
                <a:schemeClr val="accent4"/>
              </a:buClr>
              <a:buNone/>
            </a:pPr>
            <a:r>
              <a:rPr lang="en-US" b="1" dirty="0">
                <a:solidFill>
                  <a:schemeClr val="tx1"/>
                </a:solidFill>
              </a:rPr>
              <a:t>                                  </a:t>
            </a:r>
            <a:r>
              <a:rPr lang="en-US" b="1" dirty="0" smtClean="0">
                <a:solidFill>
                  <a:schemeClr val="tx1"/>
                </a:solidFill>
              </a:rPr>
              <a:t>      </a:t>
            </a:r>
            <a:r>
              <a:rPr lang="en-US" sz="1600" b="1" dirty="0" smtClean="0">
                <a:solidFill>
                  <a:schemeClr val="tx1"/>
                </a:solidFill>
              </a:rPr>
              <a:t>C</a:t>
            </a:r>
            <a:r>
              <a:rPr lang="en-US" sz="1600" b="1" dirty="0">
                <a:solidFill>
                  <a:schemeClr val="tx1"/>
                </a:solidFill>
              </a:rPr>
              <a:t>[5,5](C[5,5,6]CCH)2(H)</a:t>
            </a:r>
            <a:r>
              <a:rPr lang="en-US" sz="1600" b="1" dirty="0" smtClean="0">
                <a:solidFill>
                  <a:schemeClr val="tx1"/>
                </a:solidFill>
              </a:rPr>
              <a:t>2</a:t>
            </a:r>
          </a:p>
          <a:p>
            <a:pPr marL="685800" lvl="2" indent="0">
              <a:buClr>
                <a:schemeClr val="accent4"/>
              </a:buClr>
              <a:buNone/>
            </a:pPr>
            <a:endParaRPr lang="en-US" sz="1600" b="1" dirty="0">
              <a:solidFill>
                <a:schemeClr val="tx1"/>
              </a:solidFill>
              <a:latin typeface="News Gothic MT"/>
            </a:endParaRP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rgbClr val="FF6600"/>
                </a:solidFill>
                <a:latin typeface="News Gothic MT"/>
              </a:rPr>
              <a:t>We have more than 600,000 atom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sz="1800" dirty="0" smtClean="0">
                <a:solidFill>
                  <a:srgbClr val="FF6600"/>
                </a:solidFill>
                <a:latin typeface="News Gothic MT"/>
              </a:rPr>
              <a:t>types </a:t>
            </a: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rgbClr val="FF6600"/>
                </a:solidFill>
                <a:latin typeface="News Gothic MT"/>
              </a:rPr>
              <a:t>We need to cluster them and use fast search algorithms</a:t>
            </a:r>
            <a:r>
              <a:rPr lang="en-US" b="1" dirty="0" smtClean="0">
                <a:solidFill>
                  <a:srgbClr val="0000FF"/>
                </a:solidFill>
                <a:latin typeface="News Gothic MT"/>
              </a:rPr>
              <a:t> </a:t>
            </a:r>
            <a:endParaRPr lang="en-US" b="1" dirty="0">
              <a:solidFill>
                <a:srgbClr val="0000FF"/>
              </a:solidFill>
              <a:latin typeface="News Gothic MT"/>
            </a:endParaRP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dirty="0" smtClean="0">
                <a:solidFill>
                  <a:schemeClr val="accent3"/>
                </a:solidFill>
                <a:latin typeface="News Gothic MT"/>
              </a:rPr>
              <a:t>The atom types could be applied to other databases</a:t>
            </a:r>
            <a:r>
              <a:rPr lang="en-US" b="1" dirty="0" smtClean="0">
                <a:solidFill>
                  <a:schemeClr val="tx1"/>
                </a:solidFill>
                <a:latin typeface="News Gothic MT"/>
              </a:rPr>
              <a:t>                                 </a:t>
            </a:r>
          </a:p>
        </p:txBody>
      </p:sp>
      <p:pic>
        <p:nvPicPr>
          <p:cNvPr id="7" name="Picture 6" descr="0CP_se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988" y="2674617"/>
            <a:ext cx="2747780" cy="1972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71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Building the new Dictionary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Statistical analysis data in COD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9274" y="1600201"/>
            <a:ext cx="8133709" cy="4343400"/>
          </a:xfrm>
        </p:spPr>
        <p:txBody>
          <a:bodyPr>
            <a:normAutofit lnSpcReduction="10000"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     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Selection of records for bond and bond-angle  </a:t>
            </a:r>
            <a:endParaRPr lang="en-US" sz="1600" b="1" dirty="0">
              <a:solidFill>
                <a:schemeClr val="tx1"/>
              </a:solidFill>
              <a:latin typeface="News Gothic MT"/>
            </a:endParaRP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rgbClr val="FF6600"/>
                </a:solidFill>
                <a:latin typeface="News Gothic MT"/>
              </a:rPr>
              <a:t>The data are from single-crystal X-ray crystallography</a:t>
            </a: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rgbClr val="FF6600"/>
                </a:solidFill>
                <a:latin typeface="News Gothic MT"/>
              </a:rPr>
              <a:t>R</a:t>
            </a:r>
            <a:r>
              <a:rPr lang="en-US" sz="1800" baseline="-25000" dirty="0" smtClean="0">
                <a:solidFill>
                  <a:srgbClr val="FF6600"/>
                </a:solidFill>
                <a:latin typeface="News Gothic MT"/>
              </a:rPr>
              <a:t>obs</a:t>
            </a:r>
            <a:r>
              <a:rPr lang="en-US" sz="1800" dirty="0" smtClean="0">
                <a:solidFill>
                  <a:srgbClr val="FF6600"/>
                </a:solidFill>
                <a:latin typeface="News Gothic MT"/>
              </a:rPr>
              <a:t> &lt; 0.05</a:t>
            </a: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rgbClr val="FF6600"/>
                </a:solidFill>
                <a:latin typeface="News Gothic MT"/>
              </a:rPr>
              <a:t>Occupancies &gt; 0.99 </a:t>
            </a:r>
            <a:r>
              <a:rPr lang="en-US" b="1" dirty="0" smtClean="0">
                <a:solidFill>
                  <a:schemeClr val="tx1"/>
                </a:solidFill>
                <a:latin typeface="News Gothic MT"/>
              </a:rPr>
              <a:t> </a:t>
            </a: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We handle atoms in “</a:t>
            </a:r>
            <a:r>
              <a:rPr lang="en-US" sz="2000" dirty="0" smtClean="0">
                <a:solidFill>
                  <a:srgbClr val="0000FF"/>
                </a:solidFill>
                <a:latin typeface="News Gothic MT"/>
              </a:rPr>
              <a:t>organic set</a:t>
            </a: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” and metal atoms differently. After curating the data, we have the following for </a:t>
            </a:r>
            <a:r>
              <a:rPr lang="en-US" sz="2000" dirty="0" smtClean="0">
                <a:solidFill>
                  <a:srgbClr val="0000FF"/>
                </a:solidFill>
                <a:latin typeface="News Gothic MT"/>
              </a:rPr>
              <a:t>organic</a:t>
            </a: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 atoms</a:t>
            </a:r>
          </a:p>
          <a:p>
            <a:pPr lvl="2">
              <a:buClr>
                <a:schemeClr val="accent3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chemeClr val="accent3"/>
                </a:solidFill>
                <a:latin typeface="News Gothic MT"/>
              </a:rPr>
              <a:t>More than 200,000 atom types</a:t>
            </a:r>
          </a:p>
          <a:p>
            <a:pPr lvl="2">
              <a:buClr>
                <a:schemeClr val="accent3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chemeClr val="accent3"/>
                </a:solidFill>
                <a:latin typeface="News Gothic MT"/>
              </a:rPr>
              <a:t>More than 1.5 million distinct bond values</a:t>
            </a:r>
          </a:p>
          <a:p>
            <a:pPr lvl="2">
              <a:buClr>
                <a:schemeClr val="accent3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chemeClr val="accent3"/>
                </a:solidFill>
                <a:latin typeface="News Gothic MT"/>
              </a:rPr>
              <a:t>More than 2.5 million distinct bond-angle value</a:t>
            </a:r>
            <a:endParaRPr lang="en-US" sz="1800" dirty="0" smtClean="0">
              <a:solidFill>
                <a:schemeClr val="tx1"/>
              </a:solidFill>
              <a:latin typeface="News Gothic MT"/>
            </a:endParaRPr>
          </a:p>
          <a:p>
            <a:pPr marL="349250" lvl="1" indent="0">
              <a:buClr>
                <a:srgbClr val="660066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News Gothic MT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     </a:t>
            </a:r>
            <a:r>
              <a:rPr lang="en-US" b="1" dirty="0" smtClean="0">
                <a:solidFill>
                  <a:schemeClr val="tx1"/>
                </a:solidFill>
                <a:latin typeface="News Gothic MT"/>
              </a:rPr>
              <a:t>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589570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Building the new Dictionary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Statistical analysis data in COD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9274" y="1600201"/>
            <a:ext cx="8133709" cy="4343400"/>
          </a:xfrm>
        </p:spPr>
        <p:txBody>
          <a:bodyPr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     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Further check:</a:t>
            </a:r>
            <a:endParaRPr lang="en-US" sz="1600" b="1" dirty="0">
              <a:solidFill>
                <a:schemeClr val="tx1"/>
              </a:solidFill>
              <a:latin typeface="News Gothic MT"/>
            </a:endParaRP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rgbClr val="FF6600"/>
                </a:solidFill>
                <a:latin typeface="News Gothic MT"/>
              </a:rPr>
              <a:t>Non-normality </a:t>
            </a: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rgbClr val="FF6600"/>
                </a:solidFill>
                <a:latin typeface="News Gothic MT"/>
              </a:rPr>
              <a:t>Multimodality </a:t>
            </a: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err="1" smtClean="0">
                <a:solidFill>
                  <a:srgbClr val="FF6600"/>
                </a:solidFill>
                <a:latin typeface="News Gothic MT"/>
              </a:rPr>
              <a:t>Skewness</a:t>
            </a:r>
            <a:endParaRPr lang="en-US" sz="1800" dirty="0">
              <a:solidFill>
                <a:srgbClr val="FF6600"/>
              </a:solidFill>
              <a:latin typeface="News Gothic MT"/>
            </a:endParaRPr>
          </a:p>
          <a:p>
            <a:pPr lvl="2">
              <a:buClr>
                <a:schemeClr val="accent4"/>
              </a:buClr>
              <a:buFont typeface="Wingdings" charset="2"/>
              <a:buChar char=""/>
            </a:pPr>
            <a:r>
              <a:rPr lang="en-US" sz="1800" dirty="0" smtClean="0">
                <a:solidFill>
                  <a:srgbClr val="FF6600"/>
                </a:solidFill>
                <a:latin typeface="News Gothic MT"/>
              </a:rPr>
              <a:t>Outliers </a:t>
            </a:r>
            <a:endParaRPr lang="en-US" sz="2000" dirty="0" smtClean="0">
              <a:solidFill>
                <a:schemeClr val="tx1"/>
              </a:solidFill>
              <a:latin typeface="News Gothic MT"/>
            </a:endParaRPr>
          </a:p>
          <a:p>
            <a:pPr marL="349250" lvl="1" indent="0">
              <a:buClr>
                <a:srgbClr val="660066"/>
              </a:buClr>
              <a:buNone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      </a:t>
            </a:r>
            <a:r>
              <a:rPr lang="en-US" b="1" dirty="0" smtClean="0">
                <a:solidFill>
                  <a:schemeClr val="tx1"/>
                </a:solidFill>
                <a:latin typeface="News Gothic MT"/>
              </a:rPr>
              <a:t>   </a:t>
            </a:r>
          </a:p>
          <a:p>
            <a:pPr marL="349250" lvl="1" indent="0">
              <a:buClr>
                <a:srgbClr val="660066"/>
              </a:buClr>
              <a:buNone/>
            </a:pPr>
            <a:r>
              <a:rPr lang="en-US" b="1" dirty="0" smtClean="0">
                <a:solidFill>
                  <a:schemeClr val="tx1"/>
                </a:solidFill>
                <a:latin typeface="News Gothic MT"/>
              </a:rPr>
              <a:t>                           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5915" y="4524807"/>
            <a:ext cx="2876687" cy="169059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2463" y="1847445"/>
            <a:ext cx="2637868" cy="1690590"/>
          </a:xfrm>
          <a:prstGeom prst="rect">
            <a:avLst/>
          </a:prstGeom>
        </p:spPr>
      </p:pic>
      <p:sp>
        <p:nvSpPr>
          <p:cNvPr id="14" name="Down Arrow 13"/>
          <p:cNvSpPr/>
          <p:nvPr/>
        </p:nvSpPr>
        <p:spPr>
          <a:xfrm>
            <a:off x="6325999" y="3760986"/>
            <a:ext cx="293097" cy="50065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35748" y="4273847"/>
            <a:ext cx="23814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Very tedious ! The work is under way. 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526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Building the new Dictionary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Statistical analysis data in COD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98566" y="1514162"/>
            <a:ext cx="7571659" cy="4737867"/>
          </a:xfrm>
        </p:spPr>
        <p:txBody>
          <a:bodyPr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     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>
              <a:buClr>
                <a:srgbClr val="660066"/>
              </a:buClr>
              <a:buFont typeface="Wingdings" charset="2"/>
              <a:buChar char=""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Benchmark:</a:t>
            </a:r>
          </a:p>
          <a:p>
            <a:pPr marL="349250" lvl="1" indent="0">
              <a:buClr>
                <a:srgbClr val="660066"/>
              </a:buClr>
              <a:buNone/>
            </a:pPr>
            <a:endParaRPr lang="en-US" sz="2000" b="1" dirty="0">
              <a:solidFill>
                <a:schemeClr val="tx1"/>
              </a:solidFill>
              <a:latin typeface="News Gothic MT"/>
            </a:endParaRPr>
          </a:p>
          <a:p>
            <a:pPr marL="349250" lvl="1" indent="0">
              <a:buClr>
                <a:srgbClr val="660066"/>
              </a:buClr>
              <a:buNone/>
            </a:pPr>
            <a:endParaRPr lang="en-US" sz="2000" b="1" dirty="0">
              <a:solidFill>
                <a:schemeClr val="tx1"/>
              </a:solidFill>
              <a:latin typeface="News Gothic MT"/>
            </a:endParaRPr>
          </a:p>
          <a:p>
            <a:pPr marL="349250" lvl="1" indent="0">
              <a:buClr>
                <a:srgbClr val="660066"/>
              </a:buClr>
              <a:buNone/>
            </a:pPr>
            <a:endParaRPr lang="en-US" sz="1600" b="1" dirty="0">
              <a:solidFill>
                <a:schemeClr val="tx1"/>
              </a:solidFill>
              <a:latin typeface="News Gothic MT"/>
            </a:endParaRPr>
          </a:p>
          <a:p>
            <a:pPr marL="685800" lvl="2" indent="0">
              <a:buClr>
                <a:schemeClr val="accent4"/>
              </a:buClr>
              <a:buNone/>
            </a:pPr>
            <a:endParaRPr lang="en-US" sz="1800" dirty="0">
              <a:solidFill>
                <a:srgbClr val="FF6600"/>
              </a:solidFill>
              <a:latin typeface="News Gothic MT"/>
            </a:endParaRPr>
          </a:p>
          <a:p>
            <a:pPr marL="685800" lvl="2" indent="0">
              <a:buClr>
                <a:schemeClr val="accent4"/>
              </a:buClr>
              <a:buNone/>
            </a:pPr>
            <a:endParaRPr lang="en-US" sz="2000" dirty="0" smtClean="0">
              <a:solidFill>
                <a:schemeClr val="tx1"/>
              </a:solidFill>
              <a:latin typeface="News Gothic MT"/>
            </a:endParaRPr>
          </a:p>
          <a:p>
            <a:pPr marL="349250" lvl="1" indent="0">
              <a:buClr>
                <a:srgbClr val="660066"/>
              </a:buClr>
              <a:buNone/>
            </a:pPr>
            <a:endParaRPr lang="en-US" sz="2000" dirty="0" smtClean="0">
              <a:solidFill>
                <a:schemeClr val="tx1"/>
              </a:solidFill>
              <a:latin typeface="News Gothic MT"/>
            </a:endParaRPr>
          </a:p>
          <a:p>
            <a:pPr marL="349250" lvl="1" indent="0">
              <a:buClr>
                <a:srgbClr val="660066"/>
              </a:buClr>
              <a:buNone/>
            </a:pPr>
            <a:endParaRPr lang="en-US" sz="2000" dirty="0">
              <a:solidFill>
                <a:schemeClr val="tx1"/>
              </a:solidFill>
              <a:latin typeface="News Gothic MT"/>
            </a:endParaRPr>
          </a:p>
          <a:p>
            <a:pPr marL="349250" lvl="1" indent="0">
              <a:buClr>
                <a:srgbClr val="660066"/>
              </a:buClr>
              <a:buNone/>
            </a:pPr>
            <a:endParaRPr lang="en-US" sz="2000" dirty="0" smtClean="0">
              <a:solidFill>
                <a:schemeClr val="tx1"/>
              </a:solidFill>
              <a:latin typeface="News Gothic MT"/>
            </a:endParaRPr>
          </a:p>
          <a:p>
            <a:pPr marL="349250" lvl="1" indent="0">
              <a:buClr>
                <a:srgbClr val="660066"/>
              </a:buClr>
              <a:buNone/>
            </a:pPr>
            <a:endParaRPr lang="en-US" sz="2000" dirty="0">
              <a:solidFill>
                <a:schemeClr val="tx1"/>
              </a:solidFill>
              <a:latin typeface="News Gothic MT"/>
            </a:endParaRPr>
          </a:p>
          <a:p>
            <a:pPr marL="349250" lvl="1" indent="0">
              <a:buClr>
                <a:srgbClr val="660066"/>
              </a:buClr>
              <a:buNone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     </a:t>
            </a:r>
            <a:r>
              <a:rPr lang="en-US" b="1" dirty="0" smtClean="0">
                <a:solidFill>
                  <a:schemeClr val="tx1"/>
                </a:solidFill>
                <a:latin typeface="News Gothic MT"/>
              </a:rPr>
              <a:t>                              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386" y="2478319"/>
            <a:ext cx="6997679" cy="318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028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99" y="378541"/>
            <a:ext cx="8042276" cy="88026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Building the new Dictionary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Clustering the data from COD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98566" y="1514162"/>
            <a:ext cx="7571659" cy="4737867"/>
          </a:xfrm>
        </p:spPr>
        <p:txBody>
          <a:bodyPr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The new Dictionary requires:</a:t>
            </a:r>
          </a:p>
          <a:p>
            <a:pPr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fast search for user’s atom types (therefore bonds, angles, etc.), if these atom types exist in the Dictionary.</a:t>
            </a:r>
          </a:p>
          <a:p>
            <a:pPr>
              <a:buClr>
                <a:srgbClr val="660066"/>
              </a:buClr>
              <a:buFont typeface="Wingdings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find the most similar atom types if user’s atom types do not exist.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This leads to:</a:t>
            </a:r>
          </a:p>
          <a:p>
            <a:pPr>
              <a:buClr>
                <a:srgbClr val="FF6600"/>
              </a:buClr>
              <a:buFont typeface="Wingdings" charset="2"/>
              <a:buChar char=""/>
            </a:pPr>
            <a:r>
              <a:rPr lang="en-US" dirty="0">
                <a:solidFill>
                  <a:schemeClr val="tx1"/>
                </a:solidFill>
              </a:rPr>
              <a:t>h</a:t>
            </a:r>
            <a:r>
              <a:rPr lang="en-US" dirty="0" smtClean="0">
                <a:solidFill>
                  <a:schemeClr val="tx1"/>
                </a:solidFill>
              </a:rPr>
              <a:t>ierarchical tree clustering of atom types</a:t>
            </a:r>
          </a:p>
          <a:p>
            <a:pPr>
              <a:buClr>
                <a:srgbClr val="FF6600"/>
              </a:buClr>
              <a:buFont typeface="Wingdings" charset="2"/>
              <a:buChar char=""/>
            </a:pPr>
            <a:r>
              <a:rPr lang="en-US" sz="2000" dirty="0" smtClean="0">
                <a:solidFill>
                  <a:schemeClr val="tx1"/>
                </a:solidFill>
                <a:latin typeface="News Gothic MT"/>
              </a:rPr>
              <a:t>Isomorphism mapping algorithm </a:t>
            </a:r>
            <a:endParaRPr lang="en-US" sz="2000" dirty="0">
              <a:solidFill>
                <a:schemeClr val="tx1"/>
              </a:solidFill>
              <a:latin typeface="News Gothic MT"/>
            </a:endParaRPr>
          </a:p>
        </p:txBody>
      </p:sp>
    </p:spTree>
    <p:extLst>
      <p:ext uri="{BB962C8B-B14F-4D97-AF65-F5344CB8AC3E}">
        <p14:creationId xmlns:p14="http://schemas.microsoft.com/office/powerpoint/2010/main" val="2497884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8199</TotalTime>
  <Words>1584</Words>
  <Application>Microsoft Macintosh PowerPoint</Application>
  <PresentationFormat>On-screen Show (4:3)</PresentationFormat>
  <Paragraphs>216</Paragraphs>
  <Slides>20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Breeze</vt:lpstr>
      <vt:lpstr>Document</vt:lpstr>
      <vt:lpstr>Acedrg:A New Monomer Library based on Crystallography Open Database   Fei Long MRC-LMB, Cambridge, UK</vt:lpstr>
      <vt:lpstr>Recent developments  </vt:lpstr>
      <vt:lpstr>Introduction  Crystallography Open Database(COD)</vt:lpstr>
      <vt:lpstr>Introduction  Current CCP4 Monomer Library (Dictionary)</vt:lpstr>
      <vt:lpstr>Building the new Dictionary  Classification of atoms in COD</vt:lpstr>
      <vt:lpstr>Building the new Dictionary  Statistical analysis data in COD</vt:lpstr>
      <vt:lpstr>Building the new Dictionary  Statistical analysis data in COD</vt:lpstr>
      <vt:lpstr>Building the new Dictionary  Statistical analysis data in COD</vt:lpstr>
      <vt:lpstr>Building the new Dictionary  Clustering the data from COD</vt:lpstr>
      <vt:lpstr>Building the new Dictionary  Clustering the data from COD</vt:lpstr>
      <vt:lpstr>Building the new Dictionary  Clustering the data from COD</vt:lpstr>
      <vt:lpstr>Building the new Dictionary  Clustering the data from COD</vt:lpstr>
      <vt:lpstr>Building the new Dictionary  Clustering the data from COD</vt:lpstr>
      <vt:lpstr>Building the new Dictionary  Clustering the data from COD</vt:lpstr>
      <vt:lpstr>Two Associated software tools</vt:lpstr>
      <vt:lpstr>Generator of molecule geometries using the new Dictionary</vt:lpstr>
      <vt:lpstr>Generator of molecule geometries using the new Dictionary</vt:lpstr>
      <vt:lpstr>Two Associated software tools</vt:lpstr>
      <vt:lpstr>Summary and future work</vt:lpstr>
      <vt:lpstr>Acknowledgement </vt:lpstr>
    </vt:vector>
  </TitlesOfParts>
  <Company>MRC-Cambridge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Fei Long</dc:creator>
  <cp:lastModifiedBy>Fei Long</cp:lastModifiedBy>
  <cp:revision>199</cp:revision>
  <dcterms:created xsi:type="dcterms:W3CDTF">2013-07-04T08:33:55Z</dcterms:created>
  <dcterms:modified xsi:type="dcterms:W3CDTF">2014-07-09T10:17:43Z</dcterms:modified>
</cp:coreProperties>
</file>