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344" r:id="rId2"/>
    <p:sldId id="350" r:id="rId3"/>
    <p:sldId id="367" r:id="rId4"/>
    <p:sldId id="345" r:id="rId5"/>
    <p:sldId id="361" r:id="rId6"/>
    <p:sldId id="360" r:id="rId7"/>
    <p:sldId id="319" r:id="rId8"/>
    <p:sldId id="362" r:id="rId9"/>
    <p:sldId id="352" r:id="rId10"/>
    <p:sldId id="320" r:id="rId11"/>
    <p:sldId id="338" r:id="rId12"/>
    <p:sldId id="349" r:id="rId13"/>
    <p:sldId id="322" r:id="rId14"/>
    <p:sldId id="339" r:id="rId15"/>
    <p:sldId id="340" r:id="rId16"/>
    <p:sldId id="341" r:id="rId17"/>
    <p:sldId id="364" r:id="rId18"/>
    <p:sldId id="366" r:id="rId19"/>
    <p:sldId id="355" r:id="rId20"/>
    <p:sldId id="368" r:id="rId21"/>
    <p:sldId id="359" r:id="rId22"/>
    <p:sldId id="343" r:id="rId23"/>
    <p:sldId id="386" r:id="rId24"/>
    <p:sldId id="369" r:id="rId25"/>
    <p:sldId id="370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  <p:sldId id="382" r:id="rId38"/>
    <p:sldId id="383" r:id="rId39"/>
    <p:sldId id="384" r:id="rId40"/>
    <p:sldId id="385" r:id="rId41"/>
    <p:sldId id="365" r:id="rId42"/>
    <p:sldId id="351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13" autoAdjust="0"/>
    <p:restoredTop sz="94660"/>
  </p:normalViewPr>
  <p:slideViewPr>
    <p:cSldViewPr snapToGrid="0" snapToObjects="1">
      <p:cViewPr>
        <p:scale>
          <a:sx n="104" d="100"/>
          <a:sy n="104" d="100"/>
        </p:scale>
        <p:origin x="-760" y="3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notesMaster" Target="notesMasters/notesMaster1.xml"/><Relationship Id="rId45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9F139C-94A9-BC4F-9CA8-7CC299CFD5F3}" type="datetimeFigureOut">
              <a:rPr lang="en-US" smtClean="0"/>
              <a:t>10/01/18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E46395-2263-3F4F-A07A-59746BCB1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63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Introduction motivations</a:t>
            </a:r>
            <a:r>
              <a:rPr lang="en-US" baseline="0" dirty="0" smtClean="0"/>
              <a:t> why dictionary, why new and why cod. how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46395-2263-3F4F-A07A-59746BCB17E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0106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are your molecules or ligands look like</a:t>
            </a:r>
            <a:r>
              <a:rPr lang="en-US" baseline="0" dirty="0" smtClean="0"/>
              <a:t>, ideal or one lower E conformer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46395-2263-3F4F-A07A-59746BCB17E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8489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are your molecules or ligands look like</a:t>
            </a:r>
            <a:r>
              <a:rPr lang="en-US" baseline="0" dirty="0" smtClean="0"/>
              <a:t>, ideal or one lower E conformer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46395-2263-3F4F-A07A-59746BCB17E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8489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are your molecules or ligands look like</a:t>
            </a:r>
            <a:r>
              <a:rPr lang="en-US" baseline="0" dirty="0" smtClean="0"/>
              <a:t>, ideal or one lower E conformer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46395-2263-3F4F-A07A-59746BCB17E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8489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are your molecules or ligands look like</a:t>
            </a:r>
            <a:r>
              <a:rPr lang="en-US" baseline="0" dirty="0" smtClean="0"/>
              <a:t>, ideal or one lower E conformer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46395-2263-3F4F-A07A-59746BCB17E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8489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are your molecules or ligands look like</a:t>
            </a:r>
            <a:r>
              <a:rPr lang="en-US" baseline="0" dirty="0" smtClean="0"/>
              <a:t>, ideal or one lower E conformer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46395-2263-3F4F-A07A-59746BCB17E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8489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46395-2263-3F4F-A07A-59746BCB17E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7810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46395-2263-3F4F-A07A-59746BCB17ED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296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 not deviate too far away from underlay</a:t>
            </a:r>
            <a:r>
              <a:rPr lang="en-US" baseline="0" dirty="0" smtClean="0"/>
              <a:t> chemistry/physics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46395-2263-3F4F-A07A-59746BCB17E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987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 not deviate from underlay</a:t>
            </a:r>
            <a:r>
              <a:rPr lang="en-US" baseline="0" dirty="0" smtClean="0"/>
              <a:t> chemistry/physics too far away. Data properly curated. Various environments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46395-2263-3F4F-A07A-59746BCB17E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987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 not deviate from underlay</a:t>
            </a:r>
            <a:r>
              <a:rPr lang="en-US" baseline="0" dirty="0" smtClean="0"/>
              <a:t> chemistry/physics too far away. Data properly curated. Various environments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46395-2263-3F4F-A07A-59746BCB17E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9875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 not deviate from underlay</a:t>
            </a:r>
            <a:r>
              <a:rPr lang="en-US" baseline="0" dirty="0" smtClean="0"/>
              <a:t> chemistry/physics too far away. Data properly curated. Various environments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46395-2263-3F4F-A07A-59746BCB17E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987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 small molecule</a:t>
            </a:r>
            <a:r>
              <a:rPr lang="en-US" baseline="0" dirty="0" smtClean="0"/>
              <a:t> data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46395-2263-3F4F-A07A-59746BCB17E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296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Update, new chemistry added.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46395-2263-3F4F-A07A-59746BCB17E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337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Different descriptors -&gt; different</a:t>
            </a:r>
            <a:r>
              <a:rPr lang="en-US" baseline="0" dirty="0" smtClean="0"/>
              <a:t> degeneration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46395-2263-3F4F-A07A-59746BCB17E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82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are your molecules or ligands look like</a:t>
            </a:r>
            <a:r>
              <a:rPr lang="en-US" baseline="0" dirty="0" smtClean="0"/>
              <a:t>, ideal or one lower E conformer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46395-2263-3F4F-A07A-59746BCB17E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848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10/01/18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10/01/18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10/01/18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10/01/18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10/01/18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10/01/18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10/01/18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10/01/18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10/01/18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10/01/18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10/01/18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10/01/18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01F9CA3-105E-4857-9057-6DB6197DA786}" type="datetimeFigureOut">
              <a:rPr lang="en-US" smtClean="0"/>
              <a:pPr/>
              <a:t>10/01/18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4" Type="http://schemas.openxmlformats.org/officeDocument/2006/relationships/image" Target="../media/image11.t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Relationship Id="rId3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4" Type="http://schemas.openxmlformats.org/officeDocument/2006/relationships/image" Target="../media/image21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Relationship Id="rId3" Type="http://schemas.openxmlformats.org/officeDocument/2006/relationships/image" Target="../media/image24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4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Relationship Id="rId3" Type="http://schemas.openxmlformats.org/officeDocument/2006/relationships/image" Target="../media/image26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4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Relationship Id="rId3" Type="http://schemas.openxmlformats.org/officeDocument/2006/relationships/image" Target="../media/image26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4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Relationship Id="rId3" Type="http://schemas.openxmlformats.org/officeDocument/2006/relationships/image" Target="../media/image31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4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Relationship Id="rId3" Type="http://schemas.openxmlformats.org/officeDocument/2006/relationships/image" Target="../media/image31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4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png"/><Relationship Id="rId5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3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01413" y="818137"/>
            <a:ext cx="7034316" cy="3873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40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/>
                <a:cs typeface="Arial"/>
              </a:rPr>
              <a:t>ACEDRG</a:t>
            </a:r>
            <a:endParaRPr lang="en-GB" sz="4000" b="1" i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/>
              <a:cs typeface="Arial"/>
            </a:endParaRPr>
          </a:p>
          <a:p>
            <a:pPr algn="ctr">
              <a:lnSpc>
                <a:spcPct val="130000"/>
              </a:lnSpc>
            </a:pPr>
            <a:r>
              <a:rPr lang="en-GB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  <a:cs typeface="Arial"/>
              </a:rPr>
              <a:t>A Stereo-chemical Description Generator for Ligands  </a:t>
            </a:r>
            <a:endParaRPr lang="en-GB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/>
              <a:cs typeface="Arial"/>
            </a:endParaRPr>
          </a:p>
          <a:p>
            <a:pPr algn="ctr">
              <a:lnSpc>
                <a:spcPct val="130000"/>
              </a:lnSpc>
            </a:pPr>
            <a:r>
              <a:rPr lang="en-GB" sz="2600" b="1" dirty="0" smtClean="0">
                <a:ln w="1905"/>
                <a:solidFill>
                  <a:schemeClr val="accent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Arial"/>
              </a:rPr>
              <a:t>Fei </a:t>
            </a:r>
            <a:r>
              <a:rPr lang="en-GB" sz="2600" b="1" dirty="0">
                <a:ln w="1905"/>
                <a:solidFill>
                  <a:schemeClr val="accent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Arial"/>
              </a:rPr>
              <a:t>Long </a:t>
            </a:r>
            <a:r>
              <a:rPr lang="en-US" sz="2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en-US" sz="2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en-US" sz="2600" b="1" dirty="0">
                <a:ln w="1905"/>
                <a:solidFill>
                  <a:schemeClr val="accent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MRC Laboratory of Molecular Biology, Cambridge, U.K. </a:t>
            </a:r>
            <a:endParaRPr lang="en-US" sz="2600" dirty="0"/>
          </a:p>
        </p:txBody>
      </p:sp>
      <p:pic>
        <p:nvPicPr>
          <p:cNvPr id="7" name="Picture 6" descr="LMB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424" y="4757826"/>
            <a:ext cx="2568887" cy="69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907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gnetic Disk 4"/>
          <p:cNvSpPr/>
          <p:nvPr/>
        </p:nvSpPr>
        <p:spPr>
          <a:xfrm>
            <a:off x="5804048" y="2832951"/>
            <a:ext cx="2366025" cy="3210585"/>
          </a:xfrm>
          <a:prstGeom prst="flowChartMagneticDisk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/>
          </a:p>
        </p:txBody>
      </p:sp>
      <p:sp>
        <p:nvSpPr>
          <p:cNvPr id="7" name="Multidocument 6"/>
          <p:cNvSpPr/>
          <p:nvPr/>
        </p:nvSpPr>
        <p:spPr>
          <a:xfrm>
            <a:off x="6207046" y="4078473"/>
            <a:ext cx="1779836" cy="1587429"/>
          </a:xfrm>
          <a:prstGeom prst="flowChartMultidocument">
            <a:avLst/>
          </a:prstGeom>
          <a:solidFill>
            <a:schemeClr val="bg2">
              <a:lumMod val="75000"/>
              <a:alpha val="43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/>
          </a:p>
        </p:txBody>
      </p:sp>
      <p:pic>
        <p:nvPicPr>
          <p:cNvPr id="6" name="Picture 5" descr="2221832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227" y="4483964"/>
            <a:ext cx="1144792" cy="842724"/>
          </a:xfrm>
          <a:prstGeom prst="rect">
            <a:avLst/>
          </a:prstGeom>
        </p:spPr>
      </p:pic>
      <p:pic>
        <p:nvPicPr>
          <p:cNvPr id="8" name="Picture 7" descr="COD.t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562" y="3043107"/>
            <a:ext cx="1779836" cy="63240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757167" y="2955060"/>
            <a:ext cx="415219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2"/>
              </a:buClr>
              <a:buFont typeface="Wingdings" charset="2"/>
              <a:buChar char="v"/>
            </a:pPr>
            <a:r>
              <a:rPr lang="en-US" sz="1600" dirty="0"/>
              <a:t>COD</a:t>
            </a:r>
            <a:r>
              <a:rPr lang="en-US" sz="1600" b="1" dirty="0"/>
              <a:t> </a:t>
            </a:r>
            <a:r>
              <a:rPr lang="en-US" sz="1600" dirty="0"/>
              <a:t>contains </a:t>
            </a:r>
            <a:r>
              <a:rPr lang="en-US" sz="1600" dirty="0" smtClean="0"/>
              <a:t>about</a:t>
            </a:r>
            <a:r>
              <a:rPr lang="en-US" sz="1600" dirty="0" smtClean="0"/>
              <a:t> </a:t>
            </a:r>
            <a:r>
              <a:rPr lang="en-US" sz="1600" dirty="0"/>
              <a:t>4</a:t>
            </a:r>
            <a:r>
              <a:rPr lang="en-US" sz="1600" dirty="0" smtClean="0"/>
              <a:t>00,000 </a:t>
            </a:r>
            <a:r>
              <a:rPr lang="en-US" sz="1600" dirty="0" smtClean="0"/>
              <a:t>crystal </a:t>
            </a:r>
            <a:r>
              <a:rPr lang="en-US" sz="1600" dirty="0"/>
              <a:t>structures of organic, inorganic and metal-organic compounds. (for comparison, number of ligands in PDB : ~23000) </a:t>
            </a:r>
            <a:endParaRPr lang="en-US" sz="1600" dirty="0" smtClean="0"/>
          </a:p>
          <a:p>
            <a:pPr>
              <a:buClr>
                <a:schemeClr val="accent2"/>
              </a:buClr>
            </a:pPr>
            <a:endParaRPr lang="en-US" sz="1600" dirty="0" smtClean="0"/>
          </a:p>
          <a:p>
            <a:pPr marL="457200" indent="-457200">
              <a:buClr>
                <a:schemeClr val="accent2"/>
              </a:buClr>
              <a:buFont typeface="Wingdings" charset="2"/>
              <a:buChar char="v"/>
            </a:pPr>
            <a:r>
              <a:rPr lang="en-US" sz="1600" dirty="0"/>
              <a:t>All structures are published in peer-reviewed journals</a:t>
            </a:r>
            <a:r>
              <a:rPr lang="en-US" sz="1600" dirty="0" smtClean="0"/>
              <a:t>.</a:t>
            </a:r>
          </a:p>
          <a:p>
            <a:pPr>
              <a:buClr>
                <a:schemeClr val="accent2"/>
              </a:buClr>
            </a:pPr>
            <a:endParaRPr lang="en-US" sz="1600" dirty="0"/>
          </a:p>
          <a:p>
            <a:pPr marL="457200" indent="-457200">
              <a:buClr>
                <a:schemeClr val="accent2"/>
              </a:buClr>
              <a:buFont typeface="Wingdings" charset="2"/>
              <a:buChar char="v"/>
            </a:pPr>
            <a:r>
              <a:rPr lang="en-US" sz="1600" dirty="0"/>
              <a:t>It is freely accessible and updated daily.</a:t>
            </a:r>
            <a:endParaRPr lang="en-GB" sz="1600" dirty="0"/>
          </a:p>
          <a:p>
            <a:pPr marL="457200" indent="-457200">
              <a:buClr>
                <a:schemeClr val="accent2"/>
              </a:buClr>
              <a:buFont typeface="Wingdings" charset="2"/>
              <a:buChar char="v"/>
            </a:pPr>
            <a:endParaRPr lang="en-US" dirty="0" smtClean="0"/>
          </a:p>
          <a:p>
            <a:pPr marL="457200" indent="-457200">
              <a:buClr>
                <a:schemeClr val="accent2"/>
              </a:buClr>
              <a:buFont typeface="Wingdings" charset="2"/>
              <a:buChar char="v"/>
            </a:pPr>
            <a:endParaRPr lang="en-GB" sz="2000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549275" y="586129"/>
            <a:ext cx="8042276" cy="622760"/>
          </a:xfrm>
          <a:solidFill>
            <a:srgbClr val="7AC6DC"/>
          </a:solidFill>
        </p:spPr>
        <p:txBody>
          <a:bodyPr/>
          <a:lstStyle/>
          <a:p>
            <a:r>
              <a:rPr lang="en-US" sz="3200" b="1" dirty="0">
                <a:solidFill>
                  <a:schemeClr val="tx1"/>
                </a:solidFill>
              </a:rPr>
              <a:t>How does Acedrg work </a:t>
            </a:r>
            <a:r>
              <a:rPr lang="en-US" sz="3200" b="1" dirty="0" smtClean="0">
                <a:solidFill>
                  <a:schemeClr val="tx1"/>
                </a:solidFill>
              </a:rPr>
              <a:t>?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734154" y="1795016"/>
            <a:ext cx="5019278" cy="720449"/>
          </a:xfrm>
          <a:prstGeom prst="roundRect">
            <a:avLst/>
          </a:prstGeom>
          <a:solidFill>
            <a:schemeClr val="accent3">
              <a:alpha val="37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Brief summary of COD</a:t>
            </a:r>
            <a:endParaRPr lang="en-US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6444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488440"/>
            <a:ext cx="8127762" cy="550570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How does Acedrg </a:t>
            </a:r>
            <a:r>
              <a:rPr lang="en-US" sz="2800" b="1" dirty="0" smtClean="0">
                <a:solidFill>
                  <a:schemeClr val="tx1"/>
                </a:solidFill>
              </a:rPr>
              <a:t>work ?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143" y="1196677"/>
            <a:ext cx="8133709" cy="5043141"/>
          </a:xfrm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US" sz="1800" b="1" dirty="0" smtClean="0">
                <a:solidFill>
                  <a:schemeClr val="tx1"/>
                </a:solidFill>
                <a:latin typeface="News Gothic MT"/>
              </a:rPr>
              <a:t>                                                               </a:t>
            </a:r>
          </a:p>
          <a:p>
            <a:pPr marL="349250" lvl="1" indent="0">
              <a:buClr>
                <a:srgbClr val="660066"/>
              </a:buClr>
              <a:buNone/>
            </a:pPr>
            <a:endParaRPr lang="en-US" sz="1800" b="1" dirty="0">
              <a:solidFill>
                <a:schemeClr val="tx1"/>
              </a:solidFill>
              <a:latin typeface="News Gothic MT"/>
            </a:endParaRPr>
          </a:p>
          <a:p>
            <a:pPr marL="349250" lvl="1" indent="0">
              <a:buClr>
                <a:srgbClr val="660066"/>
              </a:buClr>
              <a:buNone/>
            </a:pPr>
            <a:endParaRPr lang="en-US" sz="1800" b="1" dirty="0" smtClean="0">
              <a:solidFill>
                <a:schemeClr val="tx1"/>
              </a:solidFill>
              <a:latin typeface="News Gothic MT"/>
            </a:endParaRPr>
          </a:p>
          <a:p>
            <a:pPr marL="349250" lvl="1" indent="0">
              <a:buClr>
                <a:srgbClr val="660066"/>
              </a:buClr>
              <a:buNone/>
            </a:pPr>
            <a:endParaRPr lang="en-US" sz="1800" b="1" dirty="0">
              <a:solidFill>
                <a:schemeClr val="tx1"/>
              </a:solidFill>
              <a:latin typeface="News Gothic MT"/>
            </a:endParaRPr>
          </a:p>
          <a:p>
            <a:pPr marL="349250" lvl="1" indent="0">
              <a:buClr>
                <a:srgbClr val="660066"/>
              </a:buClr>
              <a:buNone/>
            </a:pPr>
            <a:endParaRPr lang="en-US" sz="1800" b="1" dirty="0" smtClean="0">
              <a:solidFill>
                <a:schemeClr val="tx1"/>
              </a:solidFill>
              <a:latin typeface="News Gothic MT"/>
            </a:endParaRPr>
          </a:p>
          <a:p>
            <a:pPr marL="349250" lvl="1" indent="0">
              <a:buClr>
                <a:srgbClr val="660066"/>
              </a:buClr>
              <a:buNone/>
            </a:pPr>
            <a:endParaRPr lang="en-US" sz="1800" b="1" dirty="0">
              <a:solidFill>
                <a:schemeClr val="tx1"/>
              </a:solidFill>
              <a:latin typeface="News Gothic MT"/>
            </a:endParaRPr>
          </a:p>
          <a:p>
            <a:pPr marL="349250" lvl="1" indent="0">
              <a:buClr>
                <a:srgbClr val="660066"/>
              </a:buClr>
              <a:buNone/>
            </a:pPr>
            <a:endParaRPr lang="en-US" sz="1800" b="1" dirty="0" smtClean="0">
              <a:solidFill>
                <a:schemeClr val="tx1"/>
              </a:solidFill>
              <a:latin typeface="News Gothic MT"/>
            </a:endParaRPr>
          </a:p>
          <a:p>
            <a:pPr marL="685800" lvl="2" indent="0">
              <a:buClr>
                <a:schemeClr val="accent4"/>
              </a:buClr>
              <a:buNone/>
            </a:pPr>
            <a:endParaRPr lang="en-US" sz="1600" b="1" dirty="0">
              <a:solidFill>
                <a:schemeClr val="tx1"/>
              </a:solidFill>
              <a:latin typeface="News Gothic MT"/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17335500" y="20561300"/>
            <a:ext cx="6177620" cy="3923319"/>
          </a:xfrm>
          <a:prstGeom prst="wedgeEllipse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210442" y="1379841"/>
            <a:ext cx="4433085" cy="744872"/>
          </a:xfrm>
          <a:prstGeom prst="roundRect">
            <a:avLst/>
          </a:prstGeom>
          <a:solidFill>
            <a:schemeClr val="accent3">
              <a:alpha val="37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tx1"/>
                </a:solidFill>
              </a:rPr>
              <a:t>Atom types in ACEDRG</a:t>
            </a:r>
          </a:p>
        </p:txBody>
      </p:sp>
      <p:pic>
        <p:nvPicPr>
          <p:cNvPr id="6" name="Picture 5" descr="220217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926" y="2761115"/>
            <a:ext cx="2534061" cy="1680645"/>
          </a:xfrm>
          <a:prstGeom prst="rect">
            <a:avLst/>
          </a:prstGeom>
        </p:spPr>
      </p:pic>
      <p:pic>
        <p:nvPicPr>
          <p:cNvPr id="7" name="Picture 6" descr="200586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942" y="2700060"/>
            <a:ext cx="2637857" cy="175391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612037" y="2259035"/>
            <a:ext cx="598405" cy="317486"/>
          </a:xfrm>
          <a:prstGeom prst="ellipse">
            <a:avLst/>
          </a:prstGeom>
          <a:solidFill>
            <a:schemeClr val="accent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C1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046721" y="2259035"/>
            <a:ext cx="598405" cy="317486"/>
          </a:xfrm>
          <a:prstGeom prst="ellipse">
            <a:avLst/>
          </a:prstGeom>
          <a:solidFill>
            <a:schemeClr val="accent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C2</a:t>
            </a:r>
            <a:endParaRPr lang="en-US" sz="1400" b="1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/>
          <p:cNvCxnSpPr>
            <a:stCxn id="11" idx="4"/>
          </p:cNvCxnSpPr>
          <p:nvPr/>
        </p:nvCxnSpPr>
        <p:spPr>
          <a:xfrm flipH="1">
            <a:off x="2784417" y="2576521"/>
            <a:ext cx="561507" cy="48843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3" idx="4"/>
          </p:cNvCxnSpPr>
          <p:nvPr/>
        </p:nvCxnSpPr>
        <p:spPr>
          <a:xfrm>
            <a:off x="1911240" y="2576521"/>
            <a:ext cx="555655" cy="5739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5073992" y="2252692"/>
            <a:ext cx="598405" cy="317486"/>
          </a:xfrm>
          <a:prstGeom prst="ellipse">
            <a:avLst/>
          </a:prstGeom>
          <a:solidFill>
            <a:schemeClr val="accent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C3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6362108" y="2258560"/>
            <a:ext cx="598405" cy="317486"/>
          </a:xfrm>
          <a:prstGeom prst="ellipse">
            <a:avLst/>
          </a:prstGeom>
          <a:solidFill>
            <a:schemeClr val="accent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C4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6" name="Terminator 15"/>
          <p:cNvSpPr/>
          <p:nvPr/>
        </p:nvSpPr>
        <p:spPr>
          <a:xfrm>
            <a:off x="2191864" y="2240481"/>
            <a:ext cx="970884" cy="311143"/>
          </a:xfrm>
          <a:prstGeom prst="flowChartTerminator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1.41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7" name="Terminator 16"/>
          <p:cNvSpPr/>
          <p:nvPr/>
        </p:nvSpPr>
        <p:spPr>
          <a:xfrm>
            <a:off x="5599124" y="2264903"/>
            <a:ext cx="873425" cy="311143"/>
          </a:xfrm>
          <a:prstGeom prst="flowChartTerminator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1.34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9" name="Straight Arrow Connector 18"/>
          <p:cNvCxnSpPr>
            <a:stCxn id="14" idx="5"/>
          </p:cNvCxnSpPr>
          <p:nvPr/>
        </p:nvCxnSpPr>
        <p:spPr>
          <a:xfrm>
            <a:off x="5584763" y="2523683"/>
            <a:ext cx="326016" cy="54127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5" idx="3"/>
          </p:cNvCxnSpPr>
          <p:nvPr/>
        </p:nvCxnSpPr>
        <p:spPr>
          <a:xfrm flipH="1">
            <a:off x="6155026" y="2529551"/>
            <a:ext cx="294716" cy="53540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161587" y="4598584"/>
            <a:ext cx="9159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Fig.1 </a:t>
            </a:r>
            <a:endParaRPr lang="en-US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5879891" y="4536147"/>
            <a:ext cx="915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Fig.2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4" name="Rounded Rectangle 23"/>
          <p:cNvSpPr/>
          <p:nvPr/>
        </p:nvSpPr>
        <p:spPr>
          <a:xfrm>
            <a:off x="574086" y="4937139"/>
            <a:ext cx="7919770" cy="1485844"/>
          </a:xfrm>
          <a:prstGeom prst="roundRect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Atoms C1, </a:t>
            </a:r>
            <a:r>
              <a:rPr lang="en-US" sz="1600" b="1" dirty="0" smtClean="0">
                <a:solidFill>
                  <a:schemeClr val="tx1"/>
                </a:solidFill>
              </a:rPr>
              <a:t>C2 </a:t>
            </a:r>
            <a:r>
              <a:rPr lang="en-US" sz="1600" b="1" dirty="0">
                <a:solidFill>
                  <a:schemeClr val="tx1"/>
                </a:solidFill>
              </a:rPr>
              <a:t>in Fig. 1: </a:t>
            </a:r>
          </a:p>
          <a:p>
            <a:r>
              <a:rPr lang="en-US" sz="1600" b="1" dirty="0">
                <a:solidFill>
                  <a:schemeClr val="tx1"/>
                </a:solidFill>
              </a:rPr>
              <a:t>C[6a](C[6a,6a]C[3x6a]C[6a])(C[6a]C[6a,6a]H)(H){1|N&lt;3&gt;,1|O&lt;1&gt;,3|C&lt;3&gt;}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</a:rPr>
              <a:t>Atoms  </a:t>
            </a:r>
            <a:r>
              <a:rPr lang="en-US" sz="1600" b="1" dirty="0" smtClean="0">
                <a:solidFill>
                  <a:schemeClr val="tx1"/>
                </a:solidFill>
              </a:rPr>
              <a:t>C3, C4 </a:t>
            </a:r>
            <a:r>
              <a:rPr lang="en-US" sz="1600" b="1" dirty="0">
                <a:solidFill>
                  <a:schemeClr val="tx1"/>
                </a:solidFill>
              </a:rPr>
              <a:t>in Fig.2:</a:t>
            </a:r>
          </a:p>
          <a:p>
            <a:r>
              <a:rPr lang="en-US" sz="1600" b="1" dirty="0">
                <a:solidFill>
                  <a:schemeClr val="tx1"/>
                </a:solidFill>
              </a:rPr>
              <a:t>C[6a](C[6a,6a]C[3x6a]C[6a])(C[6a]C[6a,6a]H)(H){1|H&lt;1&gt;,4|C&lt;3&gt;} </a:t>
            </a:r>
          </a:p>
        </p:txBody>
      </p:sp>
    </p:spTree>
    <p:extLst>
      <p:ext uri="{BB962C8B-B14F-4D97-AF65-F5344CB8AC3E}">
        <p14:creationId xmlns:p14="http://schemas.microsoft.com/office/powerpoint/2010/main" val="2810188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ernate Process 5"/>
          <p:cNvSpPr/>
          <p:nvPr/>
        </p:nvSpPr>
        <p:spPr>
          <a:xfrm>
            <a:off x="5043703" y="1501951"/>
            <a:ext cx="3621121" cy="3541189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10051" y="2332300"/>
            <a:ext cx="3932946" cy="2881795"/>
          </a:xfrm>
        </p:spPr>
        <p:txBody>
          <a:bodyPr>
            <a:normAutofit fontScale="92500" lnSpcReduction="20000"/>
          </a:bodyPr>
          <a:lstStyle/>
          <a:p>
            <a:pPr marL="0" indent="0">
              <a:buClr>
                <a:schemeClr val="tx1"/>
              </a:buClr>
              <a:buNone/>
            </a:pPr>
            <a:endParaRPr lang="en-US" sz="2000" dirty="0" smtClean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  <a:buFont typeface="Wingdings" charset="2"/>
              <a:buChar char="v"/>
            </a:pPr>
            <a:r>
              <a:rPr lang="en-US" sz="2000" dirty="0" smtClean="0">
                <a:solidFill>
                  <a:schemeClr val="tx1"/>
                </a:solidFill>
              </a:rPr>
              <a:t>Hierarchical </a:t>
            </a:r>
            <a:r>
              <a:rPr lang="en-US" sz="2000" dirty="0">
                <a:solidFill>
                  <a:schemeClr val="tx1"/>
                </a:solidFill>
              </a:rPr>
              <a:t>tree </a:t>
            </a:r>
            <a:r>
              <a:rPr lang="en-US" sz="2000" dirty="0" smtClean="0">
                <a:solidFill>
                  <a:schemeClr val="tx1"/>
                </a:solidFill>
              </a:rPr>
              <a:t>of different descriptors for </a:t>
            </a:r>
            <a:r>
              <a:rPr lang="en-US" sz="2000" dirty="0">
                <a:solidFill>
                  <a:schemeClr val="tx1"/>
                </a:solidFill>
              </a:rPr>
              <a:t>different levels of approximations of atom </a:t>
            </a:r>
            <a:r>
              <a:rPr lang="en-US" sz="2000" dirty="0" smtClean="0">
                <a:solidFill>
                  <a:schemeClr val="tx1"/>
                </a:solidFill>
              </a:rPr>
              <a:t>types</a:t>
            </a:r>
            <a:endParaRPr lang="en-US" sz="2000" dirty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  <a:buFont typeface="Wingdings" charset="2"/>
              <a:buChar char="v"/>
            </a:pPr>
            <a:r>
              <a:rPr lang="en-US" sz="2000" dirty="0">
                <a:solidFill>
                  <a:schemeClr val="tx1"/>
                </a:solidFill>
              </a:rPr>
              <a:t>Isomorphism-mapping algorithms if user’s atom types do not exist in the </a:t>
            </a:r>
            <a:r>
              <a:rPr lang="en-US" sz="2000" dirty="0" smtClean="0">
                <a:solidFill>
                  <a:schemeClr val="tx1"/>
                </a:solidFill>
              </a:rPr>
              <a:t>database</a:t>
            </a:r>
            <a:r>
              <a:rPr lang="en-US" b="1" dirty="0" smtClean="0">
                <a:solidFill>
                  <a:schemeClr val="tx1"/>
                </a:solidFill>
                <a:latin typeface="News Gothic MT"/>
              </a:rPr>
              <a:t>                               </a:t>
            </a:r>
          </a:p>
        </p:txBody>
      </p:sp>
      <p:sp>
        <p:nvSpPr>
          <p:cNvPr id="9" name="Oval Callout 8"/>
          <p:cNvSpPr/>
          <p:nvPr/>
        </p:nvSpPr>
        <p:spPr>
          <a:xfrm>
            <a:off x="17335500" y="20561300"/>
            <a:ext cx="6177620" cy="3923319"/>
          </a:xfrm>
          <a:prstGeom prst="wedgeEllipse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Untitl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736" y="1697328"/>
            <a:ext cx="3163000" cy="318707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23537" y="5568214"/>
            <a:ext cx="731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 smtClean="0">
                <a:solidFill>
                  <a:schemeClr val="accent3"/>
                </a:solidFill>
              </a:rPr>
              <a:t>We have about </a:t>
            </a:r>
            <a:r>
              <a:rPr lang="en-US" dirty="0">
                <a:solidFill>
                  <a:schemeClr val="accent3"/>
                </a:solidFill>
              </a:rPr>
              <a:t>5</a:t>
            </a:r>
            <a:r>
              <a:rPr lang="en-US" dirty="0" smtClean="0">
                <a:solidFill>
                  <a:schemeClr val="accent3"/>
                </a:solidFill>
              </a:rPr>
              <a:t> million bond length values</a:t>
            </a:r>
          </a:p>
          <a:p>
            <a:pPr marL="285750" indent="-285750">
              <a:buFont typeface="Wingdings" charset="2"/>
              <a:buChar char="Ø"/>
            </a:pPr>
            <a:r>
              <a:rPr lang="en-US" dirty="0" smtClean="0">
                <a:solidFill>
                  <a:schemeClr val="accent3"/>
                </a:solidFill>
              </a:rPr>
              <a:t>We have about 10 million bond angle values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549275" y="317485"/>
            <a:ext cx="8042276" cy="675239"/>
          </a:xfrm>
          <a:solidFill>
            <a:srgbClr val="7AC6DC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How does Acedrg work  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06021" y="1538585"/>
            <a:ext cx="3627068" cy="696028"/>
          </a:xfrm>
          <a:prstGeom prst="roundRect">
            <a:avLst/>
          </a:prstGeom>
          <a:solidFill>
            <a:schemeClr val="accent3">
              <a:alpha val="37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chemeClr val="tx1"/>
              </a:buClr>
            </a:pPr>
            <a:r>
              <a:rPr lang="en-US" sz="2000" b="1" dirty="0">
                <a:solidFill>
                  <a:schemeClr val="tx1"/>
                </a:solidFill>
              </a:rPr>
              <a:t>The database in ACEDRG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2569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49274" y="1379842"/>
            <a:ext cx="8133709" cy="4441649"/>
          </a:xfrm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US" dirty="0" smtClean="0">
                <a:solidFill>
                  <a:schemeClr val="tx1"/>
                </a:solidFill>
              </a:rPr>
              <a:t>     </a:t>
            </a:r>
          </a:p>
          <a:p>
            <a:pPr marL="0" indent="0">
              <a:buClr>
                <a:schemeClr val="tx1"/>
              </a:buCl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buClr>
                <a:srgbClr val="660066"/>
              </a:buClr>
              <a:buFont typeface="Wingdings" charset="2"/>
              <a:buChar char=""/>
            </a:pPr>
            <a:endParaRPr lang="en-US" sz="1800" dirty="0" smtClean="0">
              <a:solidFill>
                <a:schemeClr val="tx1"/>
              </a:solidFill>
            </a:endParaRPr>
          </a:p>
          <a:p>
            <a:pPr marL="349250" lvl="1" indent="0">
              <a:buClr>
                <a:srgbClr val="660066"/>
              </a:buClr>
              <a:buNone/>
            </a:pPr>
            <a:endParaRPr lang="en-US" sz="2000" dirty="0" smtClean="0">
              <a:solidFill>
                <a:schemeClr val="tx1"/>
              </a:solidFill>
              <a:latin typeface="News Gothic MT"/>
            </a:endParaRPr>
          </a:p>
          <a:p>
            <a:pPr marL="685800" lvl="2" indent="0">
              <a:buClr>
                <a:schemeClr val="accent4"/>
              </a:buClr>
              <a:buNone/>
            </a:pPr>
            <a:r>
              <a:rPr lang="en-US" dirty="0" smtClean="0">
                <a:solidFill>
                  <a:schemeClr val="tx1"/>
                </a:solidFill>
                <a:latin typeface="News Gothic MT"/>
              </a:rPr>
              <a:t>  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549275" y="586129"/>
            <a:ext cx="8042276" cy="622760"/>
          </a:xfrm>
          <a:solidFill>
            <a:srgbClr val="7AC6DC"/>
          </a:solidFill>
        </p:spPr>
        <p:txBody>
          <a:bodyPr/>
          <a:lstStyle/>
          <a:p>
            <a:r>
              <a:rPr lang="en-US" sz="3200" b="1" dirty="0">
                <a:solidFill>
                  <a:schemeClr val="tx1"/>
                </a:solidFill>
              </a:rPr>
              <a:t>How does Acedrg </a:t>
            </a:r>
            <a:r>
              <a:rPr lang="en-US" sz="3200" b="1" dirty="0" smtClean="0">
                <a:solidFill>
                  <a:schemeClr val="tx1"/>
                </a:solidFill>
              </a:rPr>
              <a:t>work ?    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099112" y="1501952"/>
            <a:ext cx="6667945" cy="610550"/>
          </a:xfrm>
          <a:prstGeom prst="roundRect">
            <a:avLst/>
          </a:prstGeom>
          <a:solidFill>
            <a:schemeClr val="accent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257873" y="1587429"/>
            <a:ext cx="6374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Flowchart of  of Acedrg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1905127" y="2515465"/>
            <a:ext cx="4787243" cy="36877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lternate Process 6"/>
          <p:cNvSpPr/>
          <p:nvPr/>
        </p:nvSpPr>
        <p:spPr>
          <a:xfrm>
            <a:off x="2381409" y="2686419"/>
            <a:ext cx="3749193" cy="830347"/>
          </a:xfrm>
          <a:prstGeom prst="flowChartAlternateProcess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03034" y="2771896"/>
            <a:ext cx="3517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RDKit + other </a:t>
            </a:r>
            <a:r>
              <a:rPr lang="en-US" dirty="0"/>
              <a:t>f</a:t>
            </a:r>
            <a:r>
              <a:rPr lang="en-US" dirty="0" smtClean="0"/>
              <a:t>unction </a:t>
            </a:r>
            <a:r>
              <a:rPr lang="en-US" dirty="0"/>
              <a:t>c</a:t>
            </a:r>
            <a:r>
              <a:rPr lang="en-US" dirty="0" smtClean="0"/>
              <a:t>odes  for initial molecules</a:t>
            </a:r>
            <a:endParaRPr lang="en-US" dirty="0"/>
          </a:p>
        </p:txBody>
      </p:sp>
      <p:sp>
        <p:nvSpPr>
          <p:cNvPr id="14" name="Alternate Process 13"/>
          <p:cNvSpPr/>
          <p:nvPr/>
        </p:nvSpPr>
        <p:spPr>
          <a:xfrm>
            <a:off x="2411689" y="5207753"/>
            <a:ext cx="3749193" cy="830347"/>
          </a:xfrm>
          <a:prstGeom prst="flowChartAlternateProcess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lternate Process 14"/>
          <p:cNvSpPr/>
          <p:nvPr/>
        </p:nvSpPr>
        <p:spPr>
          <a:xfrm>
            <a:off x="2387265" y="3937809"/>
            <a:ext cx="3749193" cy="830347"/>
          </a:xfrm>
          <a:prstGeom prst="flowChartAlternateProcess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03034" y="4054050"/>
            <a:ext cx="3627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Generate dictionaries for those molecules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472750" y="5323994"/>
            <a:ext cx="3609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REFMAC + </a:t>
            </a:r>
            <a:r>
              <a:rPr lang="en-US" dirty="0" smtClean="0"/>
              <a:t>dictionaries </a:t>
            </a:r>
            <a:r>
              <a:rPr lang="en-US" dirty="0" smtClean="0"/>
              <a:t>for the coordinates of those molecules </a:t>
            </a:r>
            <a:endParaRPr lang="en-US" dirty="0"/>
          </a:p>
        </p:txBody>
      </p:sp>
      <p:sp>
        <p:nvSpPr>
          <p:cNvPr id="17" name="Down Arrow 16"/>
          <p:cNvSpPr/>
          <p:nvPr/>
        </p:nvSpPr>
        <p:spPr>
          <a:xfrm>
            <a:off x="4005649" y="3553399"/>
            <a:ext cx="305308" cy="359988"/>
          </a:xfrm>
          <a:prstGeom prst="downArrow">
            <a:avLst/>
          </a:prstGeom>
          <a:solidFill>
            <a:schemeClr val="accent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3987081" y="4817000"/>
            <a:ext cx="305308" cy="359988"/>
          </a:xfrm>
          <a:prstGeom prst="downArrow">
            <a:avLst/>
          </a:prstGeom>
          <a:solidFill>
            <a:schemeClr val="accent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502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699" y="512862"/>
            <a:ext cx="8042276" cy="573917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/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en-US" sz="2800" b="1" dirty="0">
                <a:solidFill>
                  <a:schemeClr val="tx1"/>
                </a:solidFill>
              </a:rPr>
              <a:t/>
            </a: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 smtClean="0">
                <a:solidFill>
                  <a:schemeClr val="tx1"/>
                </a:solidFill>
              </a:rPr>
              <a:t>How to use </a:t>
            </a:r>
            <a:r>
              <a:rPr lang="en-US" sz="2800" b="1" dirty="0" smtClean="0">
                <a:solidFill>
                  <a:schemeClr val="tx1"/>
                </a:solidFill>
              </a:rPr>
              <a:t>Acedrg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73699" y="2197979"/>
            <a:ext cx="8042276" cy="406626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buFont typeface="Wingdings" charset="2"/>
              <a:buChar char="v"/>
            </a:pPr>
            <a:r>
              <a:rPr lang="en-US" sz="2000" dirty="0" smtClean="0">
                <a:solidFill>
                  <a:schemeClr val="tx1"/>
                </a:solidFill>
              </a:rPr>
              <a:t>Take input files of SMILES, SDF/MDL, </a:t>
            </a:r>
            <a:r>
              <a:rPr lang="en-US" sz="2000" dirty="0" err="1" smtClean="0">
                <a:solidFill>
                  <a:schemeClr val="tx1"/>
                </a:solidFill>
              </a:rPr>
              <a:t>mmCIF</a:t>
            </a:r>
            <a:r>
              <a:rPr lang="en-US" sz="2000" dirty="0" smtClean="0">
                <a:solidFill>
                  <a:schemeClr val="tx1"/>
                </a:solidFill>
              </a:rPr>
              <a:t>,  </a:t>
            </a:r>
            <a:r>
              <a:rPr lang="en-US" sz="2000" dirty="0" smtClean="0">
                <a:solidFill>
                  <a:schemeClr val="tx1"/>
                </a:solidFill>
              </a:rPr>
              <a:t>SYBYL-Mol2 </a:t>
            </a:r>
            <a:r>
              <a:rPr lang="en-US" sz="2000" dirty="0" smtClean="0">
                <a:solidFill>
                  <a:schemeClr val="tx1"/>
                </a:solidFill>
              </a:rPr>
              <a:t>formats</a:t>
            </a:r>
            <a:endParaRPr lang="en-US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Clr>
                <a:schemeClr val="accent2"/>
              </a:buClr>
              <a:buFont typeface="Wingdings" charset="2"/>
              <a:buChar char="v"/>
            </a:pPr>
            <a:r>
              <a:rPr lang="en-US" sz="2000" dirty="0" smtClean="0">
                <a:solidFill>
                  <a:schemeClr val="tx1"/>
                </a:solidFill>
              </a:rPr>
              <a:t>Output monomer/ligand files in mmCIF format, which contain atom types, bond lengths and angles, torsion angles, planes and chirality centers, and are used as restraint files for refinements.</a:t>
            </a:r>
          </a:p>
          <a:p>
            <a:pPr>
              <a:lnSpc>
                <a:spcPct val="120000"/>
              </a:lnSpc>
              <a:buClr>
                <a:schemeClr val="accent2"/>
              </a:buClr>
              <a:buFont typeface="Wingdings" charset="2"/>
              <a:buChar char="v"/>
            </a:pPr>
            <a:r>
              <a:rPr lang="en-US" sz="2000" dirty="0" smtClean="0">
                <a:solidFill>
                  <a:schemeClr val="tx1"/>
                </a:solidFill>
              </a:rPr>
              <a:t>Output coordinate files in PDB format, which represent one of lower energy conformations for the ligands under consideration.</a:t>
            </a:r>
          </a:p>
          <a:p>
            <a:pPr>
              <a:lnSpc>
                <a:spcPct val="120000"/>
              </a:lnSpc>
              <a:buClr>
                <a:schemeClr val="accent2"/>
              </a:buClr>
              <a:buFont typeface="Wingdings" charset="2"/>
              <a:buChar char="v"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0" indent="0">
              <a:buClr>
                <a:srgbClr val="660066"/>
              </a:buClr>
              <a:buNone/>
            </a:pP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709730" y="1379841"/>
            <a:ext cx="5776443" cy="586129"/>
          </a:xfrm>
          <a:prstGeom prst="roundRect">
            <a:avLst/>
          </a:prstGeom>
          <a:solidFill>
            <a:schemeClr val="accent3">
              <a:alpha val="37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buClr>
                <a:schemeClr val="tx2"/>
              </a:buClr>
            </a:pPr>
            <a:r>
              <a:rPr lang="en-US" sz="2400" dirty="0" smtClean="0">
                <a:solidFill>
                  <a:srgbClr val="000090"/>
                </a:solidFill>
              </a:rPr>
              <a:t>Ligand/restraint </a:t>
            </a:r>
            <a:r>
              <a:rPr lang="en-US" sz="2400" dirty="0">
                <a:solidFill>
                  <a:srgbClr val="000090"/>
                </a:solidFill>
              </a:rPr>
              <a:t>generator</a:t>
            </a:r>
          </a:p>
        </p:txBody>
      </p:sp>
    </p:spTree>
    <p:extLst>
      <p:ext uri="{BB962C8B-B14F-4D97-AF65-F5344CB8AC3E}">
        <p14:creationId xmlns:p14="http://schemas.microsoft.com/office/powerpoint/2010/main" val="1118191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699" y="512862"/>
            <a:ext cx="8042276" cy="573917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How to Use </a:t>
            </a:r>
            <a:r>
              <a:rPr lang="en-US" sz="2800" b="1" dirty="0">
                <a:solidFill>
                  <a:schemeClr val="tx1"/>
                </a:solidFill>
              </a:rPr>
              <a:t>Acedrg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20525" y="1416474"/>
            <a:ext cx="8042276" cy="473786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Clr>
                <a:schemeClr val="accent2"/>
              </a:buClr>
              <a:buNone/>
            </a:pPr>
            <a:r>
              <a:rPr lang="en-US" sz="2000" dirty="0" smtClean="0">
                <a:solidFill>
                  <a:schemeClr val="tx1"/>
                </a:solidFill>
              </a:rPr>
              <a:t>     </a:t>
            </a:r>
            <a:endParaRPr lang="en-US" sz="20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buClr>
                <a:schemeClr val="accent2"/>
              </a:buClr>
              <a:buNone/>
            </a:pPr>
            <a:endParaRPr lang="en-US" sz="20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buClr>
                <a:schemeClr val="accent2"/>
              </a:buClr>
              <a:buNone/>
            </a:pPr>
            <a:endParaRPr lang="en-US" sz="2000" dirty="0" smtClean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Clr>
                <a:schemeClr val="accent2"/>
              </a:buClr>
              <a:buFont typeface="Wingdings" charset="2"/>
              <a:buChar char="v"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0" indent="0">
              <a:buClr>
                <a:srgbClr val="660066"/>
              </a:buClr>
              <a:buNone/>
            </a:pP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538747" y="1465318"/>
            <a:ext cx="5776443" cy="586129"/>
          </a:xfrm>
          <a:prstGeom prst="roundRect">
            <a:avLst/>
          </a:prstGeom>
          <a:solidFill>
            <a:schemeClr val="accent3">
              <a:alpha val="37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buClr>
                <a:schemeClr val="tx2"/>
              </a:buClr>
            </a:pPr>
            <a:r>
              <a:rPr lang="en-US" sz="2400" dirty="0" smtClean="0">
                <a:solidFill>
                  <a:srgbClr val="000090"/>
                </a:solidFill>
              </a:rPr>
              <a:t>Ligand </a:t>
            </a:r>
            <a:r>
              <a:rPr lang="en-US" sz="2400" dirty="0">
                <a:solidFill>
                  <a:srgbClr val="000090"/>
                </a:solidFill>
              </a:rPr>
              <a:t>generator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50970" y="5810402"/>
            <a:ext cx="217379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Flavin adenine </a:t>
            </a:r>
            <a:r>
              <a:rPr lang="en-US" sz="1600" b="1" dirty="0" smtClean="0"/>
              <a:t>dinucleotide(FAD)</a:t>
            </a:r>
            <a:endParaRPr lang="en-US" sz="1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082219" y="5836855"/>
            <a:ext cx="2794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Dihydroflavine-adenine dinucleotide (FDA)</a:t>
            </a:r>
            <a:endParaRPr lang="en-US" sz="1400" b="1" dirty="0"/>
          </a:p>
        </p:txBody>
      </p:sp>
      <p:pic>
        <p:nvPicPr>
          <p:cNvPr id="9" name="Picture 8" descr="FA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376" y="2564311"/>
            <a:ext cx="2186012" cy="2869582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0" name="Picture 9" descr="FDA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753" y="2613155"/>
            <a:ext cx="2247072" cy="2869582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5417979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911" y="512862"/>
            <a:ext cx="8042276" cy="573917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 How </a:t>
            </a:r>
            <a:r>
              <a:rPr lang="en-US" sz="2800" b="1" dirty="0" smtClean="0">
                <a:solidFill>
                  <a:schemeClr val="tx1"/>
                </a:solidFill>
              </a:rPr>
              <a:t>to use </a:t>
            </a:r>
            <a:r>
              <a:rPr lang="en-US" sz="2800" b="1" dirty="0" smtClean="0">
                <a:solidFill>
                  <a:schemeClr val="tx1"/>
                </a:solidFill>
              </a:rPr>
              <a:t>Acedrg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538747" y="1172254"/>
            <a:ext cx="5776443" cy="439597"/>
          </a:xfrm>
          <a:prstGeom prst="roundRect">
            <a:avLst/>
          </a:prstGeom>
          <a:solidFill>
            <a:schemeClr val="accent3">
              <a:alpha val="37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buClr>
                <a:schemeClr val="tx2"/>
              </a:buClr>
            </a:pPr>
            <a:r>
              <a:rPr lang="en-US" sz="2400" dirty="0" smtClean="0">
                <a:solidFill>
                  <a:srgbClr val="000090"/>
                </a:solidFill>
              </a:rPr>
              <a:t>The Restraints/</a:t>
            </a:r>
            <a:r>
              <a:rPr lang="en-US" sz="2400" dirty="0" smtClean="0">
                <a:solidFill>
                  <a:srgbClr val="000090"/>
                </a:solidFill>
              </a:rPr>
              <a:t>Dictionaries </a:t>
            </a:r>
            <a:r>
              <a:rPr lang="en-US" sz="2400" dirty="0" smtClean="0">
                <a:solidFill>
                  <a:srgbClr val="000090"/>
                </a:solidFill>
              </a:rPr>
              <a:t>generated</a:t>
            </a:r>
            <a:endParaRPr lang="en-US" sz="2400" dirty="0">
              <a:solidFill>
                <a:srgbClr val="000090"/>
              </a:solidFill>
            </a:endParaRPr>
          </a:p>
        </p:txBody>
      </p:sp>
      <p:pic>
        <p:nvPicPr>
          <p:cNvPr id="5" name="Picture 4" descr="FAD_cif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567" y="1758381"/>
            <a:ext cx="6282342" cy="3890727"/>
          </a:xfrm>
          <a:prstGeom prst="rect">
            <a:avLst/>
          </a:prstGeom>
        </p:spPr>
      </p:pic>
      <p:sp>
        <p:nvSpPr>
          <p:cNvPr id="7" name="Alternate Process 6"/>
          <p:cNvSpPr/>
          <p:nvPr/>
        </p:nvSpPr>
        <p:spPr>
          <a:xfrm>
            <a:off x="1257872" y="5836855"/>
            <a:ext cx="6533610" cy="464017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refmac5 HKLIN </a:t>
            </a:r>
            <a:r>
              <a:rPr lang="en-US" b="1" dirty="0" err="1" smtClean="0">
                <a:solidFill>
                  <a:schemeClr val="tx1"/>
                </a:solidFill>
              </a:rPr>
              <a:t>aaa.mtz</a:t>
            </a:r>
            <a:r>
              <a:rPr lang="en-US" b="1" dirty="0" smtClean="0">
                <a:solidFill>
                  <a:schemeClr val="tx1"/>
                </a:solidFill>
              </a:rPr>
              <a:t> XYZIN </a:t>
            </a:r>
            <a:r>
              <a:rPr lang="en-US" b="1" dirty="0" err="1" smtClean="0">
                <a:solidFill>
                  <a:schemeClr val="tx1"/>
                </a:solidFill>
              </a:rPr>
              <a:t>bbb.pdb</a:t>
            </a:r>
            <a:r>
              <a:rPr lang="en-US" b="1" dirty="0" smtClean="0">
                <a:solidFill>
                  <a:schemeClr val="tx1"/>
                </a:solidFill>
              </a:rPr>
              <a:t> LIBIN </a:t>
            </a:r>
            <a:r>
              <a:rPr lang="en-US" b="1" dirty="0" err="1" smtClean="0">
                <a:solidFill>
                  <a:schemeClr val="tx1"/>
                </a:solidFill>
              </a:rPr>
              <a:t>ccc.cif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824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699" y="757082"/>
            <a:ext cx="8042276" cy="573917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How to Use </a:t>
            </a:r>
            <a:r>
              <a:rPr lang="en-US" sz="2800" b="1" dirty="0">
                <a:solidFill>
                  <a:schemeClr val="tx1"/>
                </a:solidFill>
              </a:rPr>
              <a:t>Acedrg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69091" y="1465318"/>
            <a:ext cx="7681853" cy="586129"/>
          </a:xfrm>
          <a:prstGeom prst="roundRect">
            <a:avLst/>
          </a:prstGeom>
          <a:solidFill>
            <a:schemeClr val="accent3">
              <a:alpha val="37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buClr>
                <a:schemeClr val="tx2"/>
              </a:buClr>
            </a:pPr>
            <a:r>
              <a:rPr lang="en-US" sz="2400" b="1" dirty="0" smtClean="0">
                <a:solidFill>
                  <a:schemeClr val="bg1"/>
                </a:solidFill>
              </a:rPr>
              <a:t>Using the dictionary generated by Acedrg on FAD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figure7a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789" y="2388760"/>
            <a:ext cx="3865749" cy="1938528"/>
          </a:xfrm>
          <a:prstGeom prst="rect">
            <a:avLst/>
          </a:prstGeom>
        </p:spPr>
      </p:pic>
      <p:pic>
        <p:nvPicPr>
          <p:cNvPr id="8" name="Picture 7" descr="figure7b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062" y="4745482"/>
            <a:ext cx="3890172" cy="1938528"/>
          </a:xfrm>
          <a:prstGeom prst="rect">
            <a:avLst/>
          </a:prstGeom>
        </p:spPr>
      </p:pic>
      <p:pic>
        <p:nvPicPr>
          <p:cNvPr id="15" name="Picture 14" descr="FA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43" y="2723051"/>
            <a:ext cx="2503849" cy="319928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531899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549275" y="586129"/>
            <a:ext cx="8042276" cy="622760"/>
          </a:xfrm>
          <a:solidFill>
            <a:srgbClr val="7AC6DC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How to use Acedrg</a:t>
            </a:r>
            <a:endParaRPr lang="en-US" sz="3200" b="1" dirty="0" smtClean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5927" y="1624062"/>
            <a:ext cx="7193076" cy="952458"/>
          </a:xfrm>
          <a:prstGeom prst="roundRect">
            <a:avLst/>
          </a:prstGeom>
          <a:solidFill>
            <a:schemeClr val="accent3">
              <a:alpha val="39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Applications 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903709" y="3235915"/>
            <a:ext cx="7046533" cy="1257732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74773" y="3382445"/>
            <a:ext cx="65213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current entries (monomer/ligand descriptions) in CCP4/</a:t>
            </a:r>
            <a:r>
              <a:rPr lang="en-US" sz="2000" dirty="0" err="1" smtClean="0"/>
              <a:t>Refmac</a:t>
            </a:r>
            <a:r>
              <a:rPr lang="en-US" sz="2000" dirty="0" smtClean="0"/>
              <a:t> monomer library will be replaced by those regenerated by Acedrg. (</a:t>
            </a:r>
            <a:r>
              <a:rPr lang="en-US" sz="2000" dirty="0"/>
              <a:t>Robert </a:t>
            </a:r>
            <a:r>
              <a:rPr lang="en-US" sz="2000" dirty="0" smtClean="0"/>
              <a:t> Nicholls)  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68344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699" y="512862"/>
            <a:ext cx="8042276" cy="573917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How to use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en-US" sz="2800" b="1" dirty="0" smtClean="0">
                <a:solidFill>
                  <a:schemeClr val="tx1"/>
                </a:solidFill>
              </a:rPr>
              <a:t>Acedrg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4" name="Picture 3" descr="make_ligand_i2_1.tif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14" y="2600940"/>
            <a:ext cx="3688413" cy="3223703"/>
          </a:xfrm>
          <a:prstGeom prst="rect">
            <a:avLst/>
          </a:prstGeom>
        </p:spPr>
      </p:pic>
      <p:pic>
        <p:nvPicPr>
          <p:cNvPr id="5" name="Picture 4" descr="make_ligand_i2_2.tif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092" y="2613151"/>
            <a:ext cx="3853157" cy="3223703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757169" y="1330998"/>
            <a:ext cx="7522809" cy="655784"/>
          </a:xfrm>
          <a:prstGeom prst="roundRect">
            <a:avLst/>
          </a:prstGeom>
          <a:solidFill>
            <a:schemeClr val="accent3">
              <a:alpha val="37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buClr>
                <a:schemeClr val="tx2"/>
              </a:buClr>
            </a:pPr>
            <a:r>
              <a:rPr lang="en-US" sz="2400" dirty="0" smtClean="0">
                <a:solidFill>
                  <a:srgbClr val="000090"/>
                </a:solidFill>
              </a:rPr>
              <a:t>Run </a:t>
            </a:r>
            <a:r>
              <a:rPr lang="en-US" sz="2400" dirty="0" smtClean="0">
                <a:solidFill>
                  <a:srgbClr val="000090"/>
                </a:solidFill>
              </a:rPr>
              <a:t>via “Make Ligand” in </a:t>
            </a:r>
            <a:r>
              <a:rPr lang="en-US" sz="2400" dirty="0" smtClean="0">
                <a:solidFill>
                  <a:srgbClr val="000090"/>
                </a:solidFill>
              </a:rPr>
              <a:t>CCP4i2 Ligand Interface </a:t>
            </a:r>
          </a:p>
        </p:txBody>
      </p:sp>
    </p:spTree>
    <p:extLst>
      <p:ext uri="{BB962C8B-B14F-4D97-AF65-F5344CB8AC3E}">
        <p14:creationId xmlns:p14="http://schemas.microsoft.com/office/powerpoint/2010/main" val="3472769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586129"/>
            <a:ext cx="8042276" cy="622760"/>
          </a:xfrm>
          <a:solidFill>
            <a:srgbClr val="7AC6DC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Contents  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49275" y="1600201"/>
            <a:ext cx="8042276" cy="4920470"/>
          </a:xfrm>
        </p:spPr>
        <p:txBody>
          <a:bodyPr>
            <a:normAutofit/>
          </a:bodyPr>
          <a:lstStyle/>
          <a:p>
            <a:pPr marL="806450" lvl="1" indent="-457200">
              <a:buClr>
                <a:schemeClr val="tx1"/>
              </a:buClr>
              <a:buFont typeface="+mj-lt"/>
              <a:buAutoNum type="arabicPeriod"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806450" lvl="1" indent="-457200">
              <a:buClr>
                <a:schemeClr val="tx1"/>
              </a:buClr>
              <a:buFont typeface="+mj-lt"/>
              <a:buAutoNum type="arabicPeriod"/>
            </a:pPr>
            <a:r>
              <a:rPr lang="en-US" sz="2800" b="1" dirty="0" smtClean="0">
                <a:solidFill>
                  <a:schemeClr val="tx1"/>
                </a:solidFill>
              </a:rPr>
              <a:t>Introduction to Acedrg</a:t>
            </a:r>
          </a:p>
          <a:p>
            <a:pPr marL="1146175" lvl="2" indent="-514350">
              <a:lnSpc>
                <a:spcPct val="130000"/>
              </a:lnSpc>
              <a:buClr>
                <a:schemeClr val="tx1"/>
              </a:buClr>
              <a:buFont typeface="+mj-lt"/>
              <a:buAutoNum type="alphaLcPeriod"/>
            </a:pPr>
            <a:r>
              <a:rPr lang="en-US" sz="2400" dirty="0" smtClean="0">
                <a:solidFill>
                  <a:schemeClr val="tx1"/>
                </a:solidFill>
              </a:rPr>
              <a:t>What is Acedrg for</a:t>
            </a:r>
          </a:p>
          <a:p>
            <a:pPr marL="1146175" lvl="2" indent="-514350">
              <a:lnSpc>
                <a:spcPct val="130000"/>
              </a:lnSpc>
              <a:buClr>
                <a:schemeClr val="tx1"/>
              </a:buClr>
              <a:buFont typeface="+mj-lt"/>
              <a:buAutoNum type="alphaLcPeriod"/>
            </a:pPr>
            <a:r>
              <a:rPr lang="en-US" sz="2400" dirty="0" smtClean="0">
                <a:solidFill>
                  <a:schemeClr val="tx1"/>
                </a:solidFill>
              </a:rPr>
              <a:t>How does Acedrg works</a:t>
            </a:r>
          </a:p>
          <a:p>
            <a:pPr marL="1146175" lvl="2" indent="-514350">
              <a:lnSpc>
                <a:spcPct val="130000"/>
              </a:lnSpc>
              <a:buClr>
                <a:schemeClr val="tx1"/>
              </a:buClr>
              <a:buFont typeface="+mj-lt"/>
              <a:buAutoNum type="alphaLcPeriod"/>
            </a:pPr>
            <a:r>
              <a:rPr lang="en-US" sz="2400" dirty="0" smtClean="0">
                <a:solidFill>
                  <a:schemeClr val="tx1"/>
                </a:solidFill>
              </a:rPr>
              <a:t>How to </a:t>
            </a:r>
            <a:r>
              <a:rPr lang="en-US" sz="2400" dirty="0" smtClean="0">
                <a:solidFill>
                  <a:schemeClr val="tx1"/>
                </a:solidFill>
              </a:rPr>
              <a:t>use </a:t>
            </a:r>
            <a:r>
              <a:rPr lang="en-US" sz="2400" dirty="0" smtClean="0">
                <a:solidFill>
                  <a:schemeClr val="tx1"/>
                </a:solidFill>
              </a:rPr>
              <a:t>Acedrg</a:t>
            </a:r>
          </a:p>
          <a:p>
            <a:pPr marL="349250" lvl="1" indent="0">
              <a:buClr>
                <a:schemeClr val="tx1"/>
              </a:buClr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806450" lvl="1" indent="-457200">
              <a:buClr>
                <a:schemeClr val="tx1"/>
              </a:buClr>
              <a:buFont typeface="+mj-lt"/>
              <a:buAutoNum type="arabicPeriod"/>
            </a:pPr>
            <a:r>
              <a:rPr lang="en-US" sz="2800" b="1" dirty="0" smtClean="0">
                <a:solidFill>
                  <a:schemeClr val="tx1"/>
                </a:solidFill>
              </a:rPr>
              <a:t>What is new in Acedrg? </a:t>
            </a:r>
            <a:endParaRPr lang="en-US" sz="2800" b="1" dirty="0">
              <a:solidFill>
                <a:schemeClr val="tx1"/>
              </a:solidFill>
            </a:endParaRPr>
          </a:p>
          <a:p>
            <a:pPr marL="1146175" lvl="2" indent="-514350">
              <a:lnSpc>
                <a:spcPct val="130000"/>
              </a:lnSpc>
              <a:buClr>
                <a:schemeClr val="tx1"/>
              </a:buClr>
              <a:buFont typeface="+mj-lt"/>
              <a:buAutoNum type="alphaLcPeriod"/>
            </a:pPr>
            <a:r>
              <a:rPr lang="en-US" sz="2400" dirty="0" smtClean="0">
                <a:solidFill>
                  <a:schemeClr val="tx1"/>
                </a:solidFill>
              </a:rPr>
              <a:t>Covalent links between monomer/residues.</a:t>
            </a:r>
          </a:p>
          <a:p>
            <a:pPr marL="1146175" lvl="2" indent="-514350">
              <a:lnSpc>
                <a:spcPct val="130000"/>
              </a:lnSpc>
              <a:buClr>
                <a:schemeClr val="tx1"/>
              </a:buClr>
              <a:buFont typeface="+mj-lt"/>
              <a:buAutoNum type="alphaLcPeriod"/>
            </a:pPr>
            <a:r>
              <a:rPr lang="en-US" sz="2400" dirty="0" smtClean="0">
                <a:solidFill>
                  <a:schemeClr val="tx1"/>
                </a:solidFill>
              </a:rPr>
              <a:t>Other new modules.</a:t>
            </a:r>
          </a:p>
          <a:p>
            <a:pPr marL="349250" lvl="1" indent="0">
              <a:buClr>
                <a:schemeClr val="tx1"/>
              </a:buClr>
              <a:buNone/>
            </a:pPr>
            <a:endParaRPr lang="en-US" sz="2800" dirty="0" smtClean="0">
              <a:solidFill>
                <a:schemeClr val="tx1"/>
              </a:solidFill>
            </a:endParaRPr>
          </a:p>
          <a:p>
            <a:pPr marL="349250" lvl="1" indent="0">
              <a:buClr>
                <a:schemeClr val="tx1"/>
              </a:buClr>
              <a:buNone/>
            </a:pPr>
            <a:endParaRPr lang="en-US" sz="2800" dirty="0" smtClean="0">
              <a:solidFill>
                <a:schemeClr val="tx1"/>
              </a:solidFill>
            </a:endParaRPr>
          </a:p>
          <a:p>
            <a:pPr marL="349250" lvl="1" indent="0">
              <a:buClr>
                <a:schemeClr val="tx1"/>
              </a:buClr>
              <a:buNone/>
            </a:pPr>
            <a:endParaRPr lang="en-US" sz="2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478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699" y="512862"/>
            <a:ext cx="8042276" cy="573917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How to Use </a:t>
            </a:r>
            <a:r>
              <a:rPr lang="en-US" sz="2800" b="1" dirty="0" smtClean="0">
                <a:solidFill>
                  <a:schemeClr val="tx1"/>
                </a:solidFill>
              </a:rPr>
              <a:t>Acedrg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33447" y="1367630"/>
            <a:ext cx="5776443" cy="834665"/>
          </a:xfrm>
          <a:prstGeom prst="roundRect">
            <a:avLst/>
          </a:prstGeom>
          <a:solidFill>
            <a:schemeClr val="accent3">
              <a:alpha val="37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buClr>
                <a:schemeClr val="tx2"/>
              </a:buClr>
            </a:pPr>
            <a:r>
              <a:rPr lang="en-US" sz="2400" b="1" dirty="0" smtClean="0">
                <a:solidFill>
                  <a:schemeClr val="bg1"/>
                </a:solidFill>
              </a:rPr>
              <a:t>Run via the old CCP4i interface</a:t>
            </a:r>
          </a:p>
        </p:txBody>
      </p:sp>
      <p:pic>
        <p:nvPicPr>
          <p:cNvPr id="3" name="Picture 2" descr="acedrg_ccp4i_2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53" y="2519782"/>
            <a:ext cx="7168651" cy="325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483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49275" y="1379842"/>
            <a:ext cx="8133708" cy="4945453"/>
          </a:xfrm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US" dirty="0" smtClean="0">
                <a:solidFill>
                  <a:schemeClr val="tx1"/>
                </a:solidFill>
              </a:rPr>
              <a:t>     </a:t>
            </a:r>
          </a:p>
          <a:p>
            <a:pPr marL="0" indent="0">
              <a:buClr>
                <a:schemeClr val="tx1"/>
              </a:buCl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buClr>
                <a:srgbClr val="660066"/>
              </a:buClr>
              <a:buFont typeface="Wingdings" charset="2"/>
              <a:buChar char=""/>
            </a:pPr>
            <a:endParaRPr lang="en-US" sz="1800" dirty="0" smtClean="0">
              <a:solidFill>
                <a:schemeClr val="tx1"/>
              </a:solidFill>
            </a:endParaRPr>
          </a:p>
          <a:p>
            <a:pPr marL="349250" lvl="1" indent="0">
              <a:buClr>
                <a:srgbClr val="660066"/>
              </a:buClr>
              <a:buNone/>
            </a:pPr>
            <a:endParaRPr lang="en-US" sz="2000" dirty="0" smtClean="0">
              <a:solidFill>
                <a:schemeClr val="tx1"/>
              </a:solidFill>
              <a:latin typeface="News Gothic MT"/>
            </a:endParaRPr>
          </a:p>
          <a:p>
            <a:pPr marL="685800" lvl="2" indent="0">
              <a:buClr>
                <a:schemeClr val="accent4"/>
              </a:buClr>
              <a:buNone/>
            </a:pPr>
            <a:r>
              <a:rPr lang="en-US" dirty="0" smtClean="0">
                <a:solidFill>
                  <a:schemeClr val="tx1"/>
                </a:solidFill>
                <a:latin typeface="News Gothic MT"/>
              </a:rPr>
              <a:t>  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549275" y="586129"/>
            <a:ext cx="8042276" cy="622760"/>
          </a:xfrm>
          <a:solidFill>
            <a:srgbClr val="7AC6DC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Using </a:t>
            </a:r>
            <a:r>
              <a:rPr lang="en-US" sz="3200" b="1" dirty="0">
                <a:solidFill>
                  <a:schemeClr val="tx1"/>
                </a:solidFill>
              </a:rPr>
              <a:t>Acedrg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15927" y="1624062"/>
            <a:ext cx="7193076" cy="952458"/>
          </a:xfrm>
          <a:prstGeom prst="roundRect">
            <a:avLst/>
          </a:prstGeom>
          <a:solidFill>
            <a:schemeClr val="accent3">
              <a:alpha val="39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More options in Command-line Options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64779" y="2991694"/>
            <a:ext cx="7070952" cy="625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v"/>
            </a:pPr>
            <a:r>
              <a:rPr lang="en-US" sz="2200" dirty="0" smtClean="0"/>
              <a:t>Get help for Acedrg options: </a:t>
            </a:r>
            <a:endParaRPr lang="en-US" sz="1900" dirty="0" smtClean="0"/>
          </a:p>
          <a:p>
            <a:pPr lvl="1">
              <a:lnSpc>
                <a:spcPct val="60000"/>
              </a:lnSpc>
            </a:pPr>
            <a:r>
              <a:rPr lang="en-US" sz="1900" dirty="0" smtClean="0"/>
              <a:t>					</a:t>
            </a:r>
          </a:p>
        </p:txBody>
      </p:sp>
      <p:sp>
        <p:nvSpPr>
          <p:cNvPr id="2" name="Alternate Process 1"/>
          <p:cNvSpPr/>
          <p:nvPr/>
        </p:nvSpPr>
        <p:spPr>
          <a:xfrm>
            <a:off x="1257872" y="3516766"/>
            <a:ext cx="6533610" cy="573917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257872" y="3595901"/>
            <a:ext cx="6521398" cy="625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Acedrg –h </a:t>
            </a:r>
          </a:p>
          <a:p>
            <a:pPr lvl="1">
              <a:lnSpc>
                <a:spcPct val="60000"/>
              </a:lnSpc>
            </a:pPr>
            <a:r>
              <a:rPr lang="en-US" sz="1900" dirty="0" smtClean="0"/>
              <a:t>					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31695" y="4316350"/>
            <a:ext cx="7070952" cy="625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v"/>
            </a:pPr>
            <a:r>
              <a:rPr lang="en-US" sz="2200" dirty="0" smtClean="0"/>
              <a:t>Use input </a:t>
            </a:r>
            <a:r>
              <a:rPr lang="en-US" sz="2200" dirty="0" err="1" smtClean="0"/>
              <a:t>mmcif</a:t>
            </a:r>
            <a:r>
              <a:rPr lang="en-US" sz="2200" dirty="0" smtClean="0"/>
              <a:t> to generate a dictionary : </a:t>
            </a:r>
            <a:endParaRPr lang="en-US" sz="1900" dirty="0" smtClean="0"/>
          </a:p>
          <a:p>
            <a:pPr lvl="1">
              <a:lnSpc>
                <a:spcPct val="60000"/>
              </a:lnSpc>
            </a:pPr>
            <a:r>
              <a:rPr lang="en-US" sz="1900" dirty="0" smtClean="0"/>
              <a:t>					</a:t>
            </a:r>
          </a:p>
        </p:txBody>
      </p:sp>
      <p:sp>
        <p:nvSpPr>
          <p:cNvPr id="15" name="Alternate Process 14"/>
          <p:cNvSpPr/>
          <p:nvPr/>
        </p:nvSpPr>
        <p:spPr>
          <a:xfrm>
            <a:off x="1257872" y="5024587"/>
            <a:ext cx="6692370" cy="573917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306720" y="5085643"/>
            <a:ext cx="65213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Acedrg –c your_cif</a:t>
            </a:r>
            <a:r>
              <a:rPr lang="en-US" sz="2200" b="1" dirty="0"/>
              <a:t> </a:t>
            </a:r>
            <a:r>
              <a:rPr lang="en-US" sz="2200" b="1" dirty="0" smtClean="0"/>
              <a:t>-o your_output_name –p  </a:t>
            </a:r>
          </a:p>
        </p:txBody>
      </p:sp>
    </p:spTree>
    <p:extLst>
      <p:ext uri="{BB962C8B-B14F-4D97-AF65-F5344CB8AC3E}">
        <p14:creationId xmlns:p14="http://schemas.microsoft.com/office/powerpoint/2010/main" val="1441132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49275" y="1379842"/>
            <a:ext cx="8133708" cy="5165251"/>
          </a:xfrm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US" dirty="0" smtClean="0">
                <a:solidFill>
                  <a:schemeClr val="tx1"/>
                </a:solidFill>
              </a:rPr>
              <a:t>     </a:t>
            </a:r>
          </a:p>
          <a:p>
            <a:pPr marL="0" indent="0">
              <a:buClr>
                <a:schemeClr val="tx1"/>
              </a:buCl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buClr>
                <a:srgbClr val="660066"/>
              </a:buClr>
              <a:buFont typeface="Wingdings" charset="2"/>
              <a:buChar char=""/>
            </a:pPr>
            <a:endParaRPr lang="en-US" sz="1800" dirty="0" smtClean="0">
              <a:solidFill>
                <a:schemeClr val="tx1"/>
              </a:solidFill>
            </a:endParaRPr>
          </a:p>
          <a:p>
            <a:pPr marL="349250" lvl="1" indent="0">
              <a:buClr>
                <a:srgbClr val="660066"/>
              </a:buClr>
              <a:buNone/>
            </a:pPr>
            <a:endParaRPr lang="en-US" sz="2000" dirty="0" smtClean="0">
              <a:solidFill>
                <a:schemeClr val="tx1"/>
              </a:solidFill>
              <a:latin typeface="News Gothic MT"/>
            </a:endParaRPr>
          </a:p>
          <a:p>
            <a:pPr marL="685800" lvl="2" indent="0">
              <a:buClr>
                <a:schemeClr val="accent4"/>
              </a:buClr>
              <a:buNone/>
            </a:pPr>
            <a:r>
              <a:rPr lang="en-US" dirty="0" smtClean="0">
                <a:solidFill>
                  <a:schemeClr val="tx1"/>
                </a:solidFill>
                <a:latin typeface="News Gothic MT"/>
              </a:rPr>
              <a:t>  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549275" y="586129"/>
            <a:ext cx="8042276" cy="622760"/>
          </a:xfrm>
          <a:solidFill>
            <a:srgbClr val="7AC6DC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How to Use </a:t>
            </a:r>
            <a:r>
              <a:rPr lang="en-US" sz="3200" b="1" dirty="0">
                <a:solidFill>
                  <a:schemeClr val="tx1"/>
                </a:solidFill>
              </a:rPr>
              <a:t>Acedrg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15927" y="1624062"/>
            <a:ext cx="7193076" cy="952458"/>
          </a:xfrm>
          <a:prstGeom prst="roundRect">
            <a:avLst/>
          </a:prstGeom>
          <a:solidFill>
            <a:schemeClr val="accent3">
              <a:alpha val="39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More options in Command-line Options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64779" y="2991694"/>
            <a:ext cx="7070952" cy="270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charset="2"/>
              <a:buChar char="v"/>
            </a:pPr>
            <a:r>
              <a:rPr lang="en-US" sz="2200" dirty="0" smtClean="0"/>
              <a:t>One of newly added options </a:t>
            </a:r>
            <a:r>
              <a:rPr lang="en-US" sz="2200" dirty="0" smtClean="0"/>
              <a:t>in </a:t>
            </a:r>
            <a:r>
              <a:rPr lang="en-US" sz="2200" dirty="0" smtClean="0"/>
              <a:t>Acedrg is keeping the protonation/de-protonation states in initial input files. </a:t>
            </a:r>
            <a:endParaRPr lang="en-US" sz="2200" dirty="0" smtClean="0"/>
          </a:p>
          <a:p>
            <a:pPr algn="just">
              <a:lnSpc>
                <a:spcPct val="70000"/>
              </a:lnSpc>
            </a:pPr>
            <a:endParaRPr lang="en-US" sz="2200" dirty="0" smtClean="0"/>
          </a:p>
          <a:p>
            <a:pPr marL="800100" lvl="1" indent="-342900">
              <a:buFont typeface="Wingdings" charset="2"/>
              <a:buChar char="Ø"/>
            </a:pPr>
            <a:r>
              <a:rPr lang="en-US" sz="1900" dirty="0" smtClean="0"/>
              <a:t>Default option is </a:t>
            </a:r>
            <a:r>
              <a:rPr lang="en-US" sz="1900" dirty="0" smtClean="0"/>
              <a:t>Acedrg will do protonation/de-protonation according to the rules inside Acedrg</a:t>
            </a:r>
            <a:r>
              <a:rPr lang="en-US" sz="1900" dirty="0" smtClean="0"/>
              <a:t>.</a:t>
            </a:r>
            <a:endParaRPr lang="en-US" sz="1900" dirty="0" smtClean="0"/>
          </a:p>
          <a:p>
            <a:pPr marL="800100" lvl="1" indent="-342900">
              <a:buFont typeface="Wingdings" charset="2"/>
              <a:buChar char="Ø"/>
            </a:pPr>
            <a:r>
              <a:rPr lang="en-US" sz="1900" dirty="0" smtClean="0"/>
              <a:t>Using “</a:t>
            </a:r>
            <a:r>
              <a:rPr lang="en-US" sz="1900" dirty="0" smtClean="0"/>
              <a:t>-K “ (uppercase) option, Acedrg will keep original protonation/de-protonation states</a:t>
            </a:r>
            <a:endParaRPr lang="en-US" sz="1900" dirty="0" smtClean="0"/>
          </a:p>
          <a:p>
            <a:pPr lvl="1">
              <a:lnSpc>
                <a:spcPct val="60000"/>
              </a:lnSpc>
            </a:pPr>
            <a:r>
              <a:rPr lang="en-US" sz="1900" dirty="0" smtClean="0"/>
              <a:t>					</a:t>
            </a:r>
          </a:p>
        </p:txBody>
      </p:sp>
      <p:sp>
        <p:nvSpPr>
          <p:cNvPr id="2" name="Alternate Process 1"/>
          <p:cNvSpPr/>
          <p:nvPr/>
        </p:nvSpPr>
        <p:spPr>
          <a:xfrm>
            <a:off x="1477695" y="5678113"/>
            <a:ext cx="6692359" cy="866980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257872" y="5781670"/>
            <a:ext cx="6521398" cy="625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Acedrg –c your_cif</a:t>
            </a:r>
            <a:r>
              <a:rPr lang="en-US" sz="2200" b="1" dirty="0"/>
              <a:t> </a:t>
            </a:r>
            <a:r>
              <a:rPr lang="en-US" sz="2200" b="1" dirty="0" smtClean="0"/>
              <a:t>-o your_output_name </a:t>
            </a:r>
            <a:r>
              <a:rPr lang="en-US" sz="2200" b="1" dirty="0" smtClean="0"/>
              <a:t>–</a:t>
            </a:r>
            <a:r>
              <a:rPr lang="en-US" sz="2200" b="1" dirty="0"/>
              <a:t>K</a:t>
            </a:r>
            <a:r>
              <a:rPr lang="en-US" sz="2200" b="1" dirty="0" smtClean="0"/>
              <a:t> </a:t>
            </a:r>
            <a:endParaRPr lang="en-US" sz="2200" b="1" dirty="0" smtClean="0"/>
          </a:p>
          <a:p>
            <a:pPr lvl="1">
              <a:lnSpc>
                <a:spcPct val="60000"/>
              </a:lnSpc>
            </a:pPr>
            <a:r>
              <a:rPr lang="en-US" sz="1900" dirty="0" smtClean="0"/>
              <a:t>					</a:t>
            </a:r>
          </a:p>
        </p:txBody>
      </p:sp>
    </p:spTree>
    <p:extLst>
      <p:ext uri="{BB962C8B-B14F-4D97-AF65-F5344CB8AC3E}">
        <p14:creationId xmlns:p14="http://schemas.microsoft.com/office/powerpoint/2010/main" val="1651483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49275" y="1379842"/>
            <a:ext cx="8133708" cy="4945453"/>
          </a:xfrm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US" dirty="0" smtClean="0">
                <a:solidFill>
                  <a:schemeClr val="tx1"/>
                </a:solidFill>
              </a:rPr>
              <a:t>     </a:t>
            </a:r>
          </a:p>
          <a:p>
            <a:pPr marL="0" indent="0">
              <a:buClr>
                <a:schemeClr val="tx1"/>
              </a:buCl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buClr>
                <a:srgbClr val="660066"/>
              </a:buClr>
              <a:buFont typeface="Wingdings" charset="2"/>
              <a:buChar char=""/>
            </a:pPr>
            <a:endParaRPr lang="en-US" sz="1800" dirty="0" smtClean="0">
              <a:solidFill>
                <a:schemeClr val="tx1"/>
              </a:solidFill>
            </a:endParaRPr>
          </a:p>
          <a:p>
            <a:pPr marL="349250" lvl="1" indent="0">
              <a:buClr>
                <a:srgbClr val="660066"/>
              </a:buClr>
              <a:buNone/>
            </a:pPr>
            <a:endParaRPr lang="en-US" sz="2000" dirty="0" smtClean="0">
              <a:solidFill>
                <a:schemeClr val="tx1"/>
              </a:solidFill>
              <a:latin typeface="News Gothic MT"/>
            </a:endParaRPr>
          </a:p>
          <a:p>
            <a:pPr marL="685800" lvl="2" indent="0">
              <a:buClr>
                <a:schemeClr val="accent4"/>
              </a:buClr>
              <a:buNone/>
            </a:pPr>
            <a:r>
              <a:rPr lang="en-US" dirty="0" smtClean="0">
                <a:solidFill>
                  <a:schemeClr val="tx1"/>
                </a:solidFill>
                <a:latin typeface="News Gothic MT"/>
              </a:rPr>
              <a:t>  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549275" y="586129"/>
            <a:ext cx="8042276" cy="622760"/>
          </a:xfrm>
          <a:solidFill>
            <a:srgbClr val="7AC6DC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How to Use </a:t>
            </a:r>
            <a:r>
              <a:rPr lang="en-US" sz="3200" b="1" dirty="0">
                <a:solidFill>
                  <a:schemeClr val="tx1"/>
                </a:solidFill>
              </a:rPr>
              <a:t>Acedrg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15927" y="1624062"/>
            <a:ext cx="7193076" cy="952458"/>
          </a:xfrm>
          <a:prstGeom prst="roundRect">
            <a:avLst/>
          </a:prstGeom>
          <a:solidFill>
            <a:schemeClr val="accent3">
              <a:alpha val="39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More options in Command-line Options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Alternate Process 1"/>
          <p:cNvSpPr/>
          <p:nvPr/>
        </p:nvSpPr>
        <p:spPr>
          <a:xfrm>
            <a:off x="4750606" y="5275151"/>
            <a:ext cx="3969013" cy="683815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50606" y="5427551"/>
            <a:ext cx="39690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Acedrg –c your_cif</a:t>
            </a:r>
            <a:r>
              <a:rPr lang="en-US" sz="1400" b="1" dirty="0"/>
              <a:t> </a:t>
            </a:r>
            <a:r>
              <a:rPr lang="en-US" sz="1400" b="1" dirty="0" smtClean="0"/>
              <a:t>-o your_output_name </a:t>
            </a:r>
            <a:r>
              <a:rPr lang="en-US" sz="1400" b="1" dirty="0" smtClean="0"/>
              <a:t>–</a:t>
            </a:r>
            <a:r>
              <a:rPr lang="en-US" sz="1400" b="1" dirty="0"/>
              <a:t>K</a:t>
            </a:r>
            <a:endParaRPr lang="en-US" sz="1400" dirty="0" smtClean="0"/>
          </a:p>
        </p:txBody>
      </p:sp>
      <p:pic>
        <p:nvPicPr>
          <p:cNvPr id="3" name="Picture 2" descr="Test_macr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27" y="3113804"/>
            <a:ext cx="2960298" cy="1880494"/>
          </a:xfrm>
          <a:prstGeom prst="rect">
            <a:avLst/>
          </a:prstGeom>
        </p:spPr>
      </p:pic>
      <p:pic>
        <p:nvPicPr>
          <p:cNvPr id="5" name="Picture 4" descr="Test_macro_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769" y="3212772"/>
            <a:ext cx="2804501" cy="1781526"/>
          </a:xfrm>
          <a:prstGeom prst="rect">
            <a:avLst/>
          </a:prstGeom>
        </p:spPr>
      </p:pic>
      <p:sp>
        <p:nvSpPr>
          <p:cNvPr id="11" name="Alternate Process 10"/>
          <p:cNvSpPr/>
          <p:nvPr/>
        </p:nvSpPr>
        <p:spPr>
          <a:xfrm>
            <a:off x="555534" y="5293230"/>
            <a:ext cx="3969013" cy="683815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55534" y="5506685"/>
            <a:ext cx="39445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Acedrg –c your_cif</a:t>
            </a:r>
            <a:r>
              <a:rPr lang="en-US" sz="1400" b="1" dirty="0"/>
              <a:t> </a:t>
            </a:r>
            <a:r>
              <a:rPr lang="en-US" sz="1400" b="1" dirty="0" smtClean="0"/>
              <a:t>-o your_output_name </a:t>
            </a: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1078242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49274" y="1478091"/>
            <a:ext cx="8133709" cy="4343400"/>
          </a:xfrm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US" dirty="0" smtClean="0">
                <a:solidFill>
                  <a:schemeClr val="tx1"/>
                </a:solidFill>
              </a:rPr>
              <a:t>     </a:t>
            </a:r>
          </a:p>
          <a:p>
            <a:pPr marL="0" indent="0">
              <a:buClr>
                <a:schemeClr val="tx1"/>
              </a:buCl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buClr>
                <a:srgbClr val="660066"/>
              </a:buClr>
              <a:buFont typeface="Wingdings" charset="2"/>
              <a:buChar char=""/>
            </a:pPr>
            <a:endParaRPr lang="en-US" sz="1800" dirty="0" smtClean="0">
              <a:solidFill>
                <a:schemeClr val="tx1"/>
              </a:solidFill>
            </a:endParaRPr>
          </a:p>
          <a:p>
            <a:pPr marL="349250" lvl="1" indent="0">
              <a:buClr>
                <a:srgbClr val="660066"/>
              </a:buClr>
              <a:buNone/>
            </a:pPr>
            <a:endParaRPr lang="en-US" sz="2000" dirty="0" smtClean="0">
              <a:solidFill>
                <a:schemeClr val="tx1"/>
              </a:solidFill>
              <a:latin typeface="News Gothic MT"/>
            </a:endParaRPr>
          </a:p>
          <a:p>
            <a:pPr marL="685800" lvl="2" indent="0">
              <a:buClr>
                <a:schemeClr val="accent4"/>
              </a:buClr>
              <a:buNone/>
            </a:pPr>
            <a:r>
              <a:rPr lang="en-US" dirty="0" smtClean="0">
                <a:solidFill>
                  <a:schemeClr val="tx1"/>
                </a:solidFill>
                <a:latin typeface="News Gothic MT"/>
              </a:rPr>
              <a:t>  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9" name="Rounded Rectangle 8"/>
          <p:cNvSpPr/>
          <p:nvPr/>
        </p:nvSpPr>
        <p:spPr>
          <a:xfrm>
            <a:off x="854873" y="1904915"/>
            <a:ext cx="7510598" cy="3928786"/>
          </a:xfrm>
          <a:prstGeom prst="roundRect">
            <a:avLst/>
          </a:prstGeom>
          <a:solidFill>
            <a:schemeClr val="accent3">
              <a:alpha val="39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21234" y="2283457"/>
            <a:ext cx="668016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endParaRPr lang="en-GB" sz="2000" dirty="0"/>
          </a:p>
          <a:p>
            <a:pPr marL="914400" lvl="1" indent="-457200" algn="just">
              <a:buFont typeface="Courier New"/>
              <a:buChar char="o"/>
            </a:pPr>
            <a:r>
              <a:rPr lang="en-GB" sz="2000" dirty="0" smtClean="0"/>
              <a:t>Flowchart for “link” generations in Acedrg</a:t>
            </a:r>
          </a:p>
          <a:p>
            <a:pPr lvl="1" algn="just"/>
            <a:endParaRPr lang="en-GB" sz="2000" dirty="0" smtClean="0"/>
          </a:p>
          <a:p>
            <a:pPr marL="914400" lvl="1" indent="-457200" algn="just">
              <a:buFont typeface="Courier New"/>
              <a:buChar char="o"/>
            </a:pPr>
            <a:r>
              <a:rPr lang="en-GB" sz="2000" dirty="0" smtClean="0"/>
              <a:t>A few cases of covalent links in Acedrg</a:t>
            </a:r>
          </a:p>
          <a:p>
            <a:pPr marL="914400" lvl="1" indent="-457200" algn="just">
              <a:buFont typeface="Courier New"/>
              <a:buChar char="o"/>
            </a:pPr>
            <a:endParaRPr lang="en-GB" sz="2000" dirty="0" smtClean="0"/>
          </a:p>
          <a:p>
            <a:pPr marL="914400" lvl="1" indent="-457200" algn="just">
              <a:buFont typeface="Courier New"/>
              <a:buChar char="o"/>
            </a:pPr>
            <a:r>
              <a:rPr lang="en-GB" sz="2000" dirty="0" smtClean="0"/>
              <a:t>Format for instruction files</a:t>
            </a:r>
          </a:p>
          <a:p>
            <a:pPr marL="914400" lvl="1" indent="-457200" algn="just">
              <a:buFont typeface="Courier New"/>
              <a:buChar char="o"/>
            </a:pPr>
            <a:endParaRPr lang="en-GB" sz="2000" dirty="0"/>
          </a:p>
          <a:p>
            <a:pPr marL="914400" lvl="1" indent="-457200" algn="just">
              <a:buFont typeface="Courier New"/>
              <a:buChar char="o"/>
            </a:pPr>
            <a:r>
              <a:rPr lang="en-GB" sz="2000" dirty="0" smtClean="0"/>
              <a:t>Output files </a:t>
            </a:r>
            <a:r>
              <a:rPr lang="en-GB" sz="2000" dirty="0" smtClean="0"/>
              <a:t>for linked </a:t>
            </a:r>
            <a:r>
              <a:rPr lang="en-GB" sz="2000" dirty="0" smtClean="0"/>
              <a:t>monomers and how to use them</a:t>
            </a:r>
            <a:endParaRPr lang="en-GB" sz="2000" dirty="0"/>
          </a:p>
          <a:p>
            <a:pPr lvl="1" algn="just"/>
            <a:endParaRPr lang="en-GB" sz="2800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46971" y="634972"/>
            <a:ext cx="8042276" cy="687450"/>
          </a:xfrm>
          <a:solidFill>
            <a:srgbClr val="7AC6DC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Covalent Links in Acedrg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1464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2" name="Rounded Rectangle 1"/>
          <p:cNvSpPr/>
          <p:nvPr/>
        </p:nvSpPr>
        <p:spPr>
          <a:xfrm>
            <a:off x="1099112" y="1233310"/>
            <a:ext cx="6667945" cy="610550"/>
          </a:xfrm>
          <a:prstGeom prst="roundRect">
            <a:avLst/>
          </a:prstGeom>
          <a:solidFill>
            <a:schemeClr val="accent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221237" y="1330998"/>
            <a:ext cx="6374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  </a:t>
            </a:r>
            <a:r>
              <a:rPr lang="en-US" sz="2000" b="1" dirty="0" smtClean="0">
                <a:solidFill>
                  <a:schemeClr val="bg1"/>
                </a:solidFill>
              </a:rPr>
              <a:t>Flowchart for “link” generations in Acedrg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05127" y="2515464"/>
            <a:ext cx="4787243" cy="3992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lternate Process 8"/>
          <p:cNvSpPr/>
          <p:nvPr/>
        </p:nvSpPr>
        <p:spPr>
          <a:xfrm>
            <a:off x="2381409" y="2674208"/>
            <a:ext cx="3627069" cy="670253"/>
          </a:xfrm>
          <a:prstGeom prst="flowChartAlternateProcess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503034" y="2710841"/>
            <a:ext cx="351766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 Accept user’s instructions for building “link”-related description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4085024" y="3370234"/>
            <a:ext cx="177081" cy="244220"/>
          </a:xfrm>
          <a:prstGeom prst="downArrow">
            <a:avLst/>
          </a:prstGeom>
          <a:solidFill>
            <a:schemeClr val="accent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lternate Process 12"/>
          <p:cNvSpPr/>
          <p:nvPr/>
        </p:nvSpPr>
        <p:spPr>
          <a:xfrm>
            <a:off x="2423901" y="3644746"/>
            <a:ext cx="3547941" cy="658042"/>
          </a:xfrm>
          <a:prstGeom prst="flowChartAlternateProcess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18045" y="3669167"/>
            <a:ext cx="355379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 Generate an initial description of a combo-ligand.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6" name="Alternate Process 15"/>
          <p:cNvSpPr/>
          <p:nvPr/>
        </p:nvSpPr>
        <p:spPr>
          <a:xfrm>
            <a:off x="2478605" y="4578649"/>
            <a:ext cx="3547941" cy="621409"/>
          </a:xfrm>
          <a:prstGeom prst="flowChartAlternateProcess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lternate Process 16"/>
          <p:cNvSpPr/>
          <p:nvPr/>
        </p:nvSpPr>
        <p:spPr>
          <a:xfrm>
            <a:off x="2496673" y="5488131"/>
            <a:ext cx="3547941" cy="678421"/>
          </a:xfrm>
          <a:prstGeom prst="flowChartAlternateProcess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509385" y="4615282"/>
            <a:ext cx="349908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 Run Acedrg on the combo-ligand to get its full description.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90817" y="5536975"/>
            <a:ext cx="344438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 Extract the info on “links”, “modifications” etc. and output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4103092" y="4328560"/>
            <a:ext cx="177081" cy="244220"/>
          </a:xfrm>
          <a:prstGeom prst="downArrow">
            <a:avLst/>
          </a:prstGeom>
          <a:solidFill>
            <a:schemeClr val="accent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4121160" y="5238042"/>
            <a:ext cx="177081" cy="244220"/>
          </a:xfrm>
          <a:prstGeom prst="downArrow">
            <a:avLst/>
          </a:prstGeom>
          <a:solidFill>
            <a:schemeClr val="accent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6468" y="219797"/>
            <a:ext cx="8042276" cy="687450"/>
          </a:xfrm>
          <a:prstGeom prst="rect">
            <a:avLst/>
          </a:prstGeom>
          <a:solidFill>
            <a:srgbClr val="7AC6DC"/>
          </a:solidFill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tx1"/>
                </a:solidFill>
              </a:rPr>
              <a:t>Covalent Links in Acedrg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370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2" name="Rounded Rectangle 1"/>
          <p:cNvSpPr/>
          <p:nvPr/>
        </p:nvSpPr>
        <p:spPr>
          <a:xfrm>
            <a:off x="1099112" y="1086778"/>
            <a:ext cx="6667945" cy="610550"/>
          </a:xfrm>
          <a:prstGeom prst="roundRect">
            <a:avLst/>
          </a:prstGeom>
          <a:solidFill>
            <a:schemeClr val="accent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221237" y="1221099"/>
            <a:ext cx="6374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  </a:t>
            </a:r>
            <a:r>
              <a:rPr lang="en-US" sz="2000" b="1" dirty="0" smtClean="0">
                <a:solidFill>
                  <a:schemeClr val="bg1"/>
                </a:solidFill>
              </a:rPr>
              <a:t>A </a:t>
            </a:r>
            <a:r>
              <a:rPr lang="en-US" sz="2000" b="1" dirty="0">
                <a:solidFill>
                  <a:schemeClr val="bg1"/>
                </a:solidFill>
              </a:rPr>
              <a:t>F</a:t>
            </a:r>
            <a:r>
              <a:rPr lang="en-US" sz="2000" b="1" dirty="0" smtClean="0">
                <a:solidFill>
                  <a:schemeClr val="bg1"/>
                </a:solidFill>
              </a:rPr>
              <a:t>ew Cases on Covalent Links in Acedrg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6468" y="219797"/>
            <a:ext cx="8042276" cy="687450"/>
          </a:xfrm>
          <a:prstGeom prst="rect">
            <a:avLst/>
          </a:prstGeom>
          <a:solidFill>
            <a:srgbClr val="7AC6DC"/>
          </a:solidFill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tx1"/>
                </a:solidFill>
              </a:rPr>
              <a:t>Covalent Links in Acedrg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Frame 3"/>
          <p:cNvSpPr/>
          <p:nvPr/>
        </p:nvSpPr>
        <p:spPr>
          <a:xfrm>
            <a:off x="1099111" y="1941547"/>
            <a:ext cx="1819641" cy="525073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Case 1</a:t>
            </a: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5" name="Picture 4" descr="CY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68" y="3223702"/>
            <a:ext cx="2989451" cy="19099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31147" y="5470526"/>
            <a:ext cx="1416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CYS</a:t>
            </a:r>
            <a:endParaRPr lang="en-US" sz="2000" b="1" dirty="0"/>
          </a:p>
        </p:txBody>
      </p:sp>
      <p:pic>
        <p:nvPicPr>
          <p:cNvPr id="7" name="Picture 6" descr="case2_comp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921" y="1917125"/>
            <a:ext cx="3105464" cy="166656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420897" y="3632533"/>
            <a:ext cx="2821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Monomer “TMP”</a:t>
            </a:r>
            <a:endParaRPr lang="en-US" sz="1600" b="1" dirty="0"/>
          </a:p>
        </p:txBody>
      </p:sp>
      <p:pic>
        <p:nvPicPr>
          <p:cNvPr id="25" name="Picture 24" descr="case2_comp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113" y="4044854"/>
            <a:ext cx="3226335" cy="1988131"/>
          </a:xfrm>
          <a:prstGeom prst="rect">
            <a:avLst/>
          </a:prstGeom>
        </p:spPr>
      </p:pic>
      <p:pic>
        <p:nvPicPr>
          <p:cNvPr id="19" name="Picture 18" descr="5gtz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559" y="5323994"/>
            <a:ext cx="1147968" cy="65468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573297" y="6117234"/>
            <a:ext cx="2821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Real Structure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512623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6468" y="219797"/>
            <a:ext cx="8042276" cy="687450"/>
          </a:xfrm>
          <a:prstGeom prst="rect">
            <a:avLst/>
          </a:prstGeom>
          <a:solidFill>
            <a:srgbClr val="7AC6DC"/>
          </a:solidFill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tx1"/>
                </a:solidFill>
              </a:rPr>
              <a:t>Covalent Links in Acedrg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Frame 3"/>
          <p:cNvSpPr/>
          <p:nvPr/>
        </p:nvSpPr>
        <p:spPr>
          <a:xfrm>
            <a:off x="2551541" y="1098988"/>
            <a:ext cx="3182104" cy="525073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Case 1: Scenario 1</a:t>
            </a: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5" name="Picture 4" descr="CY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8" y="2061187"/>
            <a:ext cx="2833266" cy="15963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75393" y="3724353"/>
            <a:ext cx="1172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CYS</a:t>
            </a:r>
            <a:endParaRPr lang="en-US" sz="1600" b="1" dirty="0"/>
          </a:p>
        </p:txBody>
      </p:sp>
      <p:pic>
        <p:nvPicPr>
          <p:cNvPr id="7" name="Picture 6" descr="case2_comp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921" y="1890231"/>
            <a:ext cx="3105464" cy="176730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420897" y="3779065"/>
            <a:ext cx="2821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Monomer “TMP”</a:t>
            </a:r>
            <a:endParaRPr lang="en-US" sz="1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454710" y="4689022"/>
            <a:ext cx="354158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No change in the bond between C1 and C2 in “TMP”</a:t>
            </a:r>
            <a:endParaRPr lang="en-US" sz="1600" b="1" dirty="0"/>
          </a:p>
        </p:txBody>
      </p:sp>
      <p:sp>
        <p:nvSpPr>
          <p:cNvPr id="11" name="Frame 10"/>
          <p:cNvSpPr/>
          <p:nvPr/>
        </p:nvSpPr>
        <p:spPr>
          <a:xfrm>
            <a:off x="2308143" y="4505857"/>
            <a:ext cx="3688150" cy="915825"/>
          </a:xfrm>
          <a:prstGeom prst="frame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3260698" y="2820740"/>
            <a:ext cx="2051676" cy="158743"/>
          </a:xfrm>
          <a:prstGeom prst="straightConnector1">
            <a:avLst/>
          </a:prstGeom>
          <a:ln>
            <a:solidFill>
              <a:schemeClr val="accent3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9081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6468" y="219797"/>
            <a:ext cx="8042276" cy="687450"/>
          </a:xfrm>
          <a:prstGeom prst="rect">
            <a:avLst/>
          </a:prstGeom>
          <a:solidFill>
            <a:srgbClr val="7AC6DC"/>
          </a:solidFill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tx1"/>
                </a:solidFill>
              </a:rPr>
              <a:t>Covalent Links in Acedrg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Frame 3"/>
          <p:cNvSpPr/>
          <p:nvPr/>
        </p:nvSpPr>
        <p:spPr>
          <a:xfrm>
            <a:off x="2551541" y="1172254"/>
            <a:ext cx="3182104" cy="525073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Case 1: Scenario 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Alternate Process 1"/>
          <p:cNvSpPr/>
          <p:nvPr/>
        </p:nvSpPr>
        <p:spPr>
          <a:xfrm>
            <a:off x="146550" y="2088080"/>
            <a:ext cx="8924178" cy="1184467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466057" y="2249825"/>
            <a:ext cx="3652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Acedrg command-line </a:t>
            </a:r>
            <a:endParaRPr lang="en-US" sz="2000" b="1" dirty="0"/>
          </a:p>
        </p:txBody>
      </p:sp>
      <p:sp>
        <p:nvSpPr>
          <p:cNvPr id="16" name="Alternate Process 15"/>
          <p:cNvSpPr/>
          <p:nvPr/>
        </p:nvSpPr>
        <p:spPr>
          <a:xfrm>
            <a:off x="109914" y="4817001"/>
            <a:ext cx="8924178" cy="1184467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149379" y="5006508"/>
            <a:ext cx="3700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instruct_case1_sce1.txt 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34342" y="5507159"/>
            <a:ext cx="8802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LINK: RES-NAME-1 CYS ATOM-NAME-1 SG RES-NAME-2 TMP FILE-2 inFiles/case2_comp1.cif ATOM-NAME-2 C1</a:t>
            </a:r>
            <a:endParaRPr lang="en-US" sz="1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00707" y="2771896"/>
            <a:ext cx="8188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acedrg -L inFiles/instruct_case1_sce1.txt </a:t>
            </a:r>
            <a:r>
              <a:rPr lang="en-US" b="1" dirty="0" smtClean="0"/>
              <a:t> </a:t>
            </a:r>
            <a:r>
              <a:rPr lang="en-US" b="1" dirty="0"/>
              <a:t>-o case1_CYS_TMP_1 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67077" y="3602243"/>
            <a:ext cx="7046533" cy="891403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001413" y="3724353"/>
            <a:ext cx="69121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It uses an instruction file: </a:t>
            </a:r>
            <a:r>
              <a:rPr lang="en-US" b="1" dirty="0"/>
              <a:t>instruct_case1_sce1.</a:t>
            </a:r>
            <a:r>
              <a:rPr lang="en-US" b="1" dirty="0" smtClean="0"/>
              <a:t>txt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It generates the dictionary file: </a:t>
            </a:r>
            <a:r>
              <a:rPr lang="en-US" b="1" dirty="0"/>
              <a:t>case1_CYS_TMP_1_link.cif</a:t>
            </a:r>
          </a:p>
        </p:txBody>
      </p:sp>
    </p:spTree>
    <p:extLst>
      <p:ext uri="{BB962C8B-B14F-4D97-AF65-F5344CB8AC3E}">
        <p14:creationId xmlns:p14="http://schemas.microsoft.com/office/powerpoint/2010/main" val="3883570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6468" y="219797"/>
            <a:ext cx="8042276" cy="687450"/>
          </a:xfrm>
          <a:prstGeom prst="rect">
            <a:avLst/>
          </a:prstGeom>
          <a:solidFill>
            <a:srgbClr val="7AC6DC"/>
          </a:solidFill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tx1"/>
                </a:solidFill>
              </a:rPr>
              <a:t>Covalent Links in Acedrg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Frame 3"/>
          <p:cNvSpPr/>
          <p:nvPr/>
        </p:nvSpPr>
        <p:spPr>
          <a:xfrm>
            <a:off x="2551541" y="1098988"/>
            <a:ext cx="3182104" cy="525073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Case 1: Scenario 1</a:t>
            </a: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5" name="Picture 4" descr="CY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8" y="2061187"/>
            <a:ext cx="2833266" cy="15963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75393" y="3724353"/>
            <a:ext cx="1172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CYS</a:t>
            </a:r>
            <a:endParaRPr lang="en-US" sz="1600" b="1" dirty="0"/>
          </a:p>
        </p:txBody>
      </p:sp>
      <p:pic>
        <p:nvPicPr>
          <p:cNvPr id="7" name="Picture 6" descr="case2_comp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921" y="1890231"/>
            <a:ext cx="3105464" cy="176730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420897" y="3779065"/>
            <a:ext cx="2821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Monomer “TMP”</a:t>
            </a:r>
            <a:endParaRPr lang="en-US" sz="1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857653" y="5940412"/>
            <a:ext cx="30775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The Linked molecule</a:t>
            </a:r>
            <a:endParaRPr lang="en-US" sz="1600" b="1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3248486" y="2820740"/>
            <a:ext cx="2112737" cy="158743"/>
          </a:xfrm>
          <a:prstGeom prst="straightConnector1">
            <a:avLst/>
          </a:prstGeom>
          <a:ln>
            <a:solidFill>
              <a:schemeClr val="accent3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case1_sce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605" y="4238526"/>
            <a:ext cx="2866040" cy="1634488"/>
          </a:xfrm>
          <a:prstGeom prst="rect">
            <a:avLst/>
          </a:prstGeom>
        </p:spPr>
      </p:pic>
      <p:sp>
        <p:nvSpPr>
          <p:cNvPr id="12" name="Frame 11"/>
          <p:cNvSpPr/>
          <p:nvPr/>
        </p:nvSpPr>
        <p:spPr>
          <a:xfrm>
            <a:off x="4207125" y="4847291"/>
            <a:ext cx="940253" cy="769768"/>
          </a:xfrm>
          <a:prstGeom prst="frame">
            <a:avLst/>
          </a:prstGeom>
          <a:solidFill>
            <a:schemeClr val="bg1">
              <a:alpha val="0"/>
            </a:schemeClr>
          </a:solidFill>
          <a:ln>
            <a:solidFill>
              <a:srgbClr val="CCFF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79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49274" y="1478091"/>
            <a:ext cx="8133709" cy="4343400"/>
          </a:xfrm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US" dirty="0" smtClean="0">
                <a:solidFill>
                  <a:schemeClr val="tx1"/>
                </a:solidFill>
              </a:rPr>
              <a:t>     </a:t>
            </a:r>
          </a:p>
          <a:p>
            <a:pPr marL="0" indent="0">
              <a:buClr>
                <a:schemeClr val="tx1"/>
              </a:buCl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buClr>
                <a:srgbClr val="660066"/>
              </a:buClr>
              <a:buFont typeface="Wingdings" charset="2"/>
              <a:buChar char=""/>
            </a:pPr>
            <a:endParaRPr lang="en-US" sz="1800" dirty="0" smtClean="0">
              <a:solidFill>
                <a:schemeClr val="tx1"/>
              </a:solidFill>
            </a:endParaRPr>
          </a:p>
          <a:p>
            <a:pPr marL="349250" lvl="1" indent="0">
              <a:buClr>
                <a:srgbClr val="660066"/>
              </a:buClr>
              <a:buNone/>
            </a:pPr>
            <a:endParaRPr lang="en-US" sz="2000" dirty="0" smtClean="0">
              <a:solidFill>
                <a:schemeClr val="tx1"/>
              </a:solidFill>
              <a:latin typeface="News Gothic MT"/>
            </a:endParaRPr>
          </a:p>
          <a:p>
            <a:pPr marL="685800" lvl="2" indent="0">
              <a:buClr>
                <a:schemeClr val="accent4"/>
              </a:buClr>
              <a:buNone/>
            </a:pPr>
            <a:r>
              <a:rPr lang="en-US" dirty="0" smtClean="0">
                <a:solidFill>
                  <a:schemeClr val="tx1"/>
                </a:solidFill>
                <a:latin typeface="News Gothic MT"/>
              </a:rPr>
              <a:t>  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9" name="Rounded Rectangle 8"/>
          <p:cNvSpPr/>
          <p:nvPr/>
        </p:nvSpPr>
        <p:spPr>
          <a:xfrm>
            <a:off x="976987" y="1592993"/>
            <a:ext cx="7510598" cy="4204076"/>
          </a:xfrm>
          <a:prstGeom prst="roundRect">
            <a:avLst/>
          </a:prstGeom>
          <a:solidFill>
            <a:schemeClr val="accent3">
              <a:alpha val="39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196811" y="2075869"/>
            <a:ext cx="703431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600" b="1" dirty="0"/>
          </a:p>
          <a:p>
            <a:pPr marL="342900" indent="-342900" algn="just">
              <a:buFont typeface="Wingdings" charset="2"/>
              <a:buChar char="q"/>
            </a:pPr>
            <a:r>
              <a:rPr lang="en-US" sz="2400" dirty="0" smtClean="0"/>
              <a:t>Generate detailed stereo-chemical descriptions for ligands/monomers, which can be used as restraints  for refinement.</a:t>
            </a:r>
            <a:r>
              <a:rPr lang="en-US" sz="2000" b="1" dirty="0" smtClean="0"/>
              <a:t> </a:t>
            </a:r>
            <a:endParaRPr lang="en-US" sz="2000" b="1" dirty="0"/>
          </a:p>
          <a:p>
            <a:pPr algn="just">
              <a:lnSpc>
                <a:spcPct val="200000"/>
              </a:lnSpc>
            </a:pPr>
            <a:r>
              <a:rPr lang="en-US" sz="2000" b="1" dirty="0" smtClean="0"/>
              <a:t> </a:t>
            </a:r>
          </a:p>
          <a:p>
            <a:pPr marL="342900" indent="-342900" algn="just">
              <a:buFont typeface="Wingdings" charset="2"/>
              <a:buChar char="q"/>
            </a:pPr>
            <a:r>
              <a:rPr lang="en-US" sz="2400" dirty="0" smtClean="0"/>
              <a:t>Generate initial geometries/conformations of a ligand for model building.  </a:t>
            </a:r>
            <a:endParaRPr lang="en-GB" sz="24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85911" y="537283"/>
            <a:ext cx="8042276" cy="626395"/>
          </a:xfrm>
          <a:solidFill>
            <a:srgbClr val="7AC6DC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What is Acedrg for   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445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6468" y="232009"/>
            <a:ext cx="8042276" cy="601972"/>
          </a:xfrm>
          <a:prstGeom prst="rect">
            <a:avLst/>
          </a:prstGeom>
          <a:solidFill>
            <a:srgbClr val="7AC6DC"/>
          </a:solidFill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>
                <a:solidFill>
                  <a:schemeClr val="tx1"/>
                </a:solidFill>
              </a:rPr>
              <a:t>Covalent Links in Acedrg</a:t>
            </a:r>
            <a:endParaRPr lang="en-US" sz="3000" b="1" dirty="0">
              <a:solidFill>
                <a:schemeClr val="tx1"/>
              </a:solidFill>
            </a:endParaRPr>
          </a:p>
        </p:txBody>
      </p:sp>
      <p:sp>
        <p:nvSpPr>
          <p:cNvPr id="4" name="Frame 3"/>
          <p:cNvSpPr/>
          <p:nvPr/>
        </p:nvSpPr>
        <p:spPr>
          <a:xfrm>
            <a:off x="2551541" y="1111199"/>
            <a:ext cx="3182104" cy="525073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Case 1: Scenario 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Alternate Process 1"/>
          <p:cNvSpPr/>
          <p:nvPr/>
        </p:nvSpPr>
        <p:spPr>
          <a:xfrm>
            <a:off x="2197393" y="1846863"/>
            <a:ext cx="4128608" cy="424532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270665" y="1846862"/>
            <a:ext cx="37866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case1_CYS_TMP_1_link.cif</a:t>
            </a:r>
          </a:p>
        </p:txBody>
      </p:sp>
      <p:sp>
        <p:nvSpPr>
          <p:cNvPr id="16" name="Alternate Process 15"/>
          <p:cNvSpPr/>
          <p:nvPr/>
        </p:nvSpPr>
        <p:spPr>
          <a:xfrm>
            <a:off x="646468" y="2454410"/>
            <a:ext cx="7511384" cy="3736564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25840" y="2968784"/>
            <a:ext cx="6655734" cy="3200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dirty="0"/>
          </a:p>
          <a:p>
            <a:r>
              <a:rPr lang="en-US" sz="1400" dirty="0" err="1"/>
              <a:t>data_link_list</a:t>
            </a:r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loop_</a:t>
            </a:r>
          </a:p>
          <a:p>
            <a:r>
              <a:rPr lang="en-US" sz="1400" dirty="0"/>
              <a:t>_</a:t>
            </a:r>
            <a:r>
              <a:rPr lang="en-US" sz="1400" dirty="0" err="1"/>
              <a:t>chem_link.id</a:t>
            </a:r>
            <a:endParaRPr lang="en-US" sz="1400" dirty="0"/>
          </a:p>
          <a:p>
            <a:r>
              <a:rPr lang="en-US" sz="1400" dirty="0"/>
              <a:t>_chem_link.comp_id_1</a:t>
            </a:r>
          </a:p>
          <a:p>
            <a:r>
              <a:rPr lang="en-US" sz="1400" dirty="0"/>
              <a:t>_chem_link.mod_id_1</a:t>
            </a:r>
          </a:p>
          <a:p>
            <a:r>
              <a:rPr lang="en-US" sz="1400" dirty="0"/>
              <a:t>_chem_link.group_comp_1</a:t>
            </a:r>
          </a:p>
          <a:p>
            <a:r>
              <a:rPr lang="en-US" sz="1400" dirty="0"/>
              <a:t>_chem_link.comp_id_2</a:t>
            </a:r>
          </a:p>
          <a:p>
            <a:r>
              <a:rPr lang="en-US" sz="1400" dirty="0"/>
              <a:t>_chem_link.mod_id_2</a:t>
            </a:r>
          </a:p>
          <a:p>
            <a:r>
              <a:rPr lang="en-US" sz="1400" dirty="0"/>
              <a:t>_chem_link.group_comp_2</a:t>
            </a:r>
          </a:p>
          <a:p>
            <a:r>
              <a:rPr lang="en-US" sz="1400" dirty="0"/>
              <a:t>_</a:t>
            </a:r>
            <a:r>
              <a:rPr lang="en-US" sz="1400" dirty="0" err="1"/>
              <a:t>chem_link.name</a:t>
            </a:r>
            <a:endParaRPr lang="en-US" sz="1400" dirty="0"/>
          </a:p>
          <a:p>
            <a:r>
              <a:rPr lang="en-US" sz="1400" dirty="0"/>
              <a:t>CYS-TMP        CYS       CYSmod1     L-PEPTIDE           TMP       TMPmod1     non-polymer         CYS-TMP        </a:t>
            </a:r>
          </a:p>
          <a:p>
            <a:endParaRPr lang="en-US" sz="1000" dirty="0"/>
          </a:p>
        </p:txBody>
      </p:sp>
      <p:sp>
        <p:nvSpPr>
          <p:cNvPr id="3" name="TextBox 2"/>
          <p:cNvSpPr txBox="1"/>
          <p:nvPr/>
        </p:nvSpPr>
        <p:spPr>
          <a:xfrm>
            <a:off x="3138580" y="2552854"/>
            <a:ext cx="2027250" cy="377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List Section</a:t>
            </a:r>
            <a:endParaRPr lang="en-US" b="1" dirty="0"/>
          </a:p>
        </p:txBody>
      </p:sp>
      <p:sp>
        <p:nvSpPr>
          <p:cNvPr id="5" name="Rounded Rectangle 4"/>
          <p:cNvSpPr/>
          <p:nvPr/>
        </p:nvSpPr>
        <p:spPr>
          <a:xfrm>
            <a:off x="2808850" y="2565821"/>
            <a:ext cx="2631707" cy="40220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43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6468" y="232009"/>
            <a:ext cx="8042276" cy="601972"/>
          </a:xfrm>
          <a:prstGeom prst="rect">
            <a:avLst/>
          </a:prstGeom>
          <a:solidFill>
            <a:srgbClr val="7AC6DC"/>
          </a:solidFill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>
                <a:solidFill>
                  <a:schemeClr val="tx1"/>
                </a:solidFill>
              </a:rPr>
              <a:t>Covalent Links in Acedrg</a:t>
            </a:r>
            <a:endParaRPr lang="en-US" sz="3000" b="1" dirty="0">
              <a:solidFill>
                <a:schemeClr val="tx1"/>
              </a:solidFill>
            </a:endParaRPr>
          </a:p>
        </p:txBody>
      </p:sp>
      <p:sp>
        <p:nvSpPr>
          <p:cNvPr id="4" name="Frame 3"/>
          <p:cNvSpPr/>
          <p:nvPr/>
        </p:nvSpPr>
        <p:spPr>
          <a:xfrm>
            <a:off x="2551541" y="1111199"/>
            <a:ext cx="3182104" cy="525073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Case 1: Scenario 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Alternate Process 1"/>
          <p:cNvSpPr/>
          <p:nvPr/>
        </p:nvSpPr>
        <p:spPr>
          <a:xfrm>
            <a:off x="2197393" y="1846863"/>
            <a:ext cx="4128608" cy="424532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270665" y="1846862"/>
            <a:ext cx="37866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case1_CYS_TMP_1_link.cif</a:t>
            </a:r>
          </a:p>
        </p:txBody>
      </p:sp>
      <p:sp>
        <p:nvSpPr>
          <p:cNvPr id="16" name="Alternate Process 15"/>
          <p:cNvSpPr/>
          <p:nvPr/>
        </p:nvSpPr>
        <p:spPr>
          <a:xfrm>
            <a:off x="646468" y="2454410"/>
            <a:ext cx="7511384" cy="3736564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01418" y="3078683"/>
            <a:ext cx="66557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data_comp_CYS</a:t>
            </a:r>
            <a:endParaRPr lang="en-US" sz="1200" dirty="0"/>
          </a:p>
          <a:p>
            <a:endParaRPr lang="en-US" sz="1200" dirty="0"/>
          </a:p>
          <a:p>
            <a:r>
              <a:rPr lang="en-US" sz="1200" dirty="0"/>
              <a:t>#</a:t>
            </a:r>
          </a:p>
          <a:p>
            <a:r>
              <a:rPr lang="en-US" sz="1200" dirty="0"/>
              <a:t>loop_</a:t>
            </a:r>
          </a:p>
          <a:p>
            <a:r>
              <a:rPr lang="en-US" sz="1200" dirty="0"/>
              <a:t>_</a:t>
            </a:r>
            <a:r>
              <a:rPr lang="en-US" sz="1200" dirty="0" err="1"/>
              <a:t>chem_comp_atom.comp_id</a:t>
            </a:r>
            <a:endParaRPr lang="en-US" sz="1200" dirty="0"/>
          </a:p>
          <a:p>
            <a:r>
              <a:rPr lang="en-US" sz="1200" dirty="0"/>
              <a:t>_</a:t>
            </a:r>
            <a:r>
              <a:rPr lang="en-US" sz="1200" dirty="0" err="1"/>
              <a:t>chem_comp_atom.atom_id</a:t>
            </a:r>
            <a:endParaRPr lang="en-US" sz="1200" dirty="0"/>
          </a:p>
          <a:p>
            <a:r>
              <a:rPr lang="en-US" sz="1200" dirty="0"/>
              <a:t>_</a:t>
            </a:r>
            <a:r>
              <a:rPr lang="en-US" sz="1200" dirty="0" err="1"/>
              <a:t>chem_comp_atom.type_symbol</a:t>
            </a:r>
            <a:endParaRPr lang="en-US" sz="1200" dirty="0"/>
          </a:p>
          <a:p>
            <a:r>
              <a:rPr lang="en-US" sz="1200" dirty="0"/>
              <a:t>_</a:t>
            </a:r>
            <a:r>
              <a:rPr lang="en-US" sz="1200" dirty="0" err="1"/>
              <a:t>chem_comp_atom.type_energy</a:t>
            </a:r>
            <a:endParaRPr lang="en-US" sz="1200" dirty="0"/>
          </a:p>
          <a:p>
            <a:r>
              <a:rPr lang="en-US" sz="1200" dirty="0"/>
              <a:t>_</a:t>
            </a:r>
            <a:r>
              <a:rPr lang="en-US" sz="1200" dirty="0" err="1"/>
              <a:t>chem_comp_atom.charge</a:t>
            </a:r>
            <a:endParaRPr lang="en-US" sz="1200" dirty="0"/>
          </a:p>
          <a:p>
            <a:r>
              <a:rPr lang="en-US" sz="1200" dirty="0"/>
              <a:t>_</a:t>
            </a:r>
            <a:r>
              <a:rPr lang="en-US" sz="1200" dirty="0" err="1"/>
              <a:t>chem_comp_atom.x</a:t>
            </a:r>
            <a:endParaRPr lang="en-US" sz="1200" dirty="0"/>
          </a:p>
          <a:p>
            <a:r>
              <a:rPr lang="en-US" sz="1200" dirty="0"/>
              <a:t>_</a:t>
            </a:r>
            <a:r>
              <a:rPr lang="en-US" sz="1200" dirty="0" err="1"/>
              <a:t>chem_comp_atom.y</a:t>
            </a:r>
            <a:endParaRPr lang="en-US" sz="1200" dirty="0"/>
          </a:p>
          <a:p>
            <a:r>
              <a:rPr lang="en-US" sz="1200" dirty="0"/>
              <a:t>_</a:t>
            </a:r>
            <a:r>
              <a:rPr lang="en-US" sz="1200" dirty="0" err="1"/>
              <a:t>chem_comp_atom.z</a:t>
            </a:r>
            <a:endParaRPr lang="en-US" sz="1200" dirty="0"/>
          </a:p>
          <a:p>
            <a:r>
              <a:rPr lang="en-US" sz="1200" dirty="0"/>
              <a:t>CYS     N       N       NT3     1       1.551       14.790      38.686 </a:t>
            </a:r>
            <a:endParaRPr lang="en-US" sz="1200" dirty="0" smtClean="0"/>
          </a:p>
          <a:p>
            <a:r>
              <a:rPr lang="en-US" sz="1200" dirty="0"/>
              <a:t>CYS     CA      C       CH1     0       0.616       13.682      39.054      </a:t>
            </a:r>
          </a:p>
          <a:p>
            <a:r>
              <a:rPr lang="en-US" sz="1200" dirty="0"/>
              <a:t>CYS     C       C       C       0       1.049       13.053      40.388    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98931" y="2552854"/>
            <a:ext cx="2741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Component Section</a:t>
            </a:r>
            <a:endParaRPr lang="en-US" b="1" dirty="0"/>
          </a:p>
        </p:txBody>
      </p:sp>
      <p:sp>
        <p:nvSpPr>
          <p:cNvPr id="5" name="Rounded Rectangle 4"/>
          <p:cNvSpPr/>
          <p:nvPr/>
        </p:nvSpPr>
        <p:spPr>
          <a:xfrm>
            <a:off x="2808850" y="2565821"/>
            <a:ext cx="2631707" cy="40220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80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6468" y="232009"/>
            <a:ext cx="8042276" cy="601972"/>
          </a:xfrm>
          <a:prstGeom prst="rect">
            <a:avLst/>
          </a:prstGeom>
          <a:solidFill>
            <a:srgbClr val="7AC6DC"/>
          </a:solidFill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>
                <a:solidFill>
                  <a:schemeClr val="tx1"/>
                </a:solidFill>
              </a:rPr>
              <a:t>Covalent Links in Acedrg</a:t>
            </a:r>
            <a:endParaRPr lang="en-US" sz="3000" b="1" dirty="0">
              <a:solidFill>
                <a:schemeClr val="tx1"/>
              </a:solidFill>
            </a:endParaRPr>
          </a:p>
        </p:txBody>
      </p:sp>
      <p:sp>
        <p:nvSpPr>
          <p:cNvPr id="2" name="Alternate Process 1"/>
          <p:cNvSpPr/>
          <p:nvPr/>
        </p:nvSpPr>
        <p:spPr>
          <a:xfrm>
            <a:off x="2197393" y="1016515"/>
            <a:ext cx="4128608" cy="424532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270665" y="1004303"/>
            <a:ext cx="37866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case1_CYS_TMP_1_link.cif</a:t>
            </a:r>
          </a:p>
        </p:txBody>
      </p:sp>
      <p:sp>
        <p:nvSpPr>
          <p:cNvPr id="16" name="Alternate Process 15"/>
          <p:cNvSpPr/>
          <p:nvPr/>
        </p:nvSpPr>
        <p:spPr>
          <a:xfrm>
            <a:off x="646468" y="1575217"/>
            <a:ext cx="7511384" cy="5172009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111326" y="2358234"/>
            <a:ext cx="6655734" cy="4093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data_mod_TMPmod1</a:t>
            </a:r>
            <a:endParaRPr lang="en-US" sz="1300" dirty="0"/>
          </a:p>
          <a:p>
            <a:r>
              <a:rPr lang="en-US" sz="1300" dirty="0"/>
              <a:t>loop_</a:t>
            </a:r>
          </a:p>
          <a:p>
            <a:r>
              <a:rPr lang="en-US" sz="1300" dirty="0"/>
              <a:t>_</a:t>
            </a:r>
            <a:r>
              <a:rPr lang="en-US" sz="1300" dirty="0" err="1"/>
              <a:t>chem_mod_atom.mod_id</a:t>
            </a:r>
            <a:endParaRPr lang="en-US" sz="1300" dirty="0"/>
          </a:p>
          <a:p>
            <a:r>
              <a:rPr lang="en-US" sz="1300" dirty="0"/>
              <a:t>_</a:t>
            </a:r>
            <a:r>
              <a:rPr lang="en-US" sz="1300" dirty="0" err="1"/>
              <a:t>chem_mod_atom.function</a:t>
            </a:r>
            <a:endParaRPr lang="en-US" sz="1300" dirty="0"/>
          </a:p>
          <a:p>
            <a:r>
              <a:rPr lang="en-US" sz="1300" dirty="0"/>
              <a:t>_</a:t>
            </a:r>
            <a:r>
              <a:rPr lang="en-US" sz="1300" dirty="0" err="1"/>
              <a:t>chem_mod_atom.atom_id</a:t>
            </a:r>
            <a:endParaRPr lang="en-US" sz="1300" dirty="0"/>
          </a:p>
          <a:p>
            <a:r>
              <a:rPr lang="en-US" sz="1300" dirty="0"/>
              <a:t>_</a:t>
            </a:r>
            <a:r>
              <a:rPr lang="en-US" sz="1300" dirty="0" err="1"/>
              <a:t>chem_mod_atom.new_atom_id</a:t>
            </a:r>
            <a:endParaRPr lang="en-US" sz="1300" dirty="0"/>
          </a:p>
          <a:p>
            <a:r>
              <a:rPr lang="en-US" sz="1300" dirty="0"/>
              <a:t>_</a:t>
            </a:r>
            <a:r>
              <a:rPr lang="en-US" sz="1300" dirty="0" err="1"/>
              <a:t>chem_mod_atom.new_type_symbol</a:t>
            </a:r>
            <a:endParaRPr lang="en-US" sz="1300" dirty="0"/>
          </a:p>
          <a:p>
            <a:r>
              <a:rPr lang="en-US" sz="1300" dirty="0"/>
              <a:t>_</a:t>
            </a:r>
            <a:r>
              <a:rPr lang="en-US" sz="1300" dirty="0" err="1"/>
              <a:t>chem_mod_atom.new_type_energy</a:t>
            </a:r>
            <a:endParaRPr lang="en-US" sz="1300" dirty="0"/>
          </a:p>
          <a:p>
            <a:r>
              <a:rPr lang="en-US" sz="1300" dirty="0"/>
              <a:t>_</a:t>
            </a:r>
            <a:r>
              <a:rPr lang="en-US" sz="1300" dirty="0" err="1"/>
              <a:t>chem_mod_atom.new_charge</a:t>
            </a:r>
            <a:endParaRPr lang="en-US" sz="1300" dirty="0"/>
          </a:p>
          <a:p>
            <a:r>
              <a:rPr lang="hu-HU" sz="1300" dirty="0"/>
              <a:t>TMPmod1        delete         H2        .         H         H         0         </a:t>
            </a:r>
          </a:p>
          <a:p>
            <a:r>
              <a:rPr lang="en-US" sz="1300" dirty="0"/>
              <a:t>TMPmod1        change        </a:t>
            </a:r>
            <a:r>
              <a:rPr lang="en-US" sz="1300" dirty="0" smtClean="0"/>
              <a:t>C1        </a:t>
            </a:r>
            <a:r>
              <a:rPr lang="en-US" sz="1300" dirty="0"/>
              <a:t>.   </a:t>
            </a:r>
            <a:r>
              <a:rPr lang="en-US" sz="1300" dirty="0" smtClean="0"/>
              <a:t>      C         </a:t>
            </a:r>
            <a:r>
              <a:rPr lang="en-US" sz="1300" dirty="0"/>
              <a:t>C1        0         </a:t>
            </a:r>
          </a:p>
          <a:p>
            <a:r>
              <a:rPr lang="en-US" sz="1300" dirty="0"/>
              <a:t>loop_</a:t>
            </a:r>
          </a:p>
          <a:p>
            <a:r>
              <a:rPr lang="en-US" sz="1300" dirty="0"/>
              <a:t>_</a:t>
            </a:r>
            <a:r>
              <a:rPr lang="en-US" sz="1300" dirty="0" err="1"/>
              <a:t>chem_mod_bond.mod_id</a:t>
            </a:r>
            <a:endParaRPr lang="en-US" sz="1300" dirty="0"/>
          </a:p>
          <a:p>
            <a:r>
              <a:rPr lang="en-US" sz="1300" dirty="0"/>
              <a:t>_</a:t>
            </a:r>
            <a:r>
              <a:rPr lang="en-US" sz="1300" dirty="0" err="1"/>
              <a:t>chem_mod_bond.function</a:t>
            </a:r>
            <a:endParaRPr lang="en-US" sz="1300" dirty="0"/>
          </a:p>
          <a:p>
            <a:r>
              <a:rPr lang="en-US" sz="1300" dirty="0"/>
              <a:t>_chem_mod_bond.atom_id_1</a:t>
            </a:r>
          </a:p>
          <a:p>
            <a:r>
              <a:rPr lang="en-US" sz="1300" dirty="0"/>
              <a:t>_chem_mod_bond.atom_id_2</a:t>
            </a:r>
          </a:p>
          <a:p>
            <a:r>
              <a:rPr lang="en-US" sz="1300" dirty="0"/>
              <a:t>_</a:t>
            </a:r>
            <a:r>
              <a:rPr lang="en-US" sz="1300" dirty="0" err="1"/>
              <a:t>chem_mod_bond.new_type</a:t>
            </a:r>
            <a:endParaRPr lang="en-US" sz="1300" dirty="0"/>
          </a:p>
          <a:p>
            <a:r>
              <a:rPr lang="en-US" sz="1300" dirty="0"/>
              <a:t>_</a:t>
            </a:r>
            <a:r>
              <a:rPr lang="en-US" sz="1300" dirty="0" err="1"/>
              <a:t>chem_mod_bond.new_value_dist</a:t>
            </a:r>
            <a:endParaRPr lang="en-US" sz="1300" dirty="0"/>
          </a:p>
          <a:p>
            <a:r>
              <a:rPr lang="en-US" sz="1300" dirty="0"/>
              <a:t>_</a:t>
            </a:r>
            <a:r>
              <a:rPr lang="en-US" sz="1300" dirty="0" err="1"/>
              <a:t>chem_mod_bond.new_value_dist_esd</a:t>
            </a:r>
            <a:endParaRPr lang="en-US" sz="1300" dirty="0"/>
          </a:p>
          <a:p>
            <a:r>
              <a:rPr lang="hu-HU" sz="1300" dirty="0"/>
              <a:t>TMPmod1        delete         C1        H2        single         .              .       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98931" y="1710295"/>
            <a:ext cx="2741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Modification Section</a:t>
            </a:r>
            <a:endParaRPr lang="en-US" b="1" dirty="0"/>
          </a:p>
        </p:txBody>
      </p:sp>
      <p:sp>
        <p:nvSpPr>
          <p:cNvPr id="5" name="Rounded Rectangle 4"/>
          <p:cNvSpPr/>
          <p:nvPr/>
        </p:nvSpPr>
        <p:spPr>
          <a:xfrm>
            <a:off x="2808850" y="1723262"/>
            <a:ext cx="2631707" cy="40220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162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6468" y="134321"/>
            <a:ext cx="8042276" cy="601972"/>
          </a:xfrm>
          <a:prstGeom prst="rect">
            <a:avLst/>
          </a:prstGeom>
          <a:solidFill>
            <a:srgbClr val="7AC6DC"/>
          </a:solidFill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>
                <a:solidFill>
                  <a:schemeClr val="tx1"/>
                </a:solidFill>
              </a:rPr>
              <a:t>Covalent Links in Acedrg</a:t>
            </a:r>
            <a:endParaRPr lang="en-US" sz="3000" b="1" dirty="0">
              <a:solidFill>
                <a:schemeClr val="tx1"/>
              </a:solidFill>
            </a:endParaRPr>
          </a:p>
        </p:txBody>
      </p:sp>
      <p:sp>
        <p:nvSpPr>
          <p:cNvPr id="2" name="Alternate Process 1"/>
          <p:cNvSpPr/>
          <p:nvPr/>
        </p:nvSpPr>
        <p:spPr>
          <a:xfrm>
            <a:off x="2197393" y="869983"/>
            <a:ext cx="4128608" cy="424532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270665" y="894404"/>
            <a:ext cx="37866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case1_CYS_TMP_1_link.cif</a:t>
            </a:r>
          </a:p>
        </p:txBody>
      </p:sp>
      <p:sp>
        <p:nvSpPr>
          <p:cNvPr id="16" name="Alternate Process 15"/>
          <p:cNvSpPr/>
          <p:nvPr/>
        </p:nvSpPr>
        <p:spPr>
          <a:xfrm>
            <a:off x="646468" y="1477529"/>
            <a:ext cx="7511384" cy="5172009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111326" y="2028537"/>
            <a:ext cx="6423696" cy="4524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data_link_CYS</a:t>
            </a:r>
            <a:r>
              <a:rPr lang="en-US" sz="1200" dirty="0"/>
              <a:t>-</a:t>
            </a:r>
            <a:r>
              <a:rPr lang="en-US" sz="1200" dirty="0" smtClean="0"/>
              <a:t>TMP</a:t>
            </a:r>
            <a:endParaRPr lang="en-US" sz="1200" dirty="0"/>
          </a:p>
          <a:p>
            <a:r>
              <a:rPr lang="en-US" sz="1200" dirty="0"/>
              <a:t>loop_</a:t>
            </a:r>
          </a:p>
          <a:p>
            <a:r>
              <a:rPr lang="en-US" sz="1200" dirty="0"/>
              <a:t>_</a:t>
            </a:r>
            <a:r>
              <a:rPr lang="en-US" sz="1200" dirty="0" err="1"/>
              <a:t>chem_link_bond.link_id</a:t>
            </a:r>
            <a:endParaRPr lang="en-US" sz="1200" dirty="0"/>
          </a:p>
          <a:p>
            <a:r>
              <a:rPr lang="en-US" sz="1200" dirty="0"/>
              <a:t>_chem_link_bond.atom_1_comp_id</a:t>
            </a:r>
          </a:p>
          <a:p>
            <a:r>
              <a:rPr lang="en-US" sz="1200" dirty="0"/>
              <a:t>_chem_link_bond.atom_id_1</a:t>
            </a:r>
          </a:p>
          <a:p>
            <a:r>
              <a:rPr lang="en-US" sz="1200" dirty="0"/>
              <a:t>_chem_link_bond.atom_2_comp_id</a:t>
            </a:r>
          </a:p>
          <a:p>
            <a:r>
              <a:rPr lang="en-US" sz="1200" dirty="0"/>
              <a:t>_chem_link_bond.atom_id_2</a:t>
            </a:r>
          </a:p>
          <a:p>
            <a:r>
              <a:rPr lang="en-US" sz="1200" dirty="0"/>
              <a:t>_</a:t>
            </a:r>
            <a:r>
              <a:rPr lang="en-US" sz="1200" dirty="0" err="1"/>
              <a:t>chem_link_bond.type</a:t>
            </a:r>
            <a:endParaRPr lang="en-US" sz="1200" dirty="0"/>
          </a:p>
          <a:p>
            <a:r>
              <a:rPr lang="en-US" sz="1200" dirty="0"/>
              <a:t>_</a:t>
            </a:r>
            <a:r>
              <a:rPr lang="en-US" sz="1200" dirty="0" err="1"/>
              <a:t>chem_link_bond.value_dist</a:t>
            </a:r>
            <a:endParaRPr lang="en-US" sz="1200" dirty="0"/>
          </a:p>
          <a:p>
            <a:r>
              <a:rPr lang="en-US" sz="1200" dirty="0"/>
              <a:t>_</a:t>
            </a:r>
            <a:r>
              <a:rPr lang="en-US" sz="1200" dirty="0" err="1"/>
              <a:t>chem_link_bond.value_dist_esd</a:t>
            </a:r>
            <a:endParaRPr lang="en-US" sz="1200" dirty="0"/>
          </a:p>
          <a:p>
            <a:r>
              <a:rPr lang="en-US" sz="1200" dirty="0"/>
              <a:t>CYS-TMP   1         SG        2         C1        SINGLE    1.732       0.010       </a:t>
            </a:r>
          </a:p>
          <a:p>
            <a:r>
              <a:rPr lang="en-US" sz="1200" dirty="0"/>
              <a:t>loop_</a:t>
            </a:r>
          </a:p>
          <a:p>
            <a:r>
              <a:rPr lang="en-US" sz="1200" dirty="0"/>
              <a:t>_</a:t>
            </a:r>
            <a:r>
              <a:rPr lang="en-US" sz="1200" dirty="0" err="1"/>
              <a:t>chem_link_angle.link_id</a:t>
            </a:r>
            <a:endParaRPr lang="en-US" sz="1200" dirty="0"/>
          </a:p>
          <a:p>
            <a:r>
              <a:rPr lang="en-US" sz="1200" dirty="0"/>
              <a:t>_chem_link_angle.atom_1_comp_id</a:t>
            </a:r>
          </a:p>
          <a:p>
            <a:r>
              <a:rPr lang="en-US" sz="1200" dirty="0"/>
              <a:t>_chem_link_angle.atom_id_1</a:t>
            </a:r>
          </a:p>
          <a:p>
            <a:r>
              <a:rPr lang="en-US" sz="1200" dirty="0"/>
              <a:t>_chem_link_angle.atom_2_comp_id</a:t>
            </a:r>
          </a:p>
          <a:p>
            <a:r>
              <a:rPr lang="en-US" sz="1200" dirty="0"/>
              <a:t>_chem_link_angle.atom_id_2</a:t>
            </a:r>
          </a:p>
          <a:p>
            <a:r>
              <a:rPr lang="en-US" sz="1200" dirty="0"/>
              <a:t>_chem_link_angle.atom_3_comp_id</a:t>
            </a:r>
          </a:p>
          <a:p>
            <a:r>
              <a:rPr lang="en-US" sz="1200" dirty="0"/>
              <a:t>_chem_link_angle.atom_id_3</a:t>
            </a:r>
          </a:p>
          <a:p>
            <a:r>
              <a:rPr lang="en-US" sz="1200" dirty="0"/>
              <a:t>_</a:t>
            </a:r>
            <a:r>
              <a:rPr lang="en-US" sz="1200" dirty="0" err="1"/>
              <a:t>chem_link_angle.value_angle</a:t>
            </a:r>
            <a:endParaRPr lang="en-US" sz="1200" dirty="0"/>
          </a:p>
          <a:p>
            <a:r>
              <a:rPr lang="en-US" sz="1200" dirty="0"/>
              <a:t>_</a:t>
            </a:r>
            <a:r>
              <a:rPr lang="en-US" sz="1200" dirty="0" err="1"/>
              <a:t>chem_link_angle.value_angle_esd</a:t>
            </a:r>
            <a:endParaRPr lang="en-US" sz="1200" dirty="0"/>
          </a:p>
          <a:p>
            <a:r>
              <a:rPr lang="en-US" sz="1200" dirty="0"/>
              <a:t>CYS-TMP   1         CB        1         SG        2         C1        100.987        2.18      </a:t>
            </a:r>
          </a:p>
          <a:p>
            <a:r>
              <a:rPr lang="en-US" sz="1200" dirty="0"/>
              <a:t>CYS-TMP   2         C2        2         C1        1         SG        122.125        3.00      </a:t>
            </a:r>
          </a:p>
          <a:p>
            <a:r>
              <a:rPr lang="en-US" sz="1200" dirty="0"/>
              <a:t>CYS-TMP   1         SG        2         C1        2         H1        117.563        1.50      </a:t>
            </a:r>
            <a:endParaRPr lang="en-US" sz="12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698931" y="1575974"/>
            <a:ext cx="2741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Link Section</a:t>
            </a:r>
            <a:endParaRPr lang="en-US" b="1" dirty="0"/>
          </a:p>
        </p:txBody>
      </p:sp>
      <p:sp>
        <p:nvSpPr>
          <p:cNvPr id="5" name="Rounded Rectangle 4"/>
          <p:cNvSpPr/>
          <p:nvPr/>
        </p:nvSpPr>
        <p:spPr>
          <a:xfrm>
            <a:off x="2808850" y="1576730"/>
            <a:ext cx="2631707" cy="40220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7049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6468" y="219797"/>
            <a:ext cx="8042276" cy="687450"/>
          </a:xfrm>
          <a:prstGeom prst="rect">
            <a:avLst/>
          </a:prstGeom>
          <a:solidFill>
            <a:srgbClr val="7AC6DC"/>
          </a:solidFill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tx1"/>
                </a:solidFill>
              </a:rPr>
              <a:t>Covalent Links in Acedrg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Frame 3"/>
          <p:cNvSpPr/>
          <p:nvPr/>
        </p:nvSpPr>
        <p:spPr>
          <a:xfrm>
            <a:off x="2551541" y="1098988"/>
            <a:ext cx="3182104" cy="525073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Case 1: Scenario 2</a:t>
            </a: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5" name="Picture 4" descr="CY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8" y="2061187"/>
            <a:ext cx="2833266" cy="15963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75393" y="3724353"/>
            <a:ext cx="1172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CYS</a:t>
            </a:r>
            <a:endParaRPr lang="en-US" sz="1600" b="1" dirty="0"/>
          </a:p>
        </p:txBody>
      </p:sp>
      <p:pic>
        <p:nvPicPr>
          <p:cNvPr id="7" name="Picture 6" descr="case2_comp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921" y="1890231"/>
            <a:ext cx="3105464" cy="176730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420897" y="3779065"/>
            <a:ext cx="2821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Monomer “TMP”</a:t>
            </a:r>
            <a:endParaRPr lang="en-US" sz="1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454710" y="4689022"/>
            <a:ext cx="354158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T</a:t>
            </a:r>
            <a:r>
              <a:rPr lang="en-US" sz="1600" b="1" dirty="0" smtClean="0"/>
              <a:t>he bond between C1 and C2 in “TMP” becomes “single”</a:t>
            </a:r>
            <a:endParaRPr lang="en-US" sz="1600" b="1" dirty="0"/>
          </a:p>
        </p:txBody>
      </p:sp>
      <p:sp>
        <p:nvSpPr>
          <p:cNvPr id="11" name="Frame 10"/>
          <p:cNvSpPr/>
          <p:nvPr/>
        </p:nvSpPr>
        <p:spPr>
          <a:xfrm>
            <a:off x="2308143" y="4505857"/>
            <a:ext cx="3688150" cy="915825"/>
          </a:xfrm>
          <a:prstGeom prst="frame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3260698" y="2820740"/>
            <a:ext cx="2051676" cy="158743"/>
          </a:xfrm>
          <a:prstGeom prst="straightConnector1">
            <a:avLst/>
          </a:prstGeom>
          <a:ln>
            <a:solidFill>
              <a:schemeClr val="accent3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Down Arrow 12"/>
          <p:cNvSpPr/>
          <p:nvPr/>
        </p:nvSpPr>
        <p:spPr>
          <a:xfrm>
            <a:off x="5574993" y="2405566"/>
            <a:ext cx="115962" cy="26864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29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6468" y="219797"/>
            <a:ext cx="8042276" cy="687450"/>
          </a:xfrm>
          <a:prstGeom prst="rect">
            <a:avLst/>
          </a:prstGeom>
          <a:solidFill>
            <a:srgbClr val="7AC6DC"/>
          </a:solidFill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tx1"/>
                </a:solidFill>
              </a:rPr>
              <a:t>Covalent Links in Acedrg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Frame 3"/>
          <p:cNvSpPr/>
          <p:nvPr/>
        </p:nvSpPr>
        <p:spPr>
          <a:xfrm>
            <a:off x="2551541" y="1098988"/>
            <a:ext cx="3182104" cy="525073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Case 1: Scenario 2</a:t>
            </a: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5" name="Picture 4" descr="CY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8" y="2061187"/>
            <a:ext cx="2833266" cy="15963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75393" y="3724353"/>
            <a:ext cx="1172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CYS</a:t>
            </a:r>
            <a:endParaRPr lang="en-US" sz="1600" b="1" dirty="0"/>
          </a:p>
        </p:txBody>
      </p:sp>
      <p:pic>
        <p:nvPicPr>
          <p:cNvPr id="7" name="Picture 6" descr="case2_comp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921" y="1890231"/>
            <a:ext cx="3105464" cy="176730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420897" y="3779065"/>
            <a:ext cx="2821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Monomer “TMP”</a:t>
            </a:r>
            <a:endParaRPr lang="en-US" sz="1600" b="1" dirty="0"/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3260698" y="2820740"/>
            <a:ext cx="2051676" cy="158743"/>
          </a:xfrm>
          <a:prstGeom prst="straightConnector1">
            <a:avLst/>
          </a:prstGeom>
          <a:ln>
            <a:solidFill>
              <a:schemeClr val="accent3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Down Arrow 12"/>
          <p:cNvSpPr/>
          <p:nvPr/>
        </p:nvSpPr>
        <p:spPr>
          <a:xfrm>
            <a:off x="5574993" y="2405566"/>
            <a:ext cx="115962" cy="26864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UNL_for_link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768" y="4273848"/>
            <a:ext cx="3388982" cy="1904915"/>
          </a:xfrm>
          <a:prstGeom prst="rect">
            <a:avLst/>
          </a:prstGeom>
        </p:spPr>
      </p:pic>
      <p:sp>
        <p:nvSpPr>
          <p:cNvPr id="8" name="Frame 7"/>
          <p:cNvSpPr/>
          <p:nvPr/>
        </p:nvSpPr>
        <p:spPr>
          <a:xfrm>
            <a:off x="3663709" y="4835554"/>
            <a:ext cx="1911284" cy="866981"/>
          </a:xfrm>
          <a:prstGeom prst="frame">
            <a:avLst/>
          </a:prstGeom>
          <a:noFill/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13083" y="5158908"/>
            <a:ext cx="25035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The Linked molecule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820544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6468" y="219797"/>
            <a:ext cx="8042276" cy="687450"/>
          </a:xfrm>
          <a:prstGeom prst="rect">
            <a:avLst/>
          </a:prstGeom>
          <a:solidFill>
            <a:srgbClr val="7AC6DC"/>
          </a:solidFill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tx1"/>
                </a:solidFill>
              </a:rPr>
              <a:t>Covalent Links in Acedrg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Frame 3"/>
          <p:cNvSpPr/>
          <p:nvPr/>
        </p:nvSpPr>
        <p:spPr>
          <a:xfrm>
            <a:off x="2551541" y="1098988"/>
            <a:ext cx="3182104" cy="525073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Case 2: Scenario 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6269" y="4017417"/>
            <a:ext cx="1172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PLP</a:t>
            </a:r>
            <a:endParaRPr lang="en-US" sz="1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733644" y="4047707"/>
            <a:ext cx="13861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LYS</a:t>
            </a:r>
            <a:endParaRPr lang="en-US" sz="1600" b="1" dirty="0"/>
          </a:p>
        </p:txBody>
      </p:sp>
      <p:pic>
        <p:nvPicPr>
          <p:cNvPr id="2" name="Picture 1" descr="PLP_idea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99" y="1852354"/>
            <a:ext cx="3256556" cy="2149135"/>
          </a:xfrm>
          <a:prstGeom prst="rect">
            <a:avLst/>
          </a:prstGeom>
        </p:spPr>
      </p:pic>
      <p:pic>
        <p:nvPicPr>
          <p:cNvPr id="8" name="Picture 7" descr="LY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976" y="1852354"/>
            <a:ext cx="3101938" cy="2149134"/>
          </a:xfrm>
          <a:prstGeom prst="rect">
            <a:avLst/>
          </a:prstGeom>
        </p:spPr>
      </p:pic>
      <p:sp>
        <p:nvSpPr>
          <p:cNvPr id="12" name="Donut 11"/>
          <p:cNvSpPr/>
          <p:nvPr/>
        </p:nvSpPr>
        <p:spPr>
          <a:xfrm>
            <a:off x="5300152" y="2649786"/>
            <a:ext cx="763217" cy="720448"/>
          </a:xfrm>
          <a:prstGeom prst="donu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Donut 14"/>
          <p:cNvSpPr/>
          <p:nvPr/>
        </p:nvSpPr>
        <p:spPr>
          <a:xfrm>
            <a:off x="2753697" y="2625363"/>
            <a:ext cx="714590" cy="732661"/>
          </a:xfrm>
          <a:prstGeom prst="donu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3101926" y="2991693"/>
            <a:ext cx="2540170" cy="0"/>
          </a:xfrm>
          <a:prstGeom prst="straightConnector1">
            <a:avLst/>
          </a:prstGeom>
          <a:ln>
            <a:solidFill>
              <a:schemeClr val="accent3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Alternate Process 18"/>
          <p:cNvSpPr/>
          <p:nvPr/>
        </p:nvSpPr>
        <p:spPr>
          <a:xfrm>
            <a:off x="109914" y="4365194"/>
            <a:ext cx="8924178" cy="1184467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295923" y="4469224"/>
            <a:ext cx="3895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instruct_LYS_PLP.txt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8672" y="4847765"/>
            <a:ext cx="842007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LINK: RES-NAME-1 LYS ATOM-NAME-1 NZ RES-NAME-2 PLP ATOM-NAME-2 C4A DELETE  ATOM O4A 2 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953977" y="5665902"/>
            <a:ext cx="5165824" cy="390751"/>
          </a:xfrm>
          <a:prstGeom prst="roundRect">
            <a:avLst/>
          </a:prstGeom>
          <a:noFill/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978440" y="5702535"/>
            <a:ext cx="47018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If not specified, the bond order of the link is single!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524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Y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525" y="1945912"/>
            <a:ext cx="3296492" cy="205295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6468" y="219797"/>
            <a:ext cx="8042276" cy="687450"/>
          </a:xfrm>
          <a:prstGeom prst="rect">
            <a:avLst/>
          </a:prstGeom>
          <a:solidFill>
            <a:srgbClr val="7AC6DC"/>
          </a:solidFill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tx1"/>
                </a:solidFill>
              </a:rPr>
              <a:t>Covalent Links in Acedrg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Frame 3"/>
          <p:cNvSpPr/>
          <p:nvPr/>
        </p:nvSpPr>
        <p:spPr>
          <a:xfrm>
            <a:off x="2551541" y="1098988"/>
            <a:ext cx="3182104" cy="525073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Case </a:t>
            </a:r>
            <a:r>
              <a:rPr lang="en-US" sz="2400" b="1" dirty="0">
                <a:solidFill>
                  <a:schemeClr val="tx1"/>
                </a:solidFill>
              </a:rPr>
              <a:t>2:Scenario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56269" y="4115105"/>
            <a:ext cx="1172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PLP</a:t>
            </a:r>
            <a:endParaRPr lang="en-US" sz="1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049772" y="4084340"/>
            <a:ext cx="13861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LYS</a:t>
            </a:r>
            <a:endParaRPr lang="en-US" sz="1600" b="1" dirty="0"/>
          </a:p>
        </p:txBody>
      </p:sp>
      <p:pic>
        <p:nvPicPr>
          <p:cNvPr id="2" name="Picture 1" descr="PLP_idea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3" y="1903411"/>
            <a:ext cx="3175212" cy="2095452"/>
          </a:xfrm>
          <a:prstGeom prst="rect">
            <a:avLst/>
          </a:prstGeom>
        </p:spPr>
      </p:pic>
      <p:sp>
        <p:nvSpPr>
          <p:cNvPr id="12" name="Donut 11"/>
          <p:cNvSpPr/>
          <p:nvPr/>
        </p:nvSpPr>
        <p:spPr>
          <a:xfrm>
            <a:off x="4335400" y="2344511"/>
            <a:ext cx="1123537" cy="1123411"/>
          </a:xfrm>
          <a:prstGeom prst="donu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Donut 14"/>
          <p:cNvSpPr/>
          <p:nvPr/>
        </p:nvSpPr>
        <p:spPr>
          <a:xfrm>
            <a:off x="2514890" y="2613153"/>
            <a:ext cx="745808" cy="732660"/>
          </a:xfrm>
          <a:prstGeom prst="donu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2979814" y="3016116"/>
            <a:ext cx="1770792" cy="36631"/>
          </a:xfrm>
          <a:prstGeom prst="straightConnector1">
            <a:avLst/>
          </a:prstGeom>
          <a:ln>
            <a:solidFill>
              <a:schemeClr val="accent3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LYS_PLP_link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663" y="4465870"/>
            <a:ext cx="4225474" cy="1931139"/>
          </a:xfrm>
          <a:prstGeom prst="rect">
            <a:avLst/>
          </a:prstGeom>
        </p:spPr>
      </p:pic>
      <p:sp>
        <p:nvSpPr>
          <p:cNvPr id="21" name="Donut 20"/>
          <p:cNvSpPr/>
          <p:nvPr/>
        </p:nvSpPr>
        <p:spPr>
          <a:xfrm>
            <a:off x="4004702" y="4829212"/>
            <a:ext cx="1123537" cy="1123411"/>
          </a:xfrm>
          <a:prstGeom prst="donu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Down Arrow 21"/>
          <p:cNvSpPr/>
          <p:nvPr/>
        </p:nvSpPr>
        <p:spPr>
          <a:xfrm>
            <a:off x="4445299" y="4689022"/>
            <a:ext cx="170972" cy="573917"/>
          </a:xfrm>
          <a:prstGeom prst="down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4396451" y="4417026"/>
            <a:ext cx="1428843" cy="235363"/>
          </a:xfrm>
          <a:prstGeom prst="roundRect">
            <a:avLst/>
          </a:pr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4488020" y="4383747"/>
            <a:ext cx="12211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Single bond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3063938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6468" y="219797"/>
            <a:ext cx="8042276" cy="687450"/>
          </a:xfrm>
          <a:prstGeom prst="rect">
            <a:avLst/>
          </a:prstGeom>
          <a:solidFill>
            <a:srgbClr val="7AC6DC"/>
          </a:solidFill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tx1"/>
                </a:solidFill>
              </a:rPr>
              <a:t>Covalent Links in Acedrg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Frame 3"/>
          <p:cNvSpPr/>
          <p:nvPr/>
        </p:nvSpPr>
        <p:spPr>
          <a:xfrm>
            <a:off x="2551541" y="1098988"/>
            <a:ext cx="3182104" cy="525073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Case 2: Scenario 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6269" y="4017417"/>
            <a:ext cx="1172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PLP</a:t>
            </a:r>
            <a:endParaRPr lang="en-US" sz="1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733644" y="4047707"/>
            <a:ext cx="13861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LYS</a:t>
            </a:r>
            <a:endParaRPr lang="en-US" sz="1600" b="1" dirty="0"/>
          </a:p>
        </p:txBody>
      </p:sp>
      <p:pic>
        <p:nvPicPr>
          <p:cNvPr id="2" name="Picture 1" descr="PLP_idea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99" y="1852354"/>
            <a:ext cx="3256556" cy="2149135"/>
          </a:xfrm>
          <a:prstGeom prst="rect">
            <a:avLst/>
          </a:prstGeom>
        </p:spPr>
      </p:pic>
      <p:pic>
        <p:nvPicPr>
          <p:cNvPr id="8" name="Picture 7" descr="LY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976" y="1852354"/>
            <a:ext cx="3101938" cy="2149134"/>
          </a:xfrm>
          <a:prstGeom prst="rect">
            <a:avLst/>
          </a:prstGeom>
        </p:spPr>
      </p:pic>
      <p:sp>
        <p:nvSpPr>
          <p:cNvPr id="12" name="Donut 11"/>
          <p:cNvSpPr/>
          <p:nvPr/>
        </p:nvSpPr>
        <p:spPr>
          <a:xfrm>
            <a:off x="5300152" y="2649786"/>
            <a:ext cx="763217" cy="720448"/>
          </a:xfrm>
          <a:prstGeom prst="donu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Donut 14"/>
          <p:cNvSpPr/>
          <p:nvPr/>
        </p:nvSpPr>
        <p:spPr>
          <a:xfrm>
            <a:off x="2753697" y="2625363"/>
            <a:ext cx="714590" cy="732661"/>
          </a:xfrm>
          <a:prstGeom prst="donu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3101926" y="2991693"/>
            <a:ext cx="2540170" cy="0"/>
          </a:xfrm>
          <a:prstGeom prst="straightConnector1">
            <a:avLst/>
          </a:prstGeom>
          <a:ln>
            <a:solidFill>
              <a:schemeClr val="accent3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Alternate Process 18"/>
          <p:cNvSpPr/>
          <p:nvPr/>
        </p:nvSpPr>
        <p:spPr>
          <a:xfrm>
            <a:off x="109914" y="4365194"/>
            <a:ext cx="8924178" cy="1184467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295923" y="4469224"/>
            <a:ext cx="3895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instruct_LYS_PLP.txt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8672" y="4847765"/>
            <a:ext cx="842007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LINK: RES-NAME-1 LYS ATOM-NAME-1 NZ RES-NAME-2 PLP ATOM-NAME-2 C4A </a:t>
            </a:r>
            <a:r>
              <a:rPr lang="en-US" sz="1600" b="1" dirty="0" smtClean="0"/>
              <a:t>BOND-TYPE DOUBLE DELETE  </a:t>
            </a:r>
            <a:r>
              <a:rPr lang="en-US" sz="1600" b="1" dirty="0"/>
              <a:t>ATOM O4A 2 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99818" y="5665902"/>
            <a:ext cx="5519983" cy="390751"/>
          </a:xfrm>
          <a:prstGeom prst="roundRect">
            <a:avLst/>
          </a:prstGeom>
          <a:noFill/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99818" y="5702535"/>
            <a:ext cx="55199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As requested in the file, the bond order of the link is double !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167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Y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525" y="1945912"/>
            <a:ext cx="3296492" cy="205295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6468" y="219797"/>
            <a:ext cx="8042276" cy="687450"/>
          </a:xfrm>
          <a:prstGeom prst="rect">
            <a:avLst/>
          </a:prstGeom>
          <a:solidFill>
            <a:srgbClr val="7AC6DC"/>
          </a:solidFill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tx1"/>
                </a:solidFill>
              </a:rPr>
              <a:t>Covalent Links in Acedrg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Frame 3"/>
          <p:cNvSpPr/>
          <p:nvPr/>
        </p:nvSpPr>
        <p:spPr>
          <a:xfrm>
            <a:off x="2551541" y="1098988"/>
            <a:ext cx="3182104" cy="525073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Case </a:t>
            </a:r>
            <a:r>
              <a:rPr lang="en-US" sz="2400" b="1" dirty="0">
                <a:solidFill>
                  <a:schemeClr val="tx1"/>
                </a:solidFill>
              </a:rPr>
              <a:t>2:Scenario </a:t>
            </a:r>
            <a:r>
              <a:rPr lang="en-US" sz="2400" b="1" dirty="0" smtClean="0">
                <a:solidFill>
                  <a:schemeClr val="tx1"/>
                </a:solidFill>
              </a:rPr>
              <a:t>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6269" y="3992995"/>
            <a:ext cx="1172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PLP</a:t>
            </a:r>
            <a:endParaRPr lang="en-US" sz="1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049772" y="3974441"/>
            <a:ext cx="13861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LYS</a:t>
            </a:r>
            <a:endParaRPr lang="en-US" sz="1600" b="1" dirty="0"/>
          </a:p>
        </p:txBody>
      </p:sp>
      <p:pic>
        <p:nvPicPr>
          <p:cNvPr id="2" name="Picture 1" descr="PLP_idea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3" y="1903411"/>
            <a:ext cx="3175212" cy="2095452"/>
          </a:xfrm>
          <a:prstGeom prst="rect">
            <a:avLst/>
          </a:prstGeom>
        </p:spPr>
      </p:pic>
      <p:sp>
        <p:nvSpPr>
          <p:cNvPr id="12" name="Donut 11"/>
          <p:cNvSpPr/>
          <p:nvPr/>
        </p:nvSpPr>
        <p:spPr>
          <a:xfrm>
            <a:off x="4335400" y="2344511"/>
            <a:ext cx="1123537" cy="1123411"/>
          </a:xfrm>
          <a:prstGeom prst="donu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Donut 14"/>
          <p:cNvSpPr/>
          <p:nvPr/>
        </p:nvSpPr>
        <p:spPr>
          <a:xfrm>
            <a:off x="2514890" y="2613153"/>
            <a:ext cx="745808" cy="732660"/>
          </a:xfrm>
          <a:prstGeom prst="donu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2979814" y="3016116"/>
            <a:ext cx="1770792" cy="36631"/>
          </a:xfrm>
          <a:prstGeom prst="straightConnector1">
            <a:avLst/>
          </a:prstGeom>
          <a:ln>
            <a:solidFill>
              <a:schemeClr val="accent3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4249907" y="6065511"/>
            <a:ext cx="1428843" cy="235363"/>
          </a:xfrm>
          <a:prstGeom prst="roundRect">
            <a:avLst/>
          </a:pr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LYS_PLP_2_link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947" y="4377406"/>
            <a:ext cx="3554347" cy="2027026"/>
          </a:xfrm>
          <a:prstGeom prst="rect">
            <a:avLst/>
          </a:prstGeom>
        </p:spPr>
      </p:pic>
      <p:sp>
        <p:nvSpPr>
          <p:cNvPr id="21" name="Donut 20"/>
          <p:cNvSpPr/>
          <p:nvPr/>
        </p:nvSpPr>
        <p:spPr>
          <a:xfrm>
            <a:off x="3162183" y="5116406"/>
            <a:ext cx="1234268" cy="1098989"/>
          </a:xfrm>
          <a:prstGeom prst="donu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17052" y="6020021"/>
            <a:ext cx="12852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Double bond</a:t>
            </a:r>
            <a:endParaRPr lang="en-US" sz="1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008164" y="5451972"/>
            <a:ext cx="2019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Linked molecule </a:t>
            </a:r>
            <a:endParaRPr lang="en-US" b="1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029235" y="5592636"/>
            <a:ext cx="623707" cy="46401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4249907" y="6065511"/>
            <a:ext cx="1428843" cy="235363"/>
          </a:xfrm>
          <a:prstGeom prst="roundRect">
            <a:avLst/>
          </a:pr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544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586129"/>
            <a:ext cx="8042276" cy="622760"/>
          </a:xfrm>
          <a:solidFill>
            <a:srgbClr val="7AC6DC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What is Acedrg for  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49275" y="1600201"/>
            <a:ext cx="8042276" cy="4920470"/>
          </a:xfrm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US" b="1" dirty="0" smtClean="0">
                <a:solidFill>
                  <a:schemeClr val="tx1"/>
                </a:solidFill>
              </a:rPr>
              <a:t>Macromolecular Refinement: </a:t>
            </a:r>
            <a:endParaRPr lang="en-US" dirty="0" smtClean="0">
              <a:solidFill>
                <a:schemeClr val="tx1"/>
              </a:solidFill>
            </a:endParaRPr>
          </a:p>
          <a:p>
            <a:pPr lvl="1">
              <a:buClr>
                <a:schemeClr val="tx1"/>
              </a:buClr>
            </a:pPr>
            <a:r>
              <a:rPr lang="en-US" sz="2000" dirty="0" smtClean="0">
                <a:solidFill>
                  <a:schemeClr val="tx1"/>
                </a:solidFill>
              </a:rPr>
              <a:t>It needs to </a:t>
            </a:r>
            <a:r>
              <a:rPr lang="en-US" sz="2000" dirty="0">
                <a:solidFill>
                  <a:schemeClr val="tx1"/>
                </a:solidFill>
              </a:rPr>
              <a:t>k</a:t>
            </a:r>
            <a:r>
              <a:rPr lang="en-US" sz="2000" dirty="0" smtClean="0">
                <a:solidFill>
                  <a:schemeClr val="tx1"/>
                </a:solidFill>
              </a:rPr>
              <a:t>eep the solution models chemically acceptable, </a:t>
            </a:r>
            <a:r>
              <a:rPr lang="en-US" sz="2000" dirty="0" smtClean="0">
                <a:solidFill>
                  <a:schemeClr val="tx1"/>
                </a:solidFill>
              </a:rPr>
              <a:t>with the helps from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restraints on bond lengths/angles, chiral centers, and planarity in the models.   </a:t>
            </a:r>
          </a:p>
          <a:p>
            <a:pPr marL="349250" lvl="1" indent="0">
              <a:buClr>
                <a:schemeClr val="tx1"/>
              </a:buClr>
              <a:buNone/>
            </a:pPr>
            <a:endParaRPr lang="en-US" sz="2400" dirty="0">
              <a:solidFill>
                <a:srgbClr val="FF6600"/>
              </a:solidFill>
            </a:endParaRPr>
          </a:p>
          <a:p>
            <a:pPr marL="349250" lvl="1" indent="0">
              <a:buClr>
                <a:schemeClr val="tx1"/>
              </a:buClr>
              <a:buNone/>
            </a:pPr>
            <a:r>
              <a:rPr lang="en-US" sz="2800" dirty="0" smtClean="0">
                <a:solidFill>
                  <a:schemeClr val="accent2"/>
                </a:solidFill>
              </a:rPr>
              <a:t> </a:t>
            </a:r>
          </a:p>
          <a:p>
            <a:pPr marL="349250" lvl="1" indent="0">
              <a:buClr>
                <a:schemeClr val="tx1"/>
              </a:buClr>
              <a:buNone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349250" lvl="1" indent="0">
              <a:buClr>
                <a:schemeClr val="tx1"/>
              </a:buClr>
              <a:buNone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349250" lvl="1" indent="0">
              <a:buClr>
                <a:schemeClr val="tx1"/>
              </a:buClr>
              <a:buNone/>
            </a:pPr>
            <a:endParaRPr lang="en-US" sz="2000" dirty="0" smtClean="0">
              <a:solidFill>
                <a:schemeClr val="tx1"/>
              </a:solidFill>
            </a:endParaRPr>
          </a:p>
        </p:txBody>
      </p:sp>
      <p:pic>
        <p:nvPicPr>
          <p:cNvPr id="10" name="Picture 9" descr="PRO_Fun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209" y="3431291"/>
            <a:ext cx="1855622" cy="1221098"/>
          </a:xfrm>
          <a:prstGeom prst="rect">
            <a:avLst/>
          </a:prstGeom>
        </p:spPr>
      </p:pic>
      <p:pic>
        <p:nvPicPr>
          <p:cNvPr id="11" name="Picture 10" descr="LIBG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562" y="4982086"/>
            <a:ext cx="4054503" cy="1473199"/>
          </a:xfrm>
          <a:prstGeom prst="rect">
            <a:avLst/>
          </a:prstGeom>
        </p:spPr>
      </p:pic>
      <p:pic>
        <p:nvPicPr>
          <p:cNvPr id="12" name="Picture 11" descr="46M_inPyraCC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715" y="3443502"/>
            <a:ext cx="1911291" cy="125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194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646468" y="219797"/>
            <a:ext cx="8042276" cy="687450"/>
          </a:xfrm>
          <a:prstGeom prst="rect">
            <a:avLst/>
          </a:prstGeom>
          <a:solidFill>
            <a:srgbClr val="7AC6DC"/>
          </a:solidFill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tx1"/>
                </a:solidFill>
              </a:rPr>
              <a:t>Covalent Links in Acedrg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940349" y="2332300"/>
            <a:ext cx="7046533" cy="2246823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89201" y="2759684"/>
            <a:ext cx="691219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Acedrg still can not handle with monomers/ligands containing metal atoms.</a:t>
            </a:r>
            <a:endParaRPr lang="en-US" b="1" dirty="0" smtClean="0"/>
          </a:p>
          <a:p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Acedrg interfaces need improvements. ( in CCP4i2, or other standalone programs or Acedrg its own interface </a:t>
            </a:r>
            <a:endParaRPr lang="en-US" dirty="0" smtClean="0"/>
          </a:p>
        </p:txBody>
      </p:sp>
      <p:sp>
        <p:nvSpPr>
          <p:cNvPr id="9" name="Rounded Rectangle 8"/>
          <p:cNvSpPr/>
          <p:nvPr/>
        </p:nvSpPr>
        <p:spPr>
          <a:xfrm>
            <a:off x="1099112" y="1233310"/>
            <a:ext cx="6667945" cy="610550"/>
          </a:xfrm>
          <a:prstGeom prst="roundRect">
            <a:avLst/>
          </a:prstGeom>
          <a:solidFill>
            <a:schemeClr val="accent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buClr>
                <a:schemeClr val="tx2"/>
              </a:buClr>
            </a:pPr>
            <a:r>
              <a:rPr lang="en-US" sz="2400" b="1" dirty="0" smtClean="0">
                <a:solidFill>
                  <a:schemeClr val="bg1"/>
                </a:solidFill>
              </a:rPr>
              <a:t>Major Issues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Alternate Process 10"/>
          <p:cNvSpPr/>
          <p:nvPr/>
        </p:nvSpPr>
        <p:spPr>
          <a:xfrm>
            <a:off x="1001419" y="5079773"/>
            <a:ext cx="6912191" cy="464017"/>
          </a:xfrm>
          <a:prstGeom prst="flowChartAlternateProcess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refmac5 HKLIN </a:t>
            </a:r>
            <a:r>
              <a:rPr lang="en-US" b="1" dirty="0" err="1" smtClean="0">
                <a:solidFill>
                  <a:schemeClr val="tx1"/>
                </a:solidFill>
              </a:rPr>
              <a:t>aaa.mtz</a:t>
            </a:r>
            <a:r>
              <a:rPr lang="en-US" b="1" dirty="0" smtClean="0">
                <a:solidFill>
                  <a:schemeClr val="tx1"/>
                </a:solidFill>
              </a:rPr>
              <a:t> XYZIN </a:t>
            </a:r>
            <a:r>
              <a:rPr lang="en-US" b="1" dirty="0" err="1" smtClean="0">
                <a:solidFill>
                  <a:schemeClr val="tx1"/>
                </a:solidFill>
              </a:rPr>
              <a:t>bbb.pdb</a:t>
            </a:r>
            <a:r>
              <a:rPr lang="en-US" b="1" dirty="0" smtClean="0">
                <a:solidFill>
                  <a:schemeClr val="tx1"/>
                </a:solidFill>
              </a:rPr>
              <a:t> LIBIN </a:t>
            </a:r>
            <a:r>
              <a:rPr lang="en-US" b="1" dirty="0" err="1" smtClean="0">
                <a:solidFill>
                  <a:schemeClr val="tx1"/>
                </a:solidFill>
              </a:rPr>
              <a:t>your_link</a:t>
            </a:r>
            <a:r>
              <a:rPr lang="en-US" b="1" dirty="0" err="1" smtClean="0">
                <a:solidFill>
                  <a:schemeClr val="tx1"/>
                </a:solidFill>
              </a:rPr>
              <a:t>.cif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16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867077" y="1648484"/>
            <a:ext cx="6741219" cy="2118371"/>
          </a:xfrm>
          <a:prstGeom prst="rect">
            <a:avLst/>
          </a:prstGeom>
          <a:solidFill>
            <a:schemeClr val="bg2">
              <a:alpha val="3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73699" y="1514162"/>
            <a:ext cx="8042276" cy="4737867"/>
          </a:xfrm>
        </p:spPr>
        <p:txBody>
          <a:bodyPr>
            <a:normAutofit/>
          </a:bodyPr>
          <a:lstStyle/>
          <a:p>
            <a:pPr marL="0" indent="0">
              <a:buClr>
                <a:srgbClr val="660066"/>
              </a:buClr>
              <a:buNone/>
            </a:pPr>
            <a:endParaRPr lang="en-US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marL="0" indent="0">
              <a:buClr>
                <a:srgbClr val="660066"/>
              </a:buClr>
              <a:buNone/>
            </a:pPr>
            <a:endParaRPr lang="en-US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marL="0" indent="0">
              <a:buClr>
                <a:srgbClr val="660066"/>
              </a:buCl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                          </a:t>
            </a:r>
            <a:endParaRPr lang="en-US" sz="2200" dirty="0">
              <a:solidFill>
                <a:schemeClr val="tx1"/>
              </a:solidFill>
            </a:endParaRPr>
          </a:p>
          <a:p>
            <a:pPr marL="0" indent="0">
              <a:buClr>
                <a:srgbClr val="660066"/>
              </a:buCl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                           </a:t>
            </a:r>
          </a:p>
          <a:p>
            <a:pPr marL="0" indent="0">
              <a:lnSpc>
                <a:spcPct val="120000"/>
              </a:lnSpc>
              <a:buClr>
                <a:srgbClr val="660066"/>
              </a:buCl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                       </a:t>
            </a:r>
            <a:endParaRPr lang="en-US" sz="2200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4475" y="8561388"/>
            <a:ext cx="2058988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6875" y="8713788"/>
            <a:ext cx="2058988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839" y="8584293"/>
            <a:ext cx="2000623" cy="78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86897" y="1807227"/>
            <a:ext cx="63626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The main reference for ACEDRG is</a:t>
            </a:r>
            <a:r>
              <a:rPr lang="en-US" sz="1600" b="1" dirty="0" smtClean="0"/>
              <a:t>:</a:t>
            </a:r>
          </a:p>
          <a:p>
            <a:endParaRPr lang="en-US" sz="1600" b="1" dirty="0"/>
          </a:p>
          <a:p>
            <a:r>
              <a:rPr lang="en-US" sz="1600" dirty="0" smtClean="0"/>
              <a:t>Fei </a:t>
            </a:r>
            <a:r>
              <a:rPr lang="en-US" sz="1600" dirty="0"/>
              <a:t>Long, Robert A Nicholls, Paul </a:t>
            </a:r>
            <a:r>
              <a:rPr lang="en-US" sz="1600" dirty="0" err="1"/>
              <a:t>Emsley</a:t>
            </a:r>
            <a:r>
              <a:rPr lang="en-US" sz="1600" dirty="0"/>
              <a:t>, </a:t>
            </a:r>
            <a:r>
              <a:rPr lang="en-US" sz="1600" dirty="0" err="1"/>
              <a:t>Saulius</a:t>
            </a:r>
            <a:r>
              <a:rPr lang="en-US" sz="1600" dirty="0"/>
              <a:t> </a:t>
            </a:r>
            <a:r>
              <a:rPr lang="en-US" sz="1600" dirty="0" err="1"/>
              <a:t>GraZulis</a:t>
            </a:r>
            <a:r>
              <a:rPr lang="en-US" sz="1600" dirty="0"/>
              <a:t>, </a:t>
            </a:r>
            <a:r>
              <a:rPr lang="en-US" sz="1600" dirty="0" err="1"/>
              <a:t>Andrius</a:t>
            </a:r>
            <a:r>
              <a:rPr lang="en-US" sz="1600" dirty="0"/>
              <a:t> </a:t>
            </a:r>
            <a:r>
              <a:rPr lang="en-US" sz="1600" dirty="0" err="1"/>
              <a:t>Merkys</a:t>
            </a:r>
            <a:r>
              <a:rPr lang="en-US" sz="1600" dirty="0"/>
              <a:t>, </a:t>
            </a:r>
            <a:r>
              <a:rPr lang="en-US" sz="1600" dirty="0" err="1"/>
              <a:t>Antanas</a:t>
            </a:r>
            <a:r>
              <a:rPr lang="en-US" sz="1600" dirty="0"/>
              <a:t> </a:t>
            </a:r>
            <a:r>
              <a:rPr lang="en-US" sz="1600" dirty="0" err="1"/>
              <a:t>Vaitkus</a:t>
            </a:r>
            <a:r>
              <a:rPr lang="en-US" sz="1600" dirty="0"/>
              <a:t> and </a:t>
            </a:r>
            <a:r>
              <a:rPr lang="en-US" sz="1600" dirty="0" err="1"/>
              <a:t>Garib</a:t>
            </a:r>
            <a:r>
              <a:rPr lang="en-US" sz="1600" dirty="0"/>
              <a:t> N </a:t>
            </a:r>
            <a:r>
              <a:rPr lang="en-US" sz="1600" dirty="0" err="1"/>
              <a:t>Murshudov</a:t>
            </a:r>
            <a:endParaRPr lang="en-US" sz="1600" dirty="0"/>
          </a:p>
          <a:p>
            <a:r>
              <a:rPr lang="en-US" sz="1600" dirty="0"/>
              <a:t>"ACEDRG: A stereo-chemical description generator for ligands"</a:t>
            </a:r>
          </a:p>
          <a:p>
            <a:r>
              <a:rPr lang="en-US" sz="1600" dirty="0" err="1"/>
              <a:t>Acta</a:t>
            </a:r>
            <a:r>
              <a:rPr lang="en-US" sz="1600" dirty="0"/>
              <a:t> </a:t>
            </a:r>
            <a:r>
              <a:rPr lang="en-US" sz="1600" dirty="0" err="1"/>
              <a:t>Cryst</a:t>
            </a:r>
            <a:r>
              <a:rPr lang="en-US" sz="1600" dirty="0"/>
              <a:t>. D, (2017), </a:t>
            </a:r>
            <a:r>
              <a:rPr lang="en-US" sz="1600" dirty="0" smtClean="0"/>
              <a:t>accepted for publication</a:t>
            </a:r>
          </a:p>
          <a:p>
            <a:r>
              <a:rPr lang="en-US" sz="1600" dirty="0" smtClean="0"/>
              <a:t>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60721" y="3986653"/>
            <a:ext cx="6741219" cy="2118371"/>
          </a:xfrm>
          <a:prstGeom prst="rect">
            <a:avLst/>
          </a:prstGeom>
          <a:solidFill>
            <a:schemeClr val="bg2">
              <a:alpha val="3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068329" y="4145396"/>
            <a:ext cx="63626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Another related </a:t>
            </a:r>
            <a:r>
              <a:rPr lang="en-US" sz="1600" b="1" dirty="0"/>
              <a:t>reference for ACEDRG is</a:t>
            </a:r>
            <a:r>
              <a:rPr lang="en-US" sz="1600" b="1" dirty="0" smtClean="0"/>
              <a:t>:</a:t>
            </a:r>
          </a:p>
          <a:p>
            <a:endParaRPr lang="en-US" sz="1600" b="1" dirty="0"/>
          </a:p>
          <a:p>
            <a:r>
              <a:rPr lang="en-US" sz="1600" dirty="0" smtClean="0"/>
              <a:t>Fei </a:t>
            </a:r>
            <a:r>
              <a:rPr lang="en-US" sz="1600" dirty="0"/>
              <a:t>Long, Robert A Nicholls, Paul </a:t>
            </a:r>
            <a:r>
              <a:rPr lang="en-US" sz="1600" dirty="0" err="1"/>
              <a:t>Emsley</a:t>
            </a:r>
            <a:r>
              <a:rPr lang="en-US" sz="1600" dirty="0"/>
              <a:t>, </a:t>
            </a:r>
            <a:r>
              <a:rPr lang="en-US" sz="1600" dirty="0" err="1"/>
              <a:t>Saulius</a:t>
            </a:r>
            <a:r>
              <a:rPr lang="en-US" sz="1600" dirty="0"/>
              <a:t> </a:t>
            </a:r>
            <a:r>
              <a:rPr lang="en-US" sz="1600" dirty="0" err="1"/>
              <a:t>GraZulis</a:t>
            </a:r>
            <a:r>
              <a:rPr lang="en-US" sz="1600" dirty="0"/>
              <a:t>, </a:t>
            </a:r>
            <a:r>
              <a:rPr lang="en-US" sz="1600" dirty="0" err="1"/>
              <a:t>Andrius</a:t>
            </a:r>
            <a:r>
              <a:rPr lang="en-US" sz="1600" dirty="0"/>
              <a:t> </a:t>
            </a:r>
            <a:r>
              <a:rPr lang="en-US" sz="1600" dirty="0" err="1"/>
              <a:t>Merkys</a:t>
            </a:r>
            <a:r>
              <a:rPr lang="en-US" sz="1600" dirty="0"/>
              <a:t>, </a:t>
            </a:r>
            <a:r>
              <a:rPr lang="en-US" sz="1600" dirty="0" err="1"/>
              <a:t>Antanas</a:t>
            </a:r>
            <a:r>
              <a:rPr lang="en-US" sz="1600" dirty="0"/>
              <a:t> </a:t>
            </a:r>
            <a:r>
              <a:rPr lang="en-US" sz="1600" dirty="0" err="1"/>
              <a:t>Vaitkus</a:t>
            </a:r>
            <a:r>
              <a:rPr lang="en-US" sz="1600" dirty="0"/>
              <a:t> and </a:t>
            </a:r>
            <a:r>
              <a:rPr lang="en-US" sz="1600" dirty="0" err="1"/>
              <a:t>Garib</a:t>
            </a:r>
            <a:r>
              <a:rPr lang="en-US" sz="1600" dirty="0"/>
              <a:t> N </a:t>
            </a:r>
            <a:r>
              <a:rPr lang="en-US" sz="1600" dirty="0" err="1"/>
              <a:t>Murshudov</a:t>
            </a:r>
            <a:endParaRPr lang="en-US" sz="1600" dirty="0"/>
          </a:p>
          <a:p>
            <a:r>
              <a:rPr lang="en-US" sz="1600" dirty="0" smtClean="0"/>
              <a:t>”Validation </a:t>
            </a:r>
            <a:r>
              <a:rPr lang="en-US" sz="1600" dirty="0"/>
              <a:t>and extraction of </a:t>
            </a:r>
            <a:r>
              <a:rPr lang="en-US" sz="1600" dirty="0" smtClean="0"/>
              <a:t>stereo-chemical </a:t>
            </a:r>
            <a:r>
              <a:rPr lang="en-US" sz="1600" dirty="0"/>
              <a:t>information </a:t>
            </a:r>
            <a:r>
              <a:rPr lang="en-US" sz="1600" dirty="0" smtClean="0"/>
              <a:t>from small </a:t>
            </a:r>
            <a:r>
              <a:rPr lang="en-US" sz="1600" dirty="0"/>
              <a:t>molecular </a:t>
            </a:r>
            <a:r>
              <a:rPr lang="en-US" sz="1600" dirty="0" smtClean="0"/>
              <a:t>databases” </a:t>
            </a:r>
            <a:r>
              <a:rPr lang="en-US" sz="1600" dirty="0" err="1" smtClean="0"/>
              <a:t>Acta</a:t>
            </a:r>
            <a:r>
              <a:rPr lang="en-US" sz="1600" dirty="0" smtClean="0"/>
              <a:t> </a:t>
            </a:r>
            <a:r>
              <a:rPr lang="en-US" sz="1600" dirty="0" err="1"/>
              <a:t>Cryst</a:t>
            </a:r>
            <a:r>
              <a:rPr lang="en-US" sz="1600" dirty="0"/>
              <a:t>. D, (2017), </a:t>
            </a:r>
            <a:r>
              <a:rPr lang="en-US" sz="1600" dirty="0" smtClean="0"/>
              <a:t>accepted for publication</a:t>
            </a:r>
          </a:p>
          <a:p>
            <a:r>
              <a:rPr lang="en-US" sz="1600" dirty="0" smtClean="0"/>
              <a:t> 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573699" y="512862"/>
            <a:ext cx="8042276" cy="573917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How to Cite </a:t>
            </a:r>
            <a:r>
              <a:rPr lang="en-US" sz="2800" b="1" dirty="0" smtClean="0">
                <a:solidFill>
                  <a:schemeClr val="tx1"/>
                </a:solidFill>
              </a:rPr>
              <a:t>Acedrg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337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878789" y="4871713"/>
            <a:ext cx="6252725" cy="1013513"/>
          </a:xfrm>
          <a:prstGeom prst="rect">
            <a:avLst/>
          </a:prstGeom>
          <a:solidFill>
            <a:schemeClr val="bg2">
              <a:alpha val="3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67077" y="3595901"/>
            <a:ext cx="6252725" cy="1013513"/>
          </a:xfrm>
          <a:prstGeom prst="rect">
            <a:avLst/>
          </a:prstGeom>
          <a:solidFill>
            <a:schemeClr val="bg2">
              <a:alpha val="3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67077" y="2271245"/>
            <a:ext cx="6252725" cy="1013513"/>
          </a:xfrm>
          <a:prstGeom prst="rect">
            <a:avLst/>
          </a:prstGeom>
          <a:solidFill>
            <a:schemeClr val="bg2">
              <a:alpha val="3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699" y="378541"/>
            <a:ext cx="8042276" cy="880267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Acknowledgement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73699" y="1514162"/>
            <a:ext cx="8042276" cy="4737867"/>
          </a:xfrm>
        </p:spPr>
        <p:txBody>
          <a:bodyPr>
            <a:normAutofit/>
          </a:bodyPr>
          <a:lstStyle/>
          <a:p>
            <a:pPr marL="0" indent="0">
              <a:buClr>
                <a:srgbClr val="660066"/>
              </a:buClr>
              <a:buNone/>
            </a:pP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contributors:</a:t>
            </a:r>
          </a:p>
          <a:p>
            <a:pPr marL="0" indent="0">
              <a:buClr>
                <a:srgbClr val="660066"/>
              </a:buClr>
              <a:buNone/>
            </a:pPr>
            <a:endParaRPr lang="en-US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marL="0" indent="0">
              <a:buClr>
                <a:srgbClr val="660066"/>
              </a:buCl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                          </a:t>
            </a:r>
            <a:endParaRPr lang="en-US" sz="2200" dirty="0">
              <a:solidFill>
                <a:schemeClr val="tx1"/>
              </a:solidFill>
            </a:endParaRPr>
          </a:p>
          <a:p>
            <a:pPr marL="0" indent="0">
              <a:buClr>
                <a:srgbClr val="660066"/>
              </a:buCl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                           </a:t>
            </a:r>
          </a:p>
          <a:p>
            <a:pPr marL="0" indent="0">
              <a:lnSpc>
                <a:spcPct val="120000"/>
              </a:lnSpc>
              <a:buClr>
                <a:srgbClr val="660066"/>
              </a:buCl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                       </a:t>
            </a:r>
            <a:endParaRPr lang="en-US" sz="2200" dirty="0">
              <a:solidFill>
                <a:schemeClr val="tx1"/>
              </a:solidFill>
            </a:endParaRPr>
          </a:p>
        </p:txBody>
      </p:sp>
      <p:pic>
        <p:nvPicPr>
          <p:cNvPr id="5" name="Picture 4" descr="LMB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77" y="2443106"/>
            <a:ext cx="1866648" cy="6105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684" y="3807283"/>
            <a:ext cx="1379996" cy="5755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4475" y="8561388"/>
            <a:ext cx="2058988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6875" y="8713788"/>
            <a:ext cx="2058988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839" y="8584293"/>
            <a:ext cx="2000623" cy="78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157" y="5127711"/>
            <a:ext cx="1842943" cy="56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812100" y="2320089"/>
            <a:ext cx="2538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Garib </a:t>
            </a:r>
            <a:r>
              <a:rPr lang="en-US" dirty="0" smtClean="0"/>
              <a:t>Murshudov </a:t>
            </a:r>
            <a:endParaRPr lang="en-US" dirty="0"/>
          </a:p>
          <a:p>
            <a:r>
              <a:rPr lang="en-US" dirty="0"/>
              <a:t>Paul </a:t>
            </a:r>
            <a:r>
              <a:rPr lang="en-US" dirty="0" smtClean="0"/>
              <a:t>Emsley </a:t>
            </a:r>
          </a:p>
          <a:p>
            <a:r>
              <a:rPr lang="en-US" dirty="0" smtClean="0"/>
              <a:t>Rob Nicholls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17956" y="3791277"/>
            <a:ext cx="2538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  <a:cs typeface="Arial"/>
              </a:rPr>
              <a:t>Saulius </a:t>
            </a:r>
            <a:r>
              <a:rPr lang="en-GB" dirty="0" smtClean="0">
                <a:latin typeface="+mj-lt"/>
                <a:cs typeface="Arial"/>
              </a:rPr>
              <a:t>Grazulis</a:t>
            </a:r>
            <a:endParaRPr lang="en-US" dirty="0">
              <a:latin typeface="+mj-lt"/>
            </a:endParaRPr>
          </a:p>
          <a:p>
            <a:r>
              <a:rPr lang="en-GB" dirty="0" smtClean="0"/>
              <a:t>Andrius Merkys</a:t>
            </a:r>
            <a:endParaRPr lang="en-US" dirty="0" smtClean="0"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36024" y="4944979"/>
            <a:ext cx="2538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Macin Wojdyr</a:t>
            </a:r>
            <a:endParaRPr lang="en-US" dirty="0">
              <a:latin typeface="+mj-lt"/>
            </a:endParaRPr>
          </a:p>
          <a:p>
            <a:r>
              <a:rPr lang="en-GB" dirty="0" smtClean="0"/>
              <a:t>Andrey Lebedev</a:t>
            </a:r>
          </a:p>
          <a:p>
            <a:r>
              <a:rPr lang="en-US" dirty="0" smtClean="0">
                <a:latin typeface="+mj-lt"/>
              </a:rPr>
              <a:t>Other members</a:t>
            </a:r>
          </a:p>
        </p:txBody>
      </p:sp>
    </p:spTree>
    <p:extLst>
      <p:ext uri="{BB962C8B-B14F-4D97-AF65-F5344CB8AC3E}">
        <p14:creationId xmlns:p14="http://schemas.microsoft.com/office/powerpoint/2010/main" val="37800414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586129"/>
            <a:ext cx="8042276" cy="622760"/>
          </a:xfrm>
          <a:solidFill>
            <a:srgbClr val="7AC6DC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What is Acedrg </a:t>
            </a:r>
            <a:r>
              <a:rPr lang="en-US" sz="3200" b="1" dirty="0" smtClean="0">
                <a:solidFill>
                  <a:schemeClr val="tx1"/>
                </a:solidFill>
              </a:rPr>
              <a:t>for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49275" y="1600201"/>
            <a:ext cx="8042276" cy="4920470"/>
          </a:xfrm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US" b="1" dirty="0" smtClean="0">
                <a:solidFill>
                  <a:schemeClr val="tx1"/>
                </a:solidFill>
              </a:rPr>
              <a:t>Ligand design and Validation: </a:t>
            </a:r>
            <a:endParaRPr lang="en-US" dirty="0" smtClean="0">
              <a:solidFill>
                <a:schemeClr val="tx1"/>
              </a:solidFill>
            </a:endParaRPr>
          </a:p>
          <a:p>
            <a:pPr lvl="1">
              <a:buClr>
                <a:schemeClr val="tx1"/>
              </a:buClr>
            </a:pPr>
            <a:r>
              <a:rPr lang="en-US" dirty="0" smtClean="0">
                <a:solidFill>
                  <a:schemeClr val="tx1"/>
                </a:solidFill>
              </a:rPr>
              <a:t>It needs good starting models and a tool to check the final solution models.   </a:t>
            </a:r>
            <a:endParaRPr lang="en-US" sz="2800" dirty="0" smtClean="0">
              <a:solidFill>
                <a:schemeClr val="accent2"/>
              </a:solidFill>
            </a:endParaRPr>
          </a:p>
          <a:p>
            <a:pPr marL="349250" lvl="1" indent="0">
              <a:buClr>
                <a:schemeClr val="tx1"/>
              </a:buClr>
              <a:buNone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349250" lvl="1" indent="0">
              <a:buClr>
                <a:schemeClr val="tx1"/>
              </a:buClr>
              <a:buNone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349250" lvl="1" indent="0">
              <a:buClr>
                <a:schemeClr val="tx1"/>
              </a:buClr>
              <a:buNone/>
            </a:pPr>
            <a:endParaRPr lang="en-US" sz="2000" dirty="0" smtClean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964779" y="2857372"/>
            <a:ext cx="3382833" cy="362976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alpha val="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64788" y="2906216"/>
            <a:ext cx="3358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CN1C=NC2=C1C(=O)N(C)C(=O)N2C</a:t>
            </a:r>
          </a:p>
        </p:txBody>
      </p:sp>
      <p:pic>
        <p:nvPicPr>
          <p:cNvPr id="7" name="Picture 6" descr="ca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35" y="3382446"/>
            <a:ext cx="3175201" cy="20990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9711" y="2881795"/>
            <a:ext cx="3996961" cy="28427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85160" y="5708403"/>
            <a:ext cx="3358397" cy="58477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It contains 10 π electrons, so is aromatic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003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586129"/>
            <a:ext cx="8042276" cy="622760"/>
          </a:xfrm>
          <a:solidFill>
            <a:srgbClr val="7AC6DC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What is </a:t>
            </a:r>
            <a:r>
              <a:rPr lang="en-US" sz="3200" b="1" dirty="0" smtClean="0">
                <a:solidFill>
                  <a:schemeClr val="tx1"/>
                </a:solidFill>
              </a:rPr>
              <a:t>Acedrg for ?  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49275" y="1600201"/>
            <a:ext cx="8042276" cy="4920470"/>
          </a:xfrm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US" sz="2200" b="1" dirty="0" smtClean="0">
                <a:solidFill>
                  <a:schemeClr val="tx1"/>
                </a:solidFill>
              </a:rPr>
              <a:t>All these call for a tool and resources to provide accurate and reliable stereo-chemical descriptions for a ligands. CCP4 monomer lib is a good one for that. However,</a:t>
            </a:r>
            <a:endParaRPr lang="en-US" sz="2800" dirty="0" smtClean="0">
              <a:solidFill>
                <a:schemeClr val="accent2"/>
              </a:solidFill>
            </a:endParaRPr>
          </a:p>
          <a:p>
            <a:pPr marL="349250" lvl="1" indent="0">
              <a:buClr>
                <a:schemeClr val="tx1"/>
              </a:buClr>
              <a:buNone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349250" lvl="1" indent="0">
              <a:buClr>
                <a:schemeClr val="tx1"/>
              </a:buClr>
              <a:buNone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349250" lvl="1" indent="0">
              <a:buClr>
                <a:schemeClr val="tx1"/>
              </a:buClr>
              <a:buNone/>
            </a:pPr>
            <a:endParaRPr lang="en-US" sz="2000" dirty="0" smtClean="0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404422" y="2771895"/>
            <a:ext cx="5483347" cy="1575219"/>
          </a:xfrm>
          <a:prstGeom prst="roundRect">
            <a:avLst/>
          </a:prstGeom>
          <a:solidFill>
            <a:schemeClr val="accent3">
              <a:alpha val="29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477694" y="2808528"/>
            <a:ext cx="548334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it gets those values from:</a:t>
            </a:r>
          </a:p>
          <a:p>
            <a:pPr marL="800100" lvl="1" indent="-342900">
              <a:buFont typeface="Wingdings" charset="2"/>
              <a:buChar char="v"/>
            </a:pPr>
            <a:r>
              <a:rPr lang="en-US" sz="2000" dirty="0" smtClean="0"/>
              <a:t>Parameter tables (e.g. </a:t>
            </a:r>
            <a:r>
              <a:rPr lang="en-US" sz="2000" dirty="0" err="1"/>
              <a:t>ener_lib.cif</a:t>
            </a:r>
            <a:r>
              <a:rPr lang="en-US" sz="2000" dirty="0"/>
              <a:t>) </a:t>
            </a:r>
            <a:endParaRPr lang="en-US" sz="2000" dirty="0" smtClean="0"/>
          </a:p>
          <a:p>
            <a:pPr marL="800100" lvl="1" indent="-342900">
              <a:buFont typeface="Wingdings" charset="2"/>
              <a:buChar char="v"/>
            </a:pPr>
            <a:r>
              <a:rPr lang="en-US" sz="2000" dirty="0" smtClean="0"/>
              <a:t>Existing monomer/ligand files</a:t>
            </a:r>
          </a:p>
          <a:p>
            <a:pPr marL="800100" lvl="1" indent="-342900">
              <a:buFont typeface="Wingdings" charset="2"/>
              <a:buChar char="v"/>
            </a:pPr>
            <a:r>
              <a:rPr lang="en-US" sz="2000" dirty="0" smtClean="0"/>
              <a:t>Files generated by other programs</a:t>
            </a:r>
          </a:p>
          <a:p>
            <a:endParaRPr lang="en-US" dirty="0"/>
          </a:p>
        </p:txBody>
      </p:sp>
      <p:sp>
        <p:nvSpPr>
          <p:cNvPr id="6" name="Alternate Process 5"/>
          <p:cNvSpPr/>
          <p:nvPr/>
        </p:nvSpPr>
        <p:spPr>
          <a:xfrm>
            <a:off x="1392210" y="4640177"/>
            <a:ext cx="5703168" cy="1880494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50985" y="4701233"/>
            <a:ext cx="515359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Major Issues:</a:t>
            </a:r>
          </a:p>
          <a:p>
            <a:pPr marL="800100" lvl="1" indent="-342900">
              <a:buFont typeface="Wingdings" charset="2"/>
              <a:buChar char="§"/>
            </a:pPr>
            <a:r>
              <a:rPr lang="en-US" sz="2000" dirty="0" smtClean="0"/>
              <a:t>Very limited parameter sets (e.g. just more than 100 atom types).</a:t>
            </a:r>
          </a:p>
          <a:p>
            <a:pPr marL="800100" lvl="1" indent="-342900">
              <a:buFont typeface="Wingdings" charset="2"/>
              <a:buChar char="§"/>
            </a:pPr>
            <a:r>
              <a:rPr lang="en-US" sz="2000" dirty="0" smtClean="0"/>
              <a:t>Not all of them come from high resolution data</a:t>
            </a:r>
            <a:r>
              <a:rPr lang="en-US" sz="2000" dirty="0" smtClean="0"/>
              <a:t>.</a:t>
            </a:r>
            <a:r>
              <a:rPr lang="en-US" sz="2000" dirty="0" smtClean="0"/>
              <a:t>. 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195781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49274" y="1478091"/>
            <a:ext cx="8133709" cy="4343400"/>
          </a:xfrm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US" dirty="0" smtClean="0">
                <a:solidFill>
                  <a:schemeClr val="tx1"/>
                </a:solidFill>
              </a:rPr>
              <a:t>     </a:t>
            </a:r>
          </a:p>
          <a:p>
            <a:pPr marL="0" indent="0">
              <a:buClr>
                <a:schemeClr val="tx1"/>
              </a:buCl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buClr>
                <a:srgbClr val="660066"/>
              </a:buClr>
              <a:buFont typeface="Wingdings" charset="2"/>
              <a:buChar char=""/>
            </a:pPr>
            <a:endParaRPr lang="en-US" sz="1800" dirty="0" smtClean="0">
              <a:solidFill>
                <a:schemeClr val="tx1"/>
              </a:solidFill>
            </a:endParaRPr>
          </a:p>
          <a:p>
            <a:pPr marL="349250" lvl="1" indent="0">
              <a:buClr>
                <a:srgbClr val="660066"/>
              </a:buClr>
              <a:buNone/>
            </a:pPr>
            <a:endParaRPr lang="en-US" sz="2000" dirty="0" smtClean="0">
              <a:solidFill>
                <a:schemeClr val="tx1"/>
              </a:solidFill>
              <a:latin typeface="News Gothic MT"/>
            </a:endParaRPr>
          </a:p>
          <a:p>
            <a:pPr marL="685800" lvl="2" indent="0">
              <a:buClr>
                <a:schemeClr val="accent4"/>
              </a:buClr>
              <a:buNone/>
            </a:pPr>
            <a:r>
              <a:rPr lang="en-US" dirty="0" smtClean="0">
                <a:solidFill>
                  <a:schemeClr val="tx1"/>
                </a:solidFill>
                <a:latin typeface="News Gothic MT"/>
              </a:rPr>
              <a:t>  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084781" y="8350725"/>
            <a:ext cx="3040159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/>
              <a:t>We use small molecule structures in COD as the source for the values of bond lengths and angles</a:t>
            </a:r>
            <a:r>
              <a:rPr lang="en-US" sz="3200" dirty="0" smtClean="0"/>
              <a:t>. </a:t>
            </a:r>
            <a:endParaRPr lang="en-GB" sz="3200" dirty="0" smtClean="0"/>
          </a:p>
        </p:txBody>
      </p:sp>
      <p:sp>
        <p:nvSpPr>
          <p:cNvPr id="9" name="Rounded Rectangle 8"/>
          <p:cNvSpPr/>
          <p:nvPr/>
        </p:nvSpPr>
        <p:spPr>
          <a:xfrm>
            <a:off x="646971" y="1478091"/>
            <a:ext cx="7437607" cy="5079213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01419" y="1550796"/>
            <a:ext cx="653360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/>
                <a:cs typeface="Arial"/>
              </a:rPr>
              <a:t>ACEDRG</a:t>
            </a:r>
            <a:r>
              <a:rPr lang="en-GB" sz="26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/>
                <a:cs typeface="Arial"/>
              </a:rPr>
              <a:t> </a:t>
            </a:r>
            <a:r>
              <a:rPr lang="en-US" sz="2400" b="1" dirty="0" smtClean="0"/>
              <a:t>is another tool to generate the detailed stereo-chemical information for ligands. It is different from other tools in the following:</a:t>
            </a:r>
          </a:p>
          <a:p>
            <a:pPr algn="just">
              <a:lnSpc>
                <a:spcPct val="80000"/>
              </a:lnSpc>
            </a:pPr>
            <a:endParaRPr lang="en-US" sz="2600" b="1" dirty="0"/>
          </a:p>
          <a:p>
            <a:pPr marL="342900" indent="-342900" algn="just">
              <a:buFont typeface="Wingdings" charset="2"/>
              <a:buChar char="q"/>
            </a:pPr>
            <a:r>
              <a:rPr lang="en-US" sz="2200" dirty="0" smtClean="0"/>
              <a:t>It uses small molecule structures in </a:t>
            </a:r>
            <a:r>
              <a:rPr lang="en-US" sz="2200" b="1" dirty="0" smtClean="0"/>
              <a:t>Crystallography Open Database (COD) </a:t>
            </a:r>
            <a:r>
              <a:rPr lang="en-US" sz="2200" dirty="0" smtClean="0"/>
              <a:t>as the source.</a:t>
            </a:r>
            <a:r>
              <a:rPr lang="en-US" sz="2200" b="1" dirty="0" smtClean="0"/>
              <a:t> </a:t>
            </a:r>
          </a:p>
          <a:p>
            <a:pPr algn="just"/>
            <a:endParaRPr lang="en-US" sz="2200" b="1" dirty="0" smtClean="0"/>
          </a:p>
          <a:p>
            <a:pPr marL="342900" indent="-342900" algn="just">
              <a:buFont typeface="Wingdings" charset="2"/>
              <a:buChar char="q"/>
            </a:pPr>
            <a:r>
              <a:rPr lang="en-US" sz="2200" dirty="0" smtClean="0"/>
              <a:t>It </a:t>
            </a:r>
            <a:r>
              <a:rPr lang="en-US" sz="2200" dirty="0"/>
              <a:t>d</a:t>
            </a:r>
            <a:r>
              <a:rPr lang="en-US" sz="2200" dirty="0" smtClean="0"/>
              <a:t>erive atom types  that characterize atom’s local environments</a:t>
            </a:r>
            <a:r>
              <a:rPr lang="en-US" sz="2200" b="1" dirty="0" smtClean="0"/>
              <a:t>.  </a:t>
            </a:r>
          </a:p>
          <a:p>
            <a:pPr algn="just">
              <a:lnSpc>
                <a:spcPct val="60000"/>
              </a:lnSpc>
            </a:pPr>
            <a:endParaRPr lang="en-US" sz="2200" b="1" dirty="0" smtClean="0"/>
          </a:p>
          <a:p>
            <a:pPr marL="342900" indent="-342900" algn="just">
              <a:buFont typeface="Wingdings" charset="2"/>
              <a:buChar char="q"/>
            </a:pPr>
            <a:r>
              <a:rPr lang="en-US" sz="2200" dirty="0" smtClean="0"/>
              <a:t>Derive and clustering </a:t>
            </a:r>
            <a:r>
              <a:rPr lang="en-US" sz="2200" dirty="0"/>
              <a:t>the values of bond lengths and </a:t>
            </a:r>
            <a:r>
              <a:rPr lang="en-US" sz="2200" dirty="0" smtClean="0"/>
              <a:t>angles on those atom types </a:t>
            </a:r>
            <a:endParaRPr lang="en-GB" sz="2200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46971" y="634972"/>
            <a:ext cx="8042276" cy="687450"/>
          </a:xfrm>
          <a:solidFill>
            <a:srgbClr val="7AC6DC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What is </a:t>
            </a:r>
            <a:r>
              <a:rPr lang="en-US" sz="3200" b="1" dirty="0" smtClean="0">
                <a:solidFill>
                  <a:schemeClr val="tx1"/>
                </a:solidFill>
              </a:rPr>
              <a:t>Acedrg for?  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7751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24850" y="1490302"/>
            <a:ext cx="8133709" cy="4343400"/>
          </a:xfrm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US" sz="2000" dirty="0" smtClean="0">
                <a:solidFill>
                  <a:schemeClr val="tx1"/>
                </a:solidFill>
              </a:rPr>
              <a:t>   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49275" y="500651"/>
            <a:ext cx="8042276" cy="553128"/>
          </a:xfrm>
          <a:solidFill>
            <a:srgbClr val="7AC6DC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What is </a:t>
            </a:r>
            <a:r>
              <a:rPr lang="en-US" sz="3200" b="1" dirty="0" smtClean="0">
                <a:solidFill>
                  <a:schemeClr val="tx1"/>
                </a:solidFill>
              </a:rPr>
              <a:t>Acedrg for?   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8408" y="1257732"/>
            <a:ext cx="7669354" cy="22262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Why are small molecule structures used</a:t>
            </a:r>
            <a:r>
              <a:rPr lang="en-US" dirty="0" smtClean="0"/>
              <a:t>?</a:t>
            </a:r>
          </a:p>
          <a:p>
            <a:pPr marL="742950" lvl="1" indent="-285750">
              <a:lnSpc>
                <a:spcPct val="150000"/>
              </a:lnSpc>
              <a:buFont typeface="Wingdings" charset="2"/>
              <a:buChar char="§"/>
            </a:pPr>
            <a:r>
              <a:rPr lang="en-US" sz="1600" dirty="0" smtClean="0"/>
              <a:t>They are determined at high resolutions. </a:t>
            </a:r>
            <a:r>
              <a:rPr lang="en-US" sz="1600" dirty="0"/>
              <a:t>the criterion recommended </a:t>
            </a:r>
            <a:r>
              <a:rPr lang="en-US" sz="1600" dirty="0" smtClean="0"/>
              <a:t>for publication </a:t>
            </a:r>
            <a:r>
              <a:rPr lang="en-US" sz="1600" dirty="0"/>
              <a:t>in the </a:t>
            </a:r>
            <a:r>
              <a:rPr lang="en-US" sz="1600" dirty="0" err="1"/>
              <a:t>IUCr</a:t>
            </a:r>
            <a:r>
              <a:rPr lang="en-US" sz="1600" dirty="0"/>
              <a:t> </a:t>
            </a:r>
            <a:r>
              <a:rPr lang="en-US" sz="1600" dirty="0" smtClean="0"/>
              <a:t>journals is 0.84Å</a:t>
            </a:r>
            <a:r>
              <a:rPr lang="en-US" sz="1600" dirty="0" smtClean="0"/>
              <a:t>.</a:t>
            </a:r>
            <a:endParaRPr lang="en-US" sz="1600" dirty="0" smtClean="0"/>
          </a:p>
          <a:p>
            <a:pPr marL="742950" lvl="1" indent="-285750">
              <a:lnSpc>
                <a:spcPct val="150000"/>
              </a:lnSpc>
              <a:buFont typeface="Wingdings" charset="2"/>
              <a:buChar char="§"/>
            </a:pPr>
            <a:r>
              <a:rPr lang="en-US" sz="1600" dirty="0" smtClean="0"/>
              <a:t>High </a:t>
            </a:r>
            <a:r>
              <a:rPr lang="en-US" sz="1600" dirty="0"/>
              <a:t>data-to-parameter </a:t>
            </a:r>
            <a:r>
              <a:rPr lang="en-US" sz="1600" dirty="0" smtClean="0"/>
              <a:t>ratio</a:t>
            </a:r>
            <a:r>
              <a:rPr lang="en-US" sz="1600" dirty="0" smtClean="0"/>
              <a:t>.</a:t>
            </a:r>
            <a:endParaRPr lang="en-US" sz="1600" dirty="0" smtClean="0"/>
          </a:p>
          <a:p>
            <a:pPr marL="742950" lvl="1" indent="-285750">
              <a:lnSpc>
                <a:spcPct val="150000"/>
              </a:lnSpc>
              <a:buFont typeface="Wingdings" charset="2"/>
              <a:buChar char="§"/>
            </a:pPr>
            <a:r>
              <a:rPr lang="en-US" sz="1600" dirty="0" smtClean="0"/>
              <a:t>A large number of structures available. </a:t>
            </a:r>
          </a:p>
          <a:p>
            <a:pPr marL="742950" lvl="1" indent="-285750">
              <a:lnSpc>
                <a:spcPct val="150000"/>
              </a:lnSpc>
              <a:buFont typeface="Wingdings" charset="2"/>
              <a:buChar char="§"/>
            </a:pPr>
            <a:r>
              <a:rPr lang="en-US" sz="1600" dirty="0" smtClean="0"/>
              <a:t>No “biased” issues on mo</a:t>
            </a:r>
            <a:r>
              <a:rPr lang="en-US" sz="1600" dirty="0" smtClean="0"/>
              <a:t>lecule models in macromolecules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8407" y="3809830"/>
            <a:ext cx="7669355" cy="2226250"/>
          </a:xfrm>
          <a:prstGeom prst="rect">
            <a:avLst/>
          </a:prstGeom>
          <a:noFill/>
          <a:ln>
            <a:solidFill>
              <a:schemeClr val="tx1">
                <a:alpha val="96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 smtClean="0"/>
              <a:t>Why </a:t>
            </a:r>
            <a:r>
              <a:rPr lang="en-US" sz="2000" b="1" dirty="0" smtClean="0"/>
              <a:t>are </a:t>
            </a:r>
            <a:r>
              <a:rPr lang="en-US" sz="2000" b="1" dirty="0" smtClean="0"/>
              <a:t>macromolecule </a:t>
            </a:r>
            <a:r>
              <a:rPr lang="en-US" sz="2000" b="1" dirty="0" smtClean="0"/>
              <a:t>structures not used:</a:t>
            </a:r>
            <a:endParaRPr lang="en-US" sz="2000" b="1" dirty="0" smtClean="0"/>
          </a:p>
          <a:p>
            <a:pPr marL="800100" lvl="1" indent="-342900">
              <a:lnSpc>
                <a:spcPct val="150000"/>
              </a:lnSpc>
              <a:buClr>
                <a:schemeClr val="tx1"/>
              </a:buClr>
              <a:buFont typeface="Wingdings" charset="2"/>
              <a:buChar char="§"/>
            </a:pPr>
            <a:r>
              <a:rPr lang="en-US" sz="1600" dirty="0" smtClean="0"/>
              <a:t>Relatively lower </a:t>
            </a:r>
            <a:r>
              <a:rPr lang="en-US" sz="1600" dirty="0" smtClean="0"/>
              <a:t>resolution</a:t>
            </a:r>
            <a:r>
              <a:rPr lang="en-US" sz="1600" dirty="0"/>
              <a:t>.</a:t>
            </a:r>
            <a:endParaRPr lang="en-US" sz="1600" b="1" dirty="0" smtClean="0"/>
          </a:p>
          <a:p>
            <a:pPr marL="800100" lvl="1" indent="-342900">
              <a:lnSpc>
                <a:spcPct val="150000"/>
              </a:lnSpc>
              <a:buClr>
                <a:schemeClr val="tx1"/>
              </a:buClr>
              <a:buFont typeface="Wingdings" charset="2"/>
              <a:buChar char="§"/>
            </a:pPr>
            <a:r>
              <a:rPr lang="en-US" sz="1600" dirty="0"/>
              <a:t>L</a:t>
            </a:r>
            <a:r>
              <a:rPr lang="en-US" sz="1600" dirty="0" smtClean="0"/>
              <a:t>ow </a:t>
            </a:r>
            <a:r>
              <a:rPr lang="en-US" sz="1600" dirty="0"/>
              <a:t>signal-to-noise </a:t>
            </a:r>
            <a:r>
              <a:rPr lang="en-US" sz="1600" dirty="0" smtClean="0"/>
              <a:t>ratios </a:t>
            </a:r>
            <a:r>
              <a:rPr lang="en-US" sz="1600" dirty="0"/>
              <a:t>lead to unfavorable </a:t>
            </a:r>
            <a:r>
              <a:rPr lang="en-US" sz="1600" dirty="0" smtClean="0"/>
              <a:t>data-to-parameter </a:t>
            </a:r>
            <a:r>
              <a:rPr lang="en-US" sz="1600" dirty="0" smtClean="0"/>
              <a:t>ratio</a:t>
            </a:r>
            <a:r>
              <a:rPr lang="en-US" sz="1600" dirty="0" smtClean="0"/>
              <a:t>.</a:t>
            </a:r>
            <a:endParaRPr lang="en-US" sz="1600" dirty="0" smtClean="0"/>
          </a:p>
          <a:p>
            <a:pPr marL="800100" lvl="1" indent="-342900">
              <a:lnSpc>
                <a:spcPct val="150000"/>
              </a:lnSpc>
              <a:buClr>
                <a:schemeClr val="tx1"/>
              </a:buClr>
              <a:buFont typeface="Wingdings" charset="2"/>
              <a:buChar char="§"/>
            </a:pPr>
            <a:r>
              <a:rPr lang="en-US" sz="1600" dirty="0" smtClean="0"/>
              <a:t>Less ligand structures available</a:t>
            </a:r>
            <a:r>
              <a:rPr lang="en-US" sz="1600" dirty="0" smtClean="0"/>
              <a:t>.</a:t>
            </a:r>
          </a:p>
          <a:p>
            <a:pPr marL="800100" lvl="1" indent="-342900">
              <a:lnSpc>
                <a:spcPct val="150000"/>
              </a:lnSpc>
              <a:buClr>
                <a:schemeClr val="tx1"/>
              </a:buClr>
              <a:buFont typeface="Wingdings" charset="2"/>
              <a:buChar char="§"/>
            </a:pPr>
            <a:r>
              <a:rPr lang="en-US" sz="1600" dirty="0" smtClean="0"/>
              <a:t>Prone to leading to “biased” molecule models.</a:t>
            </a:r>
            <a:r>
              <a:rPr lang="en-US" sz="1600" dirty="0" smtClean="0"/>
              <a:t>   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45749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3ruk_asr_r_5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88" y="3870886"/>
            <a:ext cx="2857688" cy="2014814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678026"/>
              </p:ext>
            </p:extLst>
          </p:nvPr>
        </p:nvGraphicFramePr>
        <p:xfrm>
          <a:off x="4689547" y="3912264"/>
          <a:ext cx="3590432" cy="135542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943048"/>
                <a:gridCol w="967285"/>
                <a:gridCol w="955168"/>
                <a:gridCol w="724931"/>
              </a:tblGrid>
              <a:tr h="419518"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             PDB ID 3RUK</a:t>
                      </a:r>
                      <a:endParaRPr lang="en-US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67951">
                <a:tc>
                  <a:txBody>
                    <a:bodyPr/>
                    <a:lstStyle/>
                    <a:p>
                      <a:r>
                        <a:rPr lang="en-US" sz="1000" b="1" i="0" baseline="0" dirty="0" smtClean="0"/>
                        <a:t> </a:t>
                      </a:r>
                      <a:r>
                        <a:rPr lang="en-US" sz="1000" b="1" i="0" dirty="0" smtClean="0"/>
                        <a:t>Atoms</a:t>
                      </a:r>
                      <a:endParaRPr lang="en-US" sz="10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i="0" dirty="0" smtClean="0"/>
                        <a:t>Parameters</a:t>
                      </a:r>
                      <a:endParaRPr lang="en-US" sz="10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i="0" dirty="0" smtClean="0"/>
                        <a:t>Reflections</a:t>
                      </a:r>
                      <a:endParaRPr lang="en-US" sz="10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i="0" dirty="0" smtClean="0"/>
                        <a:t>Ratios</a:t>
                      </a:r>
                      <a:endParaRPr lang="en-US" sz="1000" b="1" i="0" dirty="0"/>
                    </a:p>
                  </a:txBody>
                  <a:tcPr/>
                </a:tc>
              </a:tr>
              <a:tr h="467951">
                <a:tc>
                  <a:txBody>
                    <a:bodyPr/>
                    <a:lstStyle/>
                    <a:p>
                      <a:r>
                        <a:rPr lang="en-US" dirty="0" smtClean="0"/>
                        <a:t>15315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61276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66758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1.09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677334" y="5403616"/>
            <a:ext cx="3663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Resolution: </a:t>
            </a:r>
            <a:r>
              <a:rPr lang="en-US" sz="1400" b="1" dirty="0" smtClean="0"/>
              <a:t>2.60</a:t>
            </a:r>
          </a:p>
          <a:p>
            <a:r>
              <a:rPr lang="en-US" sz="1400" b="1" dirty="0"/>
              <a:t>DeVore et al: Nature</a:t>
            </a:r>
            <a:r>
              <a:rPr lang="en-US" sz="1400" dirty="0"/>
              <a:t>, </a:t>
            </a:r>
            <a:r>
              <a:rPr lang="en-US" sz="1400" dirty="0" smtClean="0"/>
              <a:t>V482, 116</a:t>
            </a:r>
            <a:r>
              <a:rPr lang="en-US" sz="1400" dirty="0"/>
              <a:t>(2012)</a:t>
            </a:r>
          </a:p>
          <a:p>
            <a:endParaRPr lang="en-US" sz="1600" b="1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49275" y="500651"/>
            <a:ext cx="8042276" cy="553128"/>
          </a:xfrm>
          <a:solidFill>
            <a:srgbClr val="7AC6DC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What is Acedrg   </a:t>
            </a:r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10" name="Picture 9" descr="C6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711" y="1440897"/>
            <a:ext cx="2833265" cy="2190514"/>
          </a:xfrm>
          <a:prstGeom prst="rect">
            <a:avLst/>
          </a:prstGeom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9486163"/>
              </p:ext>
            </p:extLst>
          </p:nvPr>
        </p:nvGraphicFramePr>
        <p:xfrm>
          <a:off x="4665116" y="1294364"/>
          <a:ext cx="3077513" cy="135542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124443"/>
                <a:gridCol w="1110357"/>
                <a:gridCol w="842713"/>
              </a:tblGrid>
              <a:tr h="419518">
                <a:tc gridSpan="3"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    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 COD ID 4026194</a:t>
                      </a:r>
                      <a:endParaRPr lang="en-US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67951">
                <a:tc>
                  <a:txBody>
                    <a:bodyPr/>
                    <a:lstStyle/>
                    <a:p>
                      <a:r>
                        <a:rPr lang="en-US" sz="1000" b="1" i="0" dirty="0" smtClean="0"/>
                        <a:t>Parameters</a:t>
                      </a:r>
                      <a:endParaRPr lang="en-US" sz="10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i="0" dirty="0" smtClean="0"/>
                        <a:t>Reflections</a:t>
                      </a:r>
                      <a:endParaRPr lang="en-US" sz="10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i="0" dirty="0" smtClean="0"/>
                        <a:t>Ratios</a:t>
                      </a:r>
                      <a:endParaRPr lang="en-US" sz="1000" b="1" i="0" dirty="0"/>
                    </a:p>
                  </a:txBody>
                  <a:tcPr/>
                </a:tc>
              </a:tr>
              <a:tr h="467951">
                <a:tc>
                  <a:txBody>
                    <a:bodyPr/>
                    <a:lstStyle/>
                    <a:p>
                      <a:r>
                        <a:rPr lang="en-US" dirty="0" smtClean="0"/>
                        <a:t>706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8809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12.48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007059" y="2649785"/>
            <a:ext cx="244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Resolution: 0.757Å</a:t>
            </a:r>
          </a:p>
          <a:p>
            <a:r>
              <a:rPr lang="en-US" sz="1400" b="1" dirty="0" smtClean="0"/>
              <a:t>R-</a:t>
            </a:r>
            <a:r>
              <a:rPr lang="en-US" sz="1400" b="1" dirty="0" err="1" smtClean="0"/>
              <a:t>factor_gt</a:t>
            </a:r>
            <a:r>
              <a:rPr lang="en-US" sz="1400" b="1" dirty="0" smtClean="0"/>
              <a:t>: 0.0518</a:t>
            </a:r>
            <a:endParaRPr lang="en-US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713971" y="3226704"/>
            <a:ext cx="3566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/>
              <a:t>I.Romanova</a:t>
            </a:r>
            <a:r>
              <a:rPr lang="en-US" sz="1400" b="1" dirty="0" smtClean="0"/>
              <a:t> et al: </a:t>
            </a:r>
            <a:r>
              <a:rPr lang="en-US" sz="1400" dirty="0" smtClean="0"/>
              <a:t>J Organic Chem</a:t>
            </a:r>
            <a:r>
              <a:rPr lang="en-US" sz="1400" b="1" dirty="0" smtClean="0"/>
              <a:t>.</a:t>
            </a:r>
            <a:r>
              <a:rPr lang="en-US" sz="1400" dirty="0" smtClean="0"/>
              <a:t>,  V76, 2548(2011)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778717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tailEnd type="arrow"/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27640</TotalTime>
  <Words>2610</Words>
  <Application>Microsoft Macintosh PowerPoint</Application>
  <PresentationFormat>On-screen Show (4:3)</PresentationFormat>
  <Paragraphs>455</Paragraphs>
  <Slides>42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Breeze</vt:lpstr>
      <vt:lpstr>PowerPoint Presentation</vt:lpstr>
      <vt:lpstr>Contents  </vt:lpstr>
      <vt:lpstr>What is Acedrg for   </vt:lpstr>
      <vt:lpstr>What is Acedrg for  </vt:lpstr>
      <vt:lpstr>What is Acedrg for</vt:lpstr>
      <vt:lpstr>What is Acedrg for ?  </vt:lpstr>
      <vt:lpstr>What is Acedrg for?  </vt:lpstr>
      <vt:lpstr>What is Acedrg for?   </vt:lpstr>
      <vt:lpstr>What is Acedrg   </vt:lpstr>
      <vt:lpstr>How does Acedrg work ?</vt:lpstr>
      <vt:lpstr>How does Acedrg work ? </vt:lpstr>
      <vt:lpstr>How does Acedrg work  </vt:lpstr>
      <vt:lpstr>How does Acedrg work ?    </vt:lpstr>
      <vt:lpstr>  How to use Acedrg</vt:lpstr>
      <vt:lpstr>How to Use Acedrg </vt:lpstr>
      <vt:lpstr> How to use Acedrg </vt:lpstr>
      <vt:lpstr>How to Use Acedrg </vt:lpstr>
      <vt:lpstr>How to use Acedrg</vt:lpstr>
      <vt:lpstr>How to use Acedrg</vt:lpstr>
      <vt:lpstr>How to Use Acedrg</vt:lpstr>
      <vt:lpstr>Using Acedrg </vt:lpstr>
      <vt:lpstr>How to Use Acedrg </vt:lpstr>
      <vt:lpstr>How to Use Acedrg </vt:lpstr>
      <vt:lpstr>Covalent Links in Acedrg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to Cite Acedrg</vt:lpstr>
      <vt:lpstr>Acknowledgement </vt:lpstr>
    </vt:vector>
  </TitlesOfParts>
  <Company>MRC-Cambridge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Fei Long</dc:creator>
  <cp:lastModifiedBy>Fei Long</cp:lastModifiedBy>
  <cp:revision>629</cp:revision>
  <cp:lastPrinted>2017-01-09T12:15:08Z</cp:lastPrinted>
  <dcterms:created xsi:type="dcterms:W3CDTF">2013-07-04T08:33:55Z</dcterms:created>
  <dcterms:modified xsi:type="dcterms:W3CDTF">2018-01-12T12:54:11Z</dcterms:modified>
</cp:coreProperties>
</file>