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8.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9.bin" ContentType="application/vnd.openxmlformats-officedocument.oleObject"/>
  <Override PartName="/ppt/notesSlides/notesSlide11.xml" ContentType="application/vnd.openxmlformats-officedocument.presentationml.notesSlide+xml"/>
  <Override PartName="/ppt/embeddings/oleObject10.bin" ContentType="application/vnd.openxmlformats-officedocument.oleObject"/>
  <Override PartName="/ppt/notesSlides/notesSlide12.xml" ContentType="application/vnd.openxmlformats-officedocument.presentationml.notesSlide+xml"/>
  <Override PartName="/ppt/embeddings/oleObject11.bin" ContentType="application/vnd.openxmlformats-officedocument.oleObject"/>
  <Override PartName="/ppt/notesSlides/notesSlide13.xml" ContentType="application/vnd.openxmlformats-officedocument.presentationml.notesSlide+xml"/>
  <Override PartName="/ppt/embeddings/oleObject12.bin" ContentType="application/vnd.openxmlformats-officedocument.oleObject"/>
  <Override PartName="/ppt/notesSlides/notesSlide14.xml" ContentType="application/vnd.openxmlformats-officedocument.presentationml.notesSlide+xml"/>
  <Override PartName="/ppt/embeddings/oleObject13.bin" ContentType="application/vnd.openxmlformats-officedocument.oleObject"/>
  <Override PartName="/ppt/notesSlides/notesSlide15.xml" ContentType="application/vnd.openxmlformats-officedocument.presentationml.notesSlide+xml"/>
  <Override PartName="/ppt/embeddings/oleObject14.bin" ContentType="application/vnd.openxmlformats-officedocument.oleObject"/>
  <Override PartName="/ppt/notesSlides/notesSlide16.xml" ContentType="application/vnd.openxmlformats-officedocument.presentationml.notesSlide+xml"/>
  <Override PartName="/ppt/embeddings/oleObject15.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19.xml" ContentType="application/vnd.openxmlformats-officedocument.presentationml.notesSlide+xml"/>
  <Override PartName="/ppt/embeddings/oleObject18.bin" ContentType="application/vnd.openxmlformats-officedocument.oleObject"/>
  <Override PartName="/ppt/notesSlides/notesSlide20.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21.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notesSlides/notesSlide26.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notesSlides/notesSlide27.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28.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notesSlides/notesSlide29.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notesSlides/notesSlide30.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31.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32.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33.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notesSlides/notesSlide34.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notesSlides/notesSlide35.xml" ContentType="application/vnd.openxmlformats-officedocument.presentationml.notesSlide+xml"/>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notesSlides/notesSlide36.xml" ContentType="application/vnd.openxmlformats-officedocument.presentationml.notesSlide+xml"/>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77.bin" ContentType="application/vnd.openxmlformats-officedocument.oleObject"/>
  <Override PartName="/ppt/notesSlides/notesSlide42.xml" ContentType="application/vnd.openxmlformats-officedocument.presentationml.notesSlide+xml"/>
  <Override PartName="/ppt/embeddings/oleObject78.bin" ContentType="application/vnd.openxmlformats-officedocument.oleObject"/>
  <Override PartName="/ppt/embeddings/oleObject79.bin" ContentType="application/vnd.openxmlformats-officedocument.oleObject"/>
  <Override PartName="/ppt/notesSlides/notesSlide43.xml" ContentType="application/vnd.openxmlformats-officedocument.presentationml.notesSlide+xml"/>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notesSlides/notesSlide44.xml" ContentType="application/vnd.openxmlformats-officedocument.presentationml.notesSlide+xml"/>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notesSlides/notesSlide45.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notesSlides/notesSlide46.xml" ContentType="application/vnd.openxmlformats-officedocument.presentationml.notesSlide+xml"/>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notesSlides/notesSlide47.xml" ContentType="application/vnd.openxmlformats-officedocument.presentationml.notesSlide+xml"/>
  <Override PartName="/ppt/embeddings/oleObject92.bin" ContentType="application/vnd.openxmlformats-officedocument.oleObject"/>
  <Override PartName="/ppt/embeddings/oleObject93.bin" ContentType="application/vnd.openxmlformats-officedocument.oleObject"/>
  <Override PartName="/ppt/notesSlides/notesSlide48.xml" ContentType="application/vnd.openxmlformats-officedocument.presentationml.notesSlide+xml"/>
  <Override PartName="/ppt/embeddings/oleObject94.bin" ContentType="application/vnd.openxmlformats-officedocument.oleObject"/>
  <Override PartName="/ppt/notesSlides/notesSlide49.xml" ContentType="application/vnd.openxmlformats-officedocument.presentationml.notesSlide+xml"/>
  <Override PartName="/ppt/embeddings/oleObject95.bin" ContentType="application/vnd.openxmlformats-officedocument.oleObject"/>
  <Override PartName="/ppt/embeddings/oleObject96.bin" ContentType="application/vnd.openxmlformats-officedocument.oleObject"/>
  <Override PartName="/ppt/notesSlides/notesSlide50.xml" ContentType="application/vnd.openxmlformats-officedocument.presentationml.notesSlide+xml"/>
  <Override PartName="/ppt/embeddings/oleObject97.bin" ContentType="application/vnd.openxmlformats-officedocument.oleObject"/>
  <Override PartName="/ppt/embeddings/oleObject98.bin" ContentType="application/vnd.openxmlformats-officedocument.oleObject"/>
  <Override PartName="/ppt/notesSlides/notesSlide51.xml" ContentType="application/vnd.openxmlformats-officedocument.presentationml.notesSlide+xml"/>
  <Override PartName="/ppt/embeddings/oleObject99.bin" ContentType="application/vnd.openxmlformats-officedocument.oleObject"/>
  <Override PartName="/ppt/embeddings/oleObject100.bin" ContentType="application/vnd.openxmlformats-officedocument.oleObject"/>
  <Override PartName="/ppt/notesSlides/notesSlide52.xml" ContentType="application/vnd.openxmlformats-officedocument.presentationml.notesSlide+xml"/>
  <Override PartName="/ppt/embeddings/oleObject101.bin" ContentType="application/vnd.openxmlformats-officedocument.oleObject"/>
  <Override PartName="/ppt/embeddings/oleObject102.bin" ContentType="application/vnd.openxmlformats-officedocument.oleObject"/>
  <Override PartName="/ppt/notesSlides/notesSlide53.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notesSlides/notesSlide54.xml" ContentType="application/vnd.openxmlformats-officedocument.presentationml.notesSlide+xml"/>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notesSlides/notesSlide55.xml" ContentType="application/vnd.openxmlformats-officedocument.presentationml.notesSlide+xml"/>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notesSlides/notesSlide58.xml" ContentType="application/vnd.openxmlformats-officedocument.presentationml.notesSlide+xml"/>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notesSlides/notesSlide59.xml" ContentType="application/vnd.openxmlformats-officedocument.presentationml.notesSlide+xml"/>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notesSlides/notesSlide60.xml" ContentType="application/vnd.openxmlformats-officedocument.presentationml.notesSlide+xml"/>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notesSlides/notesSlide61.xml" ContentType="application/vnd.openxmlformats-officedocument.presentationml.notesSlide+xml"/>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notesSlides/notesSlide62.xml" ContentType="application/vnd.openxmlformats-officedocument.presentationml.notesSlide+xml"/>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notesSlides/notesSlide63.xml" ContentType="application/vnd.openxmlformats-officedocument.presentationml.notesSlide+xml"/>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notesSlides/notesSlide64.xml" ContentType="application/vnd.openxmlformats-officedocument.presentationml.notesSlide+xml"/>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notesSlides/notesSlide65.xml" ContentType="application/vnd.openxmlformats-officedocument.presentationml.notesSlide+xml"/>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notesSlides/notesSlide66.xml" ContentType="application/vnd.openxmlformats-officedocument.presentationml.notesSlide+xml"/>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notesSlides/notesSlide67.xml" ContentType="application/vnd.openxmlformats-officedocument.presentationml.notesSlide+xml"/>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notesSlides/notesSlide68.xml" ContentType="application/vnd.openxmlformats-officedocument.presentationml.notesSlide+xml"/>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notesSlides/notesSlide69.xml" ContentType="application/vnd.openxmlformats-officedocument.presentationml.notesSlide+xml"/>
  <Override PartName="/ppt/embeddings/oleObject175.bin" ContentType="application/vnd.openxmlformats-officedocument.oleObject"/>
  <Override PartName="/ppt/notesSlides/notesSlide70.xml" ContentType="application/vnd.openxmlformats-officedocument.presentationml.notesSlide+xml"/>
  <Override PartName="/ppt/embeddings/oleObject176.bin" ContentType="application/vnd.openxmlformats-officedocument.oleObject"/>
  <Override PartName="/ppt/notesSlides/notesSlide71.xml" ContentType="application/vnd.openxmlformats-officedocument.presentationml.notesSlide+xml"/>
  <Override PartName="/ppt/embeddings/oleObject177.bin" ContentType="application/vnd.openxmlformats-officedocument.oleObject"/>
  <Override PartName="/ppt/embeddings/oleObject178.bin" ContentType="application/vnd.openxmlformats-officedocument.oleObject"/>
  <Override PartName="/ppt/notesSlides/notesSlide72.xml" ContentType="application/vnd.openxmlformats-officedocument.presentationml.notesSlide+xml"/>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notesSlides/notesSlide73.xml" ContentType="application/vnd.openxmlformats-officedocument.presentationml.notesSlide+xml"/>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notesSlides/notesSlide74.xml" ContentType="application/vnd.openxmlformats-officedocument.presentationml.notesSlide+xml"/>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6" r:id="rId2"/>
    <p:sldId id="257" r:id="rId3"/>
    <p:sldId id="361" r:id="rId4"/>
    <p:sldId id="362" r:id="rId5"/>
    <p:sldId id="363" r:id="rId6"/>
    <p:sldId id="258" r:id="rId7"/>
    <p:sldId id="260" r:id="rId8"/>
    <p:sldId id="266" r:id="rId9"/>
    <p:sldId id="275" r:id="rId10"/>
    <p:sldId id="280" r:id="rId11"/>
    <p:sldId id="281" r:id="rId12"/>
    <p:sldId id="278" r:id="rId13"/>
    <p:sldId id="277" r:id="rId14"/>
    <p:sldId id="276" r:id="rId15"/>
    <p:sldId id="279" r:id="rId16"/>
    <p:sldId id="282" r:id="rId17"/>
    <p:sldId id="268" r:id="rId18"/>
    <p:sldId id="270" r:id="rId19"/>
    <p:sldId id="285" r:id="rId20"/>
    <p:sldId id="272" r:id="rId21"/>
    <p:sldId id="365" r:id="rId22"/>
    <p:sldId id="274" r:id="rId23"/>
    <p:sldId id="283" r:id="rId24"/>
    <p:sldId id="286" r:id="rId25"/>
    <p:sldId id="293" r:id="rId26"/>
    <p:sldId id="288" r:id="rId27"/>
    <p:sldId id="295" r:id="rId28"/>
    <p:sldId id="296" r:id="rId29"/>
    <p:sldId id="297" r:id="rId30"/>
    <p:sldId id="294" r:id="rId31"/>
    <p:sldId id="289" r:id="rId32"/>
    <p:sldId id="299" r:id="rId33"/>
    <p:sldId id="300" r:id="rId34"/>
    <p:sldId id="301" r:id="rId35"/>
    <p:sldId id="298" r:id="rId36"/>
    <p:sldId id="290" r:id="rId37"/>
    <p:sldId id="366" r:id="rId38"/>
    <p:sldId id="367" r:id="rId39"/>
    <p:sldId id="368" r:id="rId40"/>
    <p:sldId id="292" r:id="rId41"/>
    <p:sldId id="302" r:id="rId42"/>
    <p:sldId id="303" r:id="rId43"/>
    <p:sldId id="312" r:id="rId44"/>
    <p:sldId id="320" r:id="rId45"/>
    <p:sldId id="314" r:id="rId46"/>
    <p:sldId id="316" r:id="rId47"/>
    <p:sldId id="315" r:id="rId48"/>
    <p:sldId id="317" r:id="rId49"/>
    <p:sldId id="318" r:id="rId50"/>
    <p:sldId id="319" r:id="rId51"/>
    <p:sldId id="324" r:id="rId52"/>
    <p:sldId id="328" r:id="rId53"/>
    <p:sldId id="325" r:id="rId54"/>
    <p:sldId id="326" r:id="rId55"/>
    <p:sldId id="327" r:id="rId56"/>
    <p:sldId id="330" r:id="rId57"/>
    <p:sldId id="364" r:id="rId58"/>
    <p:sldId id="332" r:id="rId59"/>
    <p:sldId id="331" r:id="rId60"/>
    <p:sldId id="341" r:id="rId61"/>
    <p:sldId id="342" r:id="rId62"/>
    <p:sldId id="344" r:id="rId63"/>
    <p:sldId id="345" r:id="rId64"/>
    <p:sldId id="346" r:id="rId65"/>
    <p:sldId id="343" r:id="rId66"/>
    <p:sldId id="348" r:id="rId67"/>
    <p:sldId id="347" r:id="rId68"/>
    <p:sldId id="350" r:id="rId69"/>
    <p:sldId id="351" r:id="rId70"/>
    <p:sldId id="352" r:id="rId71"/>
    <p:sldId id="356" r:id="rId72"/>
    <p:sldId id="353" r:id="rId73"/>
    <p:sldId id="357" r:id="rId74"/>
    <p:sldId id="358" r:id="rId75"/>
    <p:sldId id="36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C35"/>
    <a:srgbClr val="0089FF"/>
    <a:srgbClr val="FF484B"/>
    <a:srgbClr val="FF7A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22" autoAdjust="0"/>
  </p:normalViewPr>
  <p:slideViewPr>
    <p:cSldViewPr snapToGrid="0" snapToObjects="1">
      <p:cViewPr varScale="1">
        <p:scale>
          <a:sx n="101" d="100"/>
          <a:sy n="101" d="100"/>
        </p:scale>
        <p:origin x="-28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 Id="rId3"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1" Type="http://schemas.openxmlformats.org/officeDocument/2006/relationships/image" Target="../media/image40.emf"/><Relationship Id="rId2"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7.emf"/><Relationship Id="rId3"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image" Target="../media/image16.emf"/><Relationship Id="rId2" Type="http://schemas.openxmlformats.org/officeDocument/2006/relationships/image" Target="../media/image1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1" Type="http://schemas.openxmlformats.org/officeDocument/2006/relationships/image" Target="../media/image45.emf"/><Relationship Id="rId2" Type="http://schemas.openxmlformats.org/officeDocument/2006/relationships/image" Target="../media/image47.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1" Type="http://schemas.openxmlformats.org/officeDocument/2006/relationships/image" Target="../media/image45.emf"/><Relationship Id="rId2"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1" Type="http://schemas.openxmlformats.org/officeDocument/2006/relationships/image" Target="../media/image45.emf"/><Relationship Id="rId2" Type="http://schemas.openxmlformats.org/officeDocument/2006/relationships/image" Target="../media/image47.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1" Type="http://schemas.openxmlformats.org/officeDocument/2006/relationships/image" Target="../media/image45.emf"/><Relationship Id="rId2"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6" Type="http://schemas.openxmlformats.org/officeDocument/2006/relationships/image" Target="../media/image57.emf"/><Relationship Id="rId1" Type="http://schemas.openxmlformats.org/officeDocument/2006/relationships/image" Target="../media/image45.emf"/><Relationship Id="rId2" Type="http://schemas.openxmlformats.org/officeDocument/2006/relationships/image" Target="../media/image47.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52.emf"/><Relationship Id="rId1" Type="http://schemas.openxmlformats.org/officeDocument/2006/relationships/image" Target="../media/image45.emf"/><Relationship Id="rId2" Type="http://schemas.openxmlformats.org/officeDocument/2006/relationships/image" Target="../media/image58.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1" Type="http://schemas.openxmlformats.org/officeDocument/2006/relationships/image" Target="../media/image59.emf"/><Relationship Id="rId2" Type="http://schemas.openxmlformats.org/officeDocument/2006/relationships/image" Target="../media/image6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 Id="rId3"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1" Type="http://schemas.openxmlformats.org/officeDocument/2006/relationships/image" Target="../media/image67.emf"/><Relationship Id="rId2" Type="http://schemas.openxmlformats.org/officeDocument/2006/relationships/image" Target="../media/image6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 Id="rId3" Type="http://schemas.openxmlformats.org/officeDocument/2006/relationships/image" Target="../media/image7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4.emf"/><Relationship Id="rId2" Type="http://schemas.openxmlformats.org/officeDocument/2006/relationships/image" Target="../media/image7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8.emf"/><Relationship Id="rId2" Type="http://schemas.openxmlformats.org/officeDocument/2006/relationships/image" Target="../media/image7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9.emf"/><Relationship Id="rId2" Type="http://schemas.openxmlformats.org/officeDocument/2006/relationships/image" Target="../media/image7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4.emf"/><Relationship Id="rId2" Type="http://schemas.openxmlformats.org/officeDocument/2006/relationships/image" Target="../media/image8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4.emf"/><Relationship Id="rId2" Type="http://schemas.openxmlformats.org/officeDocument/2006/relationships/image" Target="../media/image8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4.emf"/><Relationship Id="rId2" Type="http://schemas.openxmlformats.org/officeDocument/2006/relationships/image" Target="../media/image80.emf"/><Relationship Id="rId3" Type="http://schemas.openxmlformats.org/officeDocument/2006/relationships/image" Target="../media/image8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1" Type="http://schemas.openxmlformats.org/officeDocument/2006/relationships/image" Target="../media/image74.emf"/><Relationship Id="rId2" Type="http://schemas.openxmlformats.org/officeDocument/2006/relationships/image" Target="../media/image80.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87.emf"/><Relationship Id="rId4" Type="http://schemas.openxmlformats.org/officeDocument/2006/relationships/image" Target="../media/image84.emf"/><Relationship Id="rId5" Type="http://schemas.openxmlformats.org/officeDocument/2006/relationships/image" Target="../media/image85.emf"/><Relationship Id="rId1" Type="http://schemas.openxmlformats.org/officeDocument/2006/relationships/image" Target="../media/image74.emf"/><Relationship Id="rId2" Type="http://schemas.openxmlformats.org/officeDocument/2006/relationships/image" Target="../media/image8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9.emf"/><Relationship Id="rId2" Type="http://schemas.openxmlformats.org/officeDocument/2006/relationships/image" Target="../media/image90.emf"/><Relationship Id="rId3" Type="http://schemas.openxmlformats.org/officeDocument/2006/relationships/image" Target="../media/image91.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92.emf"/><Relationship Id="rId4" Type="http://schemas.openxmlformats.org/officeDocument/2006/relationships/image" Target="../media/image93.emf"/><Relationship Id="rId5" Type="http://schemas.openxmlformats.org/officeDocument/2006/relationships/image" Target="../media/image94.emf"/><Relationship Id="rId6" Type="http://schemas.openxmlformats.org/officeDocument/2006/relationships/image" Target="../media/image90.emf"/><Relationship Id="rId1" Type="http://schemas.openxmlformats.org/officeDocument/2006/relationships/image" Target="../media/image89.emf"/><Relationship Id="rId2" Type="http://schemas.openxmlformats.org/officeDocument/2006/relationships/image" Target="../media/image91.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98.emf"/><Relationship Id="rId1" Type="http://schemas.openxmlformats.org/officeDocument/2006/relationships/image" Target="../media/image95.emf"/><Relationship Id="rId2" Type="http://schemas.openxmlformats.org/officeDocument/2006/relationships/image" Target="../media/image96.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99.emf"/><Relationship Id="rId5" Type="http://schemas.openxmlformats.org/officeDocument/2006/relationships/image" Target="../media/image100.emf"/><Relationship Id="rId6" Type="http://schemas.openxmlformats.org/officeDocument/2006/relationships/image" Target="../media/image101.emf"/><Relationship Id="rId7" Type="http://schemas.openxmlformats.org/officeDocument/2006/relationships/image" Target="../media/image102.emf"/><Relationship Id="rId8" Type="http://schemas.openxmlformats.org/officeDocument/2006/relationships/image" Target="../media/image98.emf"/><Relationship Id="rId1" Type="http://schemas.openxmlformats.org/officeDocument/2006/relationships/image" Target="../media/image95.emf"/><Relationship Id="rId2" Type="http://schemas.openxmlformats.org/officeDocument/2006/relationships/image" Target="../media/image96.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103.emf"/><Relationship Id="rId5" Type="http://schemas.openxmlformats.org/officeDocument/2006/relationships/image" Target="../media/image104.emf"/><Relationship Id="rId6" Type="http://schemas.openxmlformats.org/officeDocument/2006/relationships/image" Target="../media/image98.emf"/><Relationship Id="rId1" Type="http://schemas.openxmlformats.org/officeDocument/2006/relationships/image" Target="../media/image95.emf"/><Relationship Id="rId2" Type="http://schemas.openxmlformats.org/officeDocument/2006/relationships/image" Target="../media/image96.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98.emf"/><Relationship Id="rId5" Type="http://schemas.openxmlformats.org/officeDocument/2006/relationships/image" Target="../media/image105.emf"/><Relationship Id="rId1" Type="http://schemas.openxmlformats.org/officeDocument/2006/relationships/image" Target="../media/image95.emf"/><Relationship Id="rId2" Type="http://schemas.openxmlformats.org/officeDocument/2006/relationships/image" Target="../media/image96.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98.emf"/><Relationship Id="rId5" Type="http://schemas.openxmlformats.org/officeDocument/2006/relationships/image" Target="../media/image107.emf"/><Relationship Id="rId1" Type="http://schemas.openxmlformats.org/officeDocument/2006/relationships/image" Target="../media/image95.emf"/><Relationship Id="rId2" Type="http://schemas.openxmlformats.org/officeDocument/2006/relationships/image" Target="../media/image96.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98.emf"/><Relationship Id="rId5" Type="http://schemas.openxmlformats.org/officeDocument/2006/relationships/image" Target="../media/image109.emf"/><Relationship Id="rId1" Type="http://schemas.openxmlformats.org/officeDocument/2006/relationships/image" Target="../media/image95.emf"/><Relationship Id="rId2" Type="http://schemas.openxmlformats.org/officeDocument/2006/relationships/image" Target="../media/image9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13.emf"/><Relationship Id="rId4" Type="http://schemas.openxmlformats.org/officeDocument/2006/relationships/image" Target="../media/image97.emf"/><Relationship Id="rId1" Type="http://schemas.openxmlformats.org/officeDocument/2006/relationships/image" Target="../media/image111.emf"/><Relationship Id="rId2" Type="http://schemas.openxmlformats.org/officeDocument/2006/relationships/image" Target="../media/image112.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12.emf"/><Relationship Id="rId4" Type="http://schemas.openxmlformats.org/officeDocument/2006/relationships/image" Target="../media/image113.emf"/><Relationship Id="rId5" Type="http://schemas.openxmlformats.org/officeDocument/2006/relationships/image" Target="../media/image115.emf"/><Relationship Id="rId6" Type="http://schemas.openxmlformats.org/officeDocument/2006/relationships/image" Target="../media/image116.emf"/><Relationship Id="rId7" Type="http://schemas.openxmlformats.org/officeDocument/2006/relationships/image" Target="../media/image97.emf"/><Relationship Id="rId1" Type="http://schemas.openxmlformats.org/officeDocument/2006/relationships/image" Target="../media/image114.emf"/><Relationship Id="rId2" Type="http://schemas.openxmlformats.org/officeDocument/2006/relationships/image" Target="../media/image111.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19.emf"/><Relationship Id="rId4" Type="http://schemas.openxmlformats.org/officeDocument/2006/relationships/image" Target="../media/image120.emf"/><Relationship Id="rId1" Type="http://schemas.openxmlformats.org/officeDocument/2006/relationships/image" Target="../media/image117.emf"/><Relationship Id="rId2" Type="http://schemas.openxmlformats.org/officeDocument/2006/relationships/image" Target="../media/image11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1.emf"/><Relationship Id="rId2" Type="http://schemas.openxmlformats.org/officeDocument/2006/relationships/image" Target="../media/image120.emf"/><Relationship Id="rId3" Type="http://schemas.openxmlformats.org/officeDocument/2006/relationships/image" Target="../media/image12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24.emf"/><Relationship Id="rId2" Type="http://schemas.openxmlformats.org/officeDocument/2006/relationships/image" Target="../media/image12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24.emf"/><Relationship Id="rId2" Type="http://schemas.openxmlformats.org/officeDocument/2006/relationships/image" Target="../media/image125.emf"/><Relationship Id="rId3" Type="http://schemas.openxmlformats.org/officeDocument/2006/relationships/image" Target="../media/image12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4.emf"/><Relationship Id="rId2" Type="http://schemas.openxmlformats.org/officeDocument/2006/relationships/image" Target="../media/image127.emf"/><Relationship Id="rId3" Type="http://schemas.openxmlformats.org/officeDocument/2006/relationships/image" Target="../media/image125.e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30.emf"/><Relationship Id="rId4" Type="http://schemas.openxmlformats.org/officeDocument/2006/relationships/image" Target="../media/image131.emf"/><Relationship Id="rId1" Type="http://schemas.openxmlformats.org/officeDocument/2006/relationships/image" Target="../media/image128.emf"/><Relationship Id="rId2" Type="http://schemas.openxmlformats.org/officeDocument/2006/relationships/image" Target="../media/image1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AA610-27A2-D649-8CC5-5C2BA4CF1C6D}" type="datetimeFigureOut">
              <a:rPr lang="en-US" smtClean="0"/>
              <a:t>10/03/2014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A71C26-5869-7B4D-8D7D-932C20CB713B}" type="slidenum">
              <a:rPr lang="en-GB" smtClean="0"/>
              <a:t>‹#›</a:t>
            </a:fld>
            <a:endParaRPr lang="en-GB"/>
          </a:p>
        </p:txBody>
      </p:sp>
    </p:spTree>
    <p:extLst>
      <p:ext uri="{BB962C8B-B14F-4D97-AF65-F5344CB8AC3E}">
        <p14:creationId xmlns:p14="http://schemas.microsoft.com/office/powerpoint/2010/main" val="40382790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“Probability theory enables us to find the consequences of a given ideal world, while statistical theory enables us to to measure the extent to which our world is ideal”</a:t>
            </a:r>
          </a:p>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a:t>
            </a:fld>
            <a:endParaRPr lang="en-GB"/>
          </a:p>
        </p:txBody>
      </p:sp>
    </p:spTree>
    <p:extLst>
      <p:ext uri="{BB962C8B-B14F-4D97-AF65-F5344CB8AC3E}">
        <p14:creationId xmlns:p14="http://schemas.microsoft.com/office/powerpoint/2010/main" val="246864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10</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11</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12</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13</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14</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15</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this gives</a:t>
            </a:r>
            <a:r>
              <a:rPr lang="en-GB" baseline="0" dirty="0" smtClean="0"/>
              <a:t> us all the flexibility we need to manipulate sets.</a:t>
            </a:r>
          </a:p>
          <a:p>
            <a:r>
              <a:rPr lang="en-GB" baseline="0" dirty="0" smtClean="0"/>
              <a:t>This is useful for looking at events that we might be interested in.</a:t>
            </a:r>
          </a:p>
          <a:p>
            <a:r>
              <a:rPr lang="en-GB" baseline="0" dirty="0" smtClean="0"/>
              <a:t>Now interested in the probabilities associated with such events.</a:t>
            </a:r>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16</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Appreciate that this is a bit abstract, but stick with </a:t>
            </a:r>
            <a:r>
              <a:rPr lang="en-GB" dirty="0" smtClean="0"/>
              <a:t>it!</a:t>
            </a:r>
            <a:endParaRPr lang="en-GB" dirty="0" smtClean="0"/>
          </a:p>
          <a:p>
            <a:r>
              <a:rPr lang="en-GB" dirty="0" smtClean="0"/>
              <a:t>Want to know the probability/likelihood of events. In order to do this, need a few pieces of information about the system.</a:t>
            </a:r>
          </a:p>
          <a:p>
            <a:endParaRPr lang="en-GB" dirty="0" smtClean="0"/>
          </a:p>
        </p:txBody>
      </p:sp>
      <p:sp>
        <p:nvSpPr>
          <p:cNvPr id="4" name="Slide Number Placeholder 3"/>
          <p:cNvSpPr>
            <a:spLocks noGrp="1"/>
          </p:cNvSpPr>
          <p:nvPr>
            <p:ph type="sldNum" sz="quarter" idx="10"/>
          </p:nvPr>
        </p:nvSpPr>
        <p:spPr/>
        <p:txBody>
          <a:bodyPr/>
          <a:lstStyle/>
          <a:p>
            <a:fld id="{70A71C26-5869-7B4D-8D7D-932C20CB713B}" type="slidenum">
              <a:rPr lang="en-GB" smtClean="0"/>
              <a:t>17</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18</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7" indent="0" algn="l"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Lucida Grande"/>
                <a:cs typeface="Lucida Grande"/>
              </a:rPr>
              <a:t>Event space is a set</a:t>
            </a:r>
            <a:r>
              <a:rPr lang="en-GB" baseline="0" dirty="0" smtClean="0">
                <a:solidFill>
                  <a:schemeClr val="tx1"/>
                </a:solidFill>
                <a:latin typeface="Lucida Grande"/>
                <a:cs typeface="Lucida Grande"/>
              </a:rPr>
              <a:t> of </a:t>
            </a:r>
            <a:r>
              <a:rPr lang="en-GB" dirty="0" smtClean="0">
                <a:solidFill>
                  <a:schemeClr val="tx1"/>
                </a:solidFill>
                <a:latin typeface="Lucida Grande"/>
                <a:cs typeface="Lucida Grande"/>
              </a:rPr>
              <a:t>subsets </a:t>
            </a:r>
            <a:r>
              <a:rPr lang="en-GB" dirty="0" smtClean="0">
                <a:solidFill>
                  <a:schemeClr val="tx1"/>
                </a:solidFill>
                <a:latin typeface="Lucida Grande"/>
                <a:cs typeface="Lucida Grande"/>
              </a:rPr>
              <a:t>of the sample </a:t>
            </a:r>
            <a:r>
              <a:rPr lang="en-GB" dirty="0" smtClean="0">
                <a:solidFill>
                  <a:schemeClr val="tx1"/>
                </a:solidFill>
                <a:latin typeface="Lucida Grande"/>
                <a:cs typeface="Lucida Grande"/>
              </a:rPr>
              <a:t>space</a:t>
            </a:r>
          </a:p>
          <a:p>
            <a:pPr marL="0" marR="0" lvl="7" indent="0" algn="l"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19</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probability measure P is a function that maps element</a:t>
            </a:r>
            <a:r>
              <a:rPr lang="en-GB" baseline="0" dirty="0" smtClean="0"/>
              <a:t>s of the event space to values between 0 and 1.</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20</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probability measure P is a function that maps element</a:t>
            </a:r>
            <a:r>
              <a:rPr lang="en-GB" baseline="0" dirty="0" smtClean="0"/>
              <a:t>s of the event space to values between 0 and 1.</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21</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now we know what</a:t>
            </a:r>
            <a:r>
              <a:rPr lang="en-GB" baseline="0" dirty="0" smtClean="0"/>
              <a:t> a probability is.</a:t>
            </a:r>
          </a:p>
          <a:p>
            <a:r>
              <a:rPr lang="en-GB" dirty="0" smtClean="0"/>
              <a:t>We know that, in order to be a probability, a probability must satisfy the</a:t>
            </a:r>
            <a:r>
              <a:rPr lang="en-GB" baseline="0" dirty="0" smtClean="0"/>
              <a:t> two axioms from the previous slide.</a:t>
            </a:r>
            <a:endParaRPr lang="en-GB" dirty="0" smtClean="0"/>
          </a:p>
          <a:p>
            <a:r>
              <a:rPr lang="en-GB" dirty="0" smtClean="0"/>
              <a:t>And </a:t>
            </a:r>
            <a:r>
              <a:rPr lang="en-GB" baseline="0" dirty="0" smtClean="0"/>
              <a:t>in order to consider working with probabilities, we need to know three things about the system under consideration…</a:t>
            </a:r>
            <a:endParaRPr lang="en-GB" dirty="0" smtClean="0"/>
          </a:p>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22</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23</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24</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25</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26</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27</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28</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29</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30</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31</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32</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33</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34</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35</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i.e.</a:t>
            </a:r>
            <a:r>
              <a:rPr lang="en-GB" baseline="0" dirty="0" smtClean="0"/>
              <a:t> an experiment always has to have an outcome!</a:t>
            </a:r>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36</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37</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38</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39</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4</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we’ve looked</a:t>
            </a:r>
            <a:r>
              <a:rPr lang="en-GB" baseline="0" dirty="0" smtClean="0"/>
              <a:t> at the probabilities associated with discrete sets, but what about if we want to consider a probability distribution? i.e. the distribution of values over an ordered range that random values would tend to take, in a given system. And the expected value of a given distribution. For this, we must consider random variables.</a:t>
            </a:r>
            <a:endParaRPr lang="en-GB" dirty="0" smtClean="0"/>
          </a:p>
          <a:p>
            <a:endParaRPr lang="en-GB" dirty="0" smtClean="0"/>
          </a:p>
          <a:p>
            <a:r>
              <a:rPr lang="en-GB" dirty="0" smtClean="0"/>
              <a:t>So, now that we know</a:t>
            </a:r>
            <a:r>
              <a:rPr lang="en-GB" baseline="0" dirty="0" smtClean="0"/>
              <a:t> what a Probability is, we can think about what a Random Variable is.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0A71C26-5869-7B4D-8D7D-932C20CB713B}" type="slidenum">
              <a:rPr lang="en-GB" smtClean="0"/>
              <a:t>40</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Lucida Grande"/>
                <a:cs typeface="Lucida Grande"/>
              </a:rPr>
              <a:t>Here, the Observation</a:t>
            </a:r>
            <a:r>
              <a:rPr lang="en-GB" sz="1200" baseline="0" dirty="0" smtClean="0">
                <a:solidFill>
                  <a:schemeClr val="tx1"/>
                </a:solidFill>
                <a:latin typeface="Lucida Grande"/>
                <a:cs typeface="Lucida Grande"/>
              </a:rPr>
              <a:t> Space is the set of Real numbers (but it could be something else, e.g. a subset of the Real numbers).</a:t>
            </a:r>
            <a:endParaRPr lang="en-GB" baseline="0" dirty="0" smtClean="0"/>
          </a:p>
          <a:p>
            <a:endParaRPr lang="en-GB" sz="1200" dirty="0" smtClean="0">
              <a:solidFill>
                <a:schemeClr val="tx1"/>
              </a:solidFill>
              <a:latin typeface="Lucida Grande"/>
              <a:cs typeface="Lucida Grande"/>
            </a:endParaRPr>
          </a:p>
          <a:p>
            <a:r>
              <a:rPr lang="en-GB" sz="1200" dirty="0" err="1" smtClean="0">
                <a:solidFill>
                  <a:schemeClr val="tx1"/>
                </a:solidFill>
                <a:latin typeface="Lucida Grande"/>
                <a:cs typeface="Lucida Grande"/>
              </a:rPr>
              <a:t>Ω</a:t>
            </a:r>
            <a:r>
              <a:rPr lang="en-GB" sz="1200" dirty="0" smtClean="0">
                <a:solidFill>
                  <a:schemeClr val="tx1"/>
                </a:solidFill>
                <a:latin typeface="Lucida Grande"/>
                <a:cs typeface="Lucida Grande"/>
              </a:rPr>
              <a:t> is referred to as the support</a:t>
            </a:r>
            <a:r>
              <a:rPr lang="en-GB" sz="1200" baseline="0" dirty="0" smtClean="0">
                <a:solidFill>
                  <a:schemeClr val="tx1"/>
                </a:solidFill>
                <a:latin typeface="Lucida Grande"/>
                <a:cs typeface="Lucida Grande"/>
              </a:rPr>
              <a:t> of X, meaning that X is (only) defined on </a:t>
            </a:r>
            <a:r>
              <a:rPr lang="en-GB" sz="1200" dirty="0" err="1" smtClean="0">
                <a:solidFill>
                  <a:schemeClr val="tx1"/>
                </a:solidFill>
                <a:latin typeface="Lucida Grande"/>
                <a:cs typeface="Lucida Grande"/>
              </a:rPr>
              <a:t>Ω</a:t>
            </a:r>
            <a:r>
              <a:rPr lang="en-GB" sz="1200" baseline="0" dirty="0" smtClean="0">
                <a:solidFill>
                  <a:schemeClr val="tx1"/>
                </a:solidFill>
                <a:latin typeface="Lucida Grande"/>
                <a:cs typeface="Lucida Grande"/>
              </a:rPr>
              <a:t>.</a:t>
            </a:r>
          </a:p>
          <a:p>
            <a:endParaRPr lang="en-GB" sz="1200" baseline="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41</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solidFill>
                  <a:schemeClr val="tx1"/>
                </a:solidFill>
                <a:latin typeface="Lucida Grande"/>
                <a:cs typeface="Lucida Grande"/>
              </a:rPr>
              <a:t>Such variables allow us to investigate the likelihood of occurrence of particular events.</a:t>
            </a:r>
          </a:p>
          <a:p>
            <a:endParaRPr lang="en-GB" sz="1200" baseline="0" dirty="0" smtClean="0">
              <a:solidFill>
                <a:schemeClr val="tx1"/>
              </a:solidFill>
              <a:latin typeface="Lucida Grande"/>
              <a:cs typeface="Lucida Grande"/>
            </a:endParaRPr>
          </a:p>
          <a:p>
            <a:r>
              <a:rPr lang="en-GB" sz="1200" baseline="0" dirty="0" smtClean="0">
                <a:solidFill>
                  <a:schemeClr val="tx1"/>
                </a:solidFill>
                <a:latin typeface="Lucida Grande"/>
                <a:cs typeface="Lucida Grande"/>
              </a:rPr>
              <a:t>Specifically, we’re interested in the probability that the random variable X takes on some value x. Upper case / lower case.</a:t>
            </a:r>
          </a:p>
          <a:p>
            <a:endParaRPr lang="en-GB" sz="1200" baseline="0" dirty="0" smtClean="0">
              <a:solidFill>
                <a:schemeClr val="tx1"/>
              </a:solidFill>
              <a:latin typeface="Lucida Grande"/>
              <a:cs typeface="Lucida Grande"/>
            </a:endParaRPr>
          </a:p>
          <a:p>
            <a:r>
              <a:rPr lang="en-GB" sz="1200" baseline="0" dirty="0" smtClean="0">
                <a:solidFill>
                  <a:schemeClr val="tx1"/>
                </a:solidFill>
                <a:latin typeface="Lucida Grande"/>
                <a:cs typeface="Lucida Grande"/>
              </a:rPr>
              <a:t>E.g. probability associated with the set of outcomes w in the sample space </a:t>
            </a:r>
            <a:r>
              <a:rPr lang="en-GB" sz="1200" dirty="0" err="1" smtClean="0">
                <a:solidFill>
                  <a:schemeClr val="tx1"/>
                </a:solidFill>
                <a:latin typeface="Lucida Grande"/>
                <a:cs typeface="Lucida Grande"/>
              </a:rPr>
              <a:t>Ω</a:t>
            </a:r>
            <a:r>
              <a:rPr lang="en-GB" sz="1200" baseline="0" dirty="0" smtClean="0">
                <a:solidFill>
                  <a:schemeClr val="tx1"/>
                </a:solidFill>
                <a:latin typeface="Lucida Grande"/>
                <a:cs typeface="Lucida Grande"/>
              </a:rPr>
              <a:t>, such that the random variable X takes on the value x associated with those outcomes.</a:t>
            </a:r>
          </a:p>
          <a:p>
            <a:endParaRPr lang="en-GB" sz="1200" baseline="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Lucida Grande"/>
                <a:cs typeface="Lucida Grande"/>
              </a:rPr>
              <a:t>This is the formal definition... so if you ever read a stats book and come across this then you’ll know what it means.</a:t>
            </a:r>
          </a:p>
          <a:p>
            <a:endParaRPr lang="en-GB" sz="1200" baseline="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42</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solidFill>
                  <a:schemeClr val="tx1"/>
                </a:solidFill>
                <a:latin typeface="Lucida Grande"/>
                <a:cs typeface="Lucida Grande"/>
              </a:rPr>
              <a:t>However, we will use the shorthand notation from now on.</a:t>
            </a:r>
          </a:p>
          <a:p>
            <a:endParaRPr lang="en-GB" sz="1200" baseline="0" dirty="0" smtClean="0">
              <a:solidFill>
                <a:schemeClr val="tx1"/>
              </a:solidFill>
              <a:latin typeface="Lucida Grande"/>
              <a:cs typeface="Lucida Grande"/>
            </a:endParaRPr>
          </a:p>
          <a:p>
            <a:r>
              <a:rPr lang="en-GB" sz="1200" baseline="0" dirty="0" smtClean="0">
                <a:solidFill>
                  <a:schemeClr val="tx1"/>
                </a:solidFill>
                <a:latin typeface="Lucida Grande"/>
                <a:cs typeface="Lucida Grande"/>
              </a:rPr>
              <a:t>Capital letter denotes random variable, lower case denotes a particular outcome. An observation of a particular outcome is often called a random </a:t>
            </a:r>
            <a:r>
              <a:rPr lang="en-GB" sz="1200" baseline="0" dirty="0" err="1" smtClean="0">
                <a:solidFill>
                  <a:schemeClr val="tx1"/>
                </a:solidFill>
                <a:latin typeface="Lucida Grande"/>
                <a:cs typeface="Lucida Grande"/>
              </a:rPr>
              <a:t>variate</a:t>
            </a:r>
            <a:r>
              <a:rPr lang="en-GB" sz="1200" baseline="0" dirty="0" smtClean="0">
                <a:solidFill>
                  <a:schemeClr val="tx1"/>
                </a:solidFill>
                <a:latin typeface="Lucida Grande"/>
                <a:cs typeface="Lucida Grande"/>
              </a:rPr>
              <a:t>.</a:t>
            </a:r>
          </a:p>
          <a:p>
            <a:endParaRPr lang="en-GB" sz="1200" baseline="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43</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44</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45</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Lucida Grande"/>
                <a:cs typeface="Lucida Grande"/>
              </a:rPr>
              <a:t>Note we are using</a:t>
            </a:r>
            <a:r>
              <a:rPr lang="en-GB" sz="1200" baseline="0" dirty="0" smtClean="0">
                <a:solidFill>
                  <a:schemeClr val="tx1"/>
                </a:solidFill>
                <a:latin typeface="Lucida Grande"/>
                <a:cs typeface="Lucida Grande"/>
              </a:rPr>
              <a:t> all three pieces of information in the probability space.</a:t>
            </a:r>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46</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Lucida Grande"/>
                <a:cs typeface="Lucida Grande"/>
              </a:rPr>
              <a:t>So we now know about random variables. Now</a:t>
            </a:r>
            <a:r>
              <a:rPr lang="en-GB" sz="1200" baseline="0" dirty="0" smtClean="0">
                <a:solidFill>
                  <a:schemeClr val="tx1"/>
                </a:solidFill>
                <a:latin typeface="Lucida Grande"/>
                <a:cs typeface="Lucida Grande"/>
              </a:rPr>
              <a:t> we can consider a probability mass function, which maps outcomes to probabilities.</a:t>
            </a:r>
          </a:p>
          <a:p>
            <a:endParaRPr lang="en-GB" sz="1200" baseline="0" dirty="0" smtClean="0">
              <a:solidFill>
                <a:schemeClr val="tx1"/>
              </a:solidFill>
              <a:latin typeface="Lucida Grande"/>
              <a:cs typeface="Lucida Grande"/>
            </a:endParaRPr>
          </a:p>
          <a:p>
            <a:r>
              <a:rPr lang="en-GB" sz="1200" baseline="0" dirty="0" smtClean="0">
                <a:solidFill>
                  <a:schemeClr val="tx1"/>
                </a:solidFill>
                <a:latin typeface="Lucida Grande"/>
                <a:cs typeface="Lucida Grande"/>
              </a:rPr>
              <a:t>Note that probabilities associated with the discrete outcomes can be seen like relative weights (or masses).</a:t>
            </a:r>
          </a:p>
          <a:p>
            <a:endParaRPr lang="en-GB" sz="1200" baseline="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47</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48</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Lucida Grande"/>
                <a:cs typeface="Lucida Grande"/>
              </a:rPr>
              <a:t>By definition of a probability.</a:t>
            </a:r>
          </a:p>
        </p:txBody>
      </p:sp>
      <p:sp>
        <p:nvSpPr>
          <p:cNvPr id="4" name="Slide Number Placeholder 3"/>
          <p:cNvSpPr>
            <a:spLocks noGrp="1"/>
          </p:cNvSpPr>
          <p:nvPr>
            <p:ph type="sldNum" sz="quarter" idx="10"/>
          </p:nvPr>
        </p:nvSpPr>
        <p:spPr/>
        <p:txBody>
          <a:bodyPr/>
          <a:lstStyle/>
          <a:p>
            <a:fld id="{70A71C26-5869-7B4D-8D7D-932C20CB713B}" type="slidenum">
              <a:rPr lang="en-GB" smtClean="0"/>
              <a:t>49</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5</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50</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51</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52</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Lucida Grande"/>
                <a:cs typeface="Lucida Grande"/>
              </a:rPr>
              <a:t>this is why it is mass - it is weighted</a:t>
            </a:r>
          </a:p>
        </p:txBody>
      </p:sp>
      <p:sp>
        <p:nvSpPr>
          <p:cNvPr id="4" name="Slide Number Placeholder 3"/>
          <p:cNvSpPr>
            <a:spLocks noGrp="1"/>
          </p:cNvSpPr>
          <p:nvPr>
            <p:ph type="sldNum" sz="quarter" idx="10"/>
          </p:nvPr>
        </p:nvSpPr>
        <p:spPr/>
        <p:txBody>
          <a:bodyPr/>
          <a:lstStyle/>
          <a:p>
            <a:fld id="{70A71C26-5869-7B4D-8D7D-932C20CB713B}" type="slidenum">
              <a:rPr lang="en-GB" smtClean="0"/>
              <a:t>53</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54</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Lucida Grande"/>
                <a:cs typeface="Lucida Grande"/>
              </a:rPr>
              <a:t>The value that has the highest chance</a:t>
            </a:r>
            <a:r>
              <a:rPr lang="en-GB" sz="1200" baseline="0" dirty="0" smtClean="0">
                <a:solidFill>
                  <a:schemeClr val="tx1"/>
                </a:solidFill>
                <a:latin typeface="Lucida Grande"/>
                <a:cs typeface="Lucida Grande"/>
              </a:rPr>
              <a:t> of being observed </a:t>
            </a:r>
            <a:r>
              <a:rPr lang="en-GB" sz="1200" dirty="0" smtClean="0">
                <a:solidFill>
                  <a:schemeClr val="tx1"/>
                </a:solidFill>
                <a:latin typeface="Lucida Grande"/>
                <a:cs typeface="Lucida Grande"/>
              </a:rPr>
              <a:t>In a single trial.</a:t>
            </a:r>
          </a:p>
        </p:txBody>
      </p:sp>
      <p:sp>
        <p:nvSpPr>
          <p:cNvPr id="4" name="Slide Number Placeholder 3"/>
          <p:cNvSpPr>
            <a:spLocks noGrp="1"/>
          </p:cNvSpPr>
          <p:nvPr>
            <p:ph type="sldNum" sz="quarter" idx="10"/>
          </p:nvPr>
        </p:nvSpPr>
        <p:spPr/>
        <p:txBody>
          <a:bodyPr/>
          <a:lstStyle/>
          <a:p>
            <a:fld id="{70A71C26-5869-7B4D-8D7D-932C20CB713B}" type="slidenum">
              <a:rPr lang="en-GB" smtClean="0"/>
              <a:t>55</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Lucida Grande"/>
                <a:cs typeface="Lucida Grande"/>
              </a:rPr>
              <a:t>Why are we interested in looking at common distributions?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Lucida Grande"/>
                <a:cs typeface="Lucida Grande"/>
              </a:rPr>
              <a:t>There are various well-known</a:t>
            </a:r>
            <a:r>
              <a:rPr lang="en-GB" sz="1200" baseline="0" dirty="0" smtClean="0">
                <a:solidFill>
                  <a:schemeClr val="tx1"/>
                </a:solidFill>
                <a:latin typeface="Lucida Grande"/>
                <a:cs typeface="Lucida Grande"/>
              </a:rPr>
              <a:t> probability distributions that have been extensively studied. Functional form, justification, expectation, and more complicated things you’d never be interested in.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Lucida Grande"/>
                <a:cs typeface="Lucida Grande"/>
              </a:rPr>
              <a:t>When you’ve got data, it’s convenient if you’re able to fit it into one of the frameworks of the common distributions. So, when you’ve got some data, you should first think about whether there’s a particular reason why your data should follow a distribution. If not, hypothesis testing.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Lucida Grande"/>
                <a:cs typeface="Lucida Grande"/>
              </a:rPr>
              <a:t>Consequently, it’s a good idea to have a knowledge of the common probability distributions, and the mechanical reason for their existence.</a:t>
            </a:r>
            <a:endParaRPr lang="en-GB" sz="120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56</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Lucida Grande"/>
                <a:cs typeface="Lucida Grande"/>
              </a:rPr>
              <a:t>The</a:t>
            </a:r>
            <a:r>
              <a:rPr lang="en-GB" sz="1200" baseline="0" dirty="0" smtClean="0">
                <a:solidFill>
                  <a:schemeClr val="tx1"/>
                </a:solidFill>
                <a:latin typeface="Lucida Grande"/>
                <a:cs typeface="Lucida Grande"/>
              </a:rPr>
              <a:t> Bernoulli distribution corresponds to an </a:t>
            </a:r>
            <a:r>
              <a:rPr lang="en-GB" sz="1200" dirty="0" smtClean="0">
                <a:solidFill>
                  <a:schemeClr val="tx1"/>
                </a:solidFill>
                <a:latin typeface="Lucida Grande"/>
                <a:cs typeface="Lucida Grande"/>
              </a:rPr>
              <a:t>experiment whose outcome is either TRUE or FALSE,</a:t>
            </a:r>
            <a:r>
              <a:rPr lang="en-GB" sz="1200" baseline="0" dirty="0" smtClean="0">
                <a:solidFill>
                  <a:schemeClr val="tx1"/>
                </a:solidFill>
                <a:latin typeface="Lucida Grande"/>
                <a:cs typeface="Lucida Grande"/>
              </a:rPr>
              <a:t> with success rate determined by the probability p.</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Lucida Grande"/>
                <a:cs typeface="Lucida Grande"/>
              </a:rPr>
              <a:t>Examples:</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GB" sz="1200" baseline="0" dirty="0" smtClean="0">
                <a:solidFill>
                  <a:schemeClr val="tx1"/>
                </a:solidFill>
                <a:latin typeface="Lucida Grande"/>
                <a:cs typeface="Lucida Grande"/>
              </a:rPr>
              <a:t>Tossing a dice.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Lucida Grande"/>
                <a:cs typeface="Lucida Grande"/>
              </a:rPr>
              <a:t>In general, it could apply to any experiment that returns success/failure as a result, e.g. based on a score threshold, like with exams.</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endParaRPr lang="en-GB" sz="1200" baseline="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57</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58</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59</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6</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Lucida Grande"/>
                <a:cs typeface="Lucida Grande"/>
              </a:rPr>
              <a:t>Number of ways of getting x successes out</a:t>
            </a:r>
            <a:r>
              <a:rPr lang="en-GB" sz="1200" baseline="0" dirty="0" smtClean="0">
                <a:solidFill>
                  <a:schemeClr val="tx1"/>
                </a:solidFill>
                <a:latin typeface="Lucida Grande"/>
                <a:cs typeface="Lucida Grande"/>
              </a:rPr>
              <a:t> of n experiments.</a:t>
            </a:r>
            <a:endParaRPr lang="en-GB" sz="1200" dirty="0" smtClean="0">
              <a:solidFill>
                <a:schemeClr val="tx1"/>
              </a:solidFill>
              <a:latin typeface="Lucida Grande"/>
              <a:cs typeface="Lucida Grande"/>
            </a:endParaRPr>
          </a:p>
          <a:p>
            <a:endParaRPr lang="en-GB" sz="1200" dirty="0" smtClean="0">
              <a:solidFill>
                <a:schemeClr val="tx1"/>
              </a:solidFill>
              <a:latin typeface="Lucida Grande"/>
              <a:cs typeface="Lucida Grande"/>
            </a:endParaRPr>
          </a:p>
          <a:p>
            <a:r>
              <a:rPr lang="en-GB" sz="1200" dirty="0" smtClean="0">
                <a:solidFill>
                  <a:schemeClr val="tx1"/>
                </a:solidFill>
                <a:latin typeface="Lucida Grande"/>
                <a:cs typeface="Lucida Grande"/>
              </a:rPr>
              <a:t>N choose x, although it is conventional to use k</a:t>
            </a:r>
            <a:r>
              <a:rPr lang="en-GB" sz="1200" baseline="0" dirty="0" smtClean="0">
                <a:solidFill>
                  <a:schemeClr val="tx1"/>
                </a:solidFill>
                <a:latin typeface="Lucida Grande"/>
                <a:cs typeface="Lucida Grande"/>
              </a:rPr>
              <a:t> instead of x</a:t>
            </a:r>
          </a:p>
          <a:p>
            <a:endParaRPr lang="en-GB" sz="1200" baseline="0" dirty="0" smtClean="0">
              <a:solidFill>
                <a:schemeClr val="tx1"/>
              </a:solidFill>
              <a:latin typeface="Lucida Grande"/>
              <a:cs typeface="Lucida Grande"/>
            </a:endParaRPr>
          </a:p>
          <a:p>
            <a:endParaRPr lang="en-GB" sz="1200" baseline="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60</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61</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62</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63</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64</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latin typeface="Lucida Grande"/>
                <a:cs typeface="Lucida Grande"/>
              </a:rPr>
              <a:t>Sample space is larger</a:t>
            </a:r>
          </a:p>
        </p:txBody>
      </p:sp>
      <p:sp>
        <p:nvSpPr>
          <p:cNvPr id="4" name="Slide Number Placeholder 3"/>
          <p:cNvSpPr>
            <a:spLocks noGrp="1"/>
          </p:cNvSpPr>
          <p:nvPr>
            <p:ph type="sldNum" sz="quarter" idx="10"/>
          </p:nvPr>
        </p:nvSpPr>
        <p:spPr/>
        <p:txBody>
          <a:bodyPr/>
          <a:lstStyle/>
          <a:p>
            <a:fld id="{70A71C26-5869-7B4D-8D7D-932C20CB713B}" type="slidenum">
              <a:rPr lang="en-GB" smtClean="0"/>
              <a:t>65</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66</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solidFill>
                  <a:schemeClr val="tx1"/>
                </a:solidFill>
                <a:latin typeface="Lucida Grande"/>
                <a:cs typeface="Lucida Grande"/>
              </a:rPr>
              <a:t>Such random variables count the number of discrete </a:t>
            </a:r>
            <a:r>
              <a:rPr lang="en-GB" sz="1200" baseline="0" dirty="0" err="1" smtClean="0">
                <a:solidFill>
                  <a:schemeClr val="tx1"/>
                </a:solidFill>
                <a:latin typeface="Lucida Grande"/>
                <a:cs typeface="Lucida Grande"/>
              </a:rPr>
              <a:t>occurances</a:t>
            </a:r>
            <a:r>
              <a:rPr lang="en-GB" sz="1200" baseline="0" dirty="0" smtClean="0">
                <a:solidFill>
                  <a:schemeClr val="tx1"/>
                </a:solidFill>
                <a:latin typeface="Lucida Grande"/>
                <a:cs typeface="Lucida Grande"/>
              </a:rPr>
              <a:t>, thus such observations are referred to as “counts”.</a:t>
            </a:r>
          </a:p>
          <a:p>
            <a:r>
              <a:rPr lang="en-GB" sz="1200" baseline="0" dirty="0" smtClean="0">
                <a:solidFill>
                  <a:schemeClr val="tx1"/>
                </a:solidFill>
                <a:latin typeface="Lucida Grande"/>
                <a:cs typeface="Lucida Grande"/>
              </a:rPr>
              <a:t>And the Poisson distribution specifies how likely it is that a particular number of counts will be observed, under the assumption that the observed events are independent.</a:t>
            </a:r>
          </a:p>
          <a:p>
            <a:endParaRPr lang="en-GB" sz="1200" baseline="0" dirty="0" smtClean="0">
              <a:solidFill>
                <a:schemeClr val="tx1"/>
              </a:solidFill>
              <a:latin typeface="Lucida Grande"/>
              <a:cs typeface="Lucida Grande"/>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Lucida Grande"/>
                <a:cs typeface="Lucida Grande"/>
              </a:rPr>
              <a:t>Examples…</a:t>
            </a:r>
            <a:endParaRPr lang="en-GB" sz="1200" dirty="0" smtClean="0">
              <a:solidFill>
                <a:schemeClr val="tx1"/>
              </a:solidFill>
              <a:latin typeface="Lucida Grande"/>
              <a:cs typeface="Lucida Grande"/>
            </a:endParaRPr>
          </a:p>
          <a:p>
            <a:r>
              <a:rPr lang="en-US" dirty="0" smtClean="0"/>
              <a:t>(1) Archetypal</a:t>
            </a:r>
            <a:r>
              <a:rPr lang="en-US" baseline="0" dirty="0" smtClean="0"/>
              <a:t> example - </a:t>
            </a:r>
            <a:r>
              <a:rPr lang="en-US" dirty="0" smtClean="0"/>
              <a:t>first known</a:t>
            </a:r>
            <a:r>
              <a:rPr lang="en-US" baseline="0" dirty="0" smtClean="0"/>
              <a:t> application - </a:t>
            </a:r>
            <a:r>
              <a:rPr lang="en-US" dirty="0" smtClean="0"/>
              <a:t>number of soldiers killed by horse-kicks each year in the Prussian</a:t>
            </a:r>
            <a:r>
              <a:rPr lang="en-US" baseline="0" dirty="0" smtClean="0"/>
              <a:t> </a:t>
            </a:r>
            <a:r>
              <a:rPr lang="en-US" dirty="0" smtClean="0"/>
              <a:t>cavalry</a:t>
            </a:r>
            <a:endParaRPr lang="en-US" sz="1200" dirty="0" smtClean="0">
              <a:solidFill>
                <a:schemeClr val="tx1"/>
              </a:solidFill>
              <a:latin typeface="Lucida Grande"/>
              <a:cs typeface="Lucida Grande"/>
            </a:endParaRPr>
          </a:p>
          <a:p>
            <a:r>
              <a:rPr lang="en-GB" sz="1200" dirty="0" smtClean="0">
                <a:solidFill>
                  <a:schemeClr val="tx1"/>
                </a:solidFill>
                <a:latin typeface="Lucida Grande"/>
                <a:cs typeface="Lucida Grande"/>
              </a:rPr>
              <a:t>(2) Counting red cars, rabbits, post, emails.</a:t>
            </a:r>
          </a:p>
          <a:p>
            <a:r>
              <a:rPr lang="en-GB" sz="1200" dirty="0" smtClean="0">
                <a:solidFill>
                  <a:schemeClr val="tx1"/>
                </a:solidFill>
                <a:latin typeface="Lucida Grande"/>
                <a:cs typeface="Lucida Grande"/>
              </a:rPr>
              <a:t>(3) Relevant example: modelling the number of mutation</a:t>
            </a:r>
            <a:r>
              <a:rPr lang="en-GB" sz="1200" baseline="0" dirty="0" smtClean="0">
                <a:solidFill>
                  <a:schemeClr val="tx1"/>
                </a:solidFill>
                <a:latin typeface="Lucida Grande"/>
                <a:cs typeface="Lucida Grande"/>
              </a:rPr>
              <a:t>s on a DNA strand of given length.</a:t>
            </a:r>
            <a:endParaRPr lang="en-GB" sz="1200" dirty="0" smtClean="0">
              <a:solidFill>
                <a:schemeClr val="tx1"/>
              </a:solidFill>
              <a:latin typeface="Lucida Grande"/>
              <a:cs typeface="Lucida Grande"/>
            </a:endParaRPr>
          </a:p>
          <a:p>
            <a:endParaRPr lang="en-GB" sz="1200" dirty="0" smtClean="0">
              <a:solidFill>
                <a:schemeClr val="tx1"/>
              </a:solidFill>
              <a:latin typeface="Lucida Grande"/>
              <a:cs typeface="Lucida Grande"/>
            </a:endParaRPr>
          </a:p>
          <a:p>
            <a:r>
              <a:rPr lang="en-GB" sz="1200" dirty="0" smtClean="0">
                <a:solidFill>
                  <a:schemeClr val="tx1"/>
                </a:solidFill>
                <a:latin typeface="Lucida Grande"/>
                <a:cs typeface="Lucida Grande"/>
              </a:rPr>
              <a:t>That’s all well and good, but where does</a:t>
            </a:r>
            <a:r>
              <a:rPr lang="en-GB" sz="1200" baseline="0" dirty="0" smtClean="0">
                <a:solidFill>
                  <a:schemeClr val="tx1"/>
                </a:solidFill>
                <a:latin typeface="Lucida Grande"/>
                <a:cs typeface="Lucida Grande"/>
              </a:rPr>
              <a:t> this actually come from</a:t>
            </a:r>
            <a:r>
              <a:rPr lang="en-GB" sz="1200" baseline="0" dirty="0" smtClean="0">
                <a:solidFill>
                  <a:schemeClr val="tx1"/>
                </a:solidFill>
                <a:latin typeface="Lucida Grande"/>
                <a:cs typeface="Lucida Grande"/>
              </a:rPr>
              <a:t>?...</a:t>
            </a:r>
            <a:endParaRPr lang="en-GB" sz="1200" baseline="0" dirty="0" smtClean="0">
              <a:solidFill>
                <a:schemeClr val="tx1"/>
              </a:solidFill>
              <a:latin typeface="Lucida Grande"/>
              <a:cs typeface="Lucida Grande"/>
            </a:endParaRPr>
          </a:p>
          <a:p>
            <a:endParaRPr lang="en-GB" sz="1200" baseline="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67</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solidFill>
                  <a:schemeClr val="tx1"/>
                </a:solidFill>
                <a:latin typeface="Lucida Grande"/>
                <a:cs typeface="Lucida Grande"/>
              </a:rPr>
              <a:t>Suppose we want to know the distribution of the number of occurrences of a particular event.</a:t>
            </a:r>
          </a:p>
          <a:p>
            <a:r>
              <a:rPr lang="en-GB" sz="1200" baseline="0" dirty="0" smtClean="0">
                <a:solidFill>
                  <a:schemeClr val="tx1"/>
                </a:solidFill>
                <a:latin typeface="Lucida Grande"/>
                <a:cs typeface="Lucida Grande"/>
              </a:rPr>
              <a:t>That sounds just like an application for the Binomial distribution.</a:t>
            </a:r>
          </a:p>
          <a:p>
            <a:r>
              <a:rPr lang="en-GB" sz="1200" baseline="0" dirty="0" smtClean="0">
                <a:solidFill>
                  <a:schemeClr val="tx1"/>
                </a:solidFill>
                <a:latin typeface="Lucida Grande"/>
                <a:cs typeface="Lucida Grande"/>
              </a:rPr>
              <a:t>However, suppose that we don’t know how many trials are being performed - we don’t know the total number of experiments!</a:t>
            </a:r>
          </a:p>
          <a:p>
            <a:r>
              <a:rPr lang="en-GB" sz="1200" baseline="0" dirty="0" smtClean="0">
                <a:solidFill>
                  <a:schemeClr val="tx1"/>
                </a:solidFill>
                <a:latin typeface="Lucida Grande"/>
                <a:cs typeface="Lucida Grande"/>
              </a:rPr>
              <a:t>In principle, there could be a practically infinite number of experiments performed.</a:t>
            </a:r>
          </a:p>
          <a:p>
            <a:r>
              <a:rPr lang="en-GB" sz="1200" baseline="0" dirty="0" smtClean="0">
                <a:solidFill>
                  <a:schemeClr val="tx1"/>
                </a:solidFill>
                <a:latin typeface="Lucida Grande"/>
                <a:cs typeface="Lucida Grande"/>
              </a:rPr>
              <a:t>Consequently, we have to support an arbitrarily high number of observations – the random variable X could take on any non-negative value.</a:t>
            </a:r>
          </a:p>
          <a:p>
            <a:endParaRPr lang="en-GB" sz="1200" baseline="0" dirty="0" smtClean="0">
              <a:solidFill>
                <a:schemeClr val="tx1"/>
              </a:solidFill>
              <a:latin typeface="Lucida Grande"/>
              <a:cs typeface="Lucida Grande"/>
            </a:endParaRPr>
          </a:p>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68</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69</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7</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70</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71</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72</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73</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74</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solidFill>
              <a:latin typeface="Lucida Grande"/>
              <a:cs typeface="Lucida Grande"/>
            </a:endParaRPr>
          </a:p>
        </p:txBody>
      </p:sp>
      <p:sp>
        <p:nvSpPr>
          <p:cNvPr id="4" name="Slide Number Placeholder 3"/>
          <p:cNvSpPr>
            <a:spLocks noGrp="1"/>
          </p:cNvSpPr>
          <p:nvPr>
            <p:ph type="sldNum" sz="quarter" idx="10"/>
          </p:nvPr>
        </p:nvSpPr>
        <p:spPr/>
        <p:txBody>
          <a:bodyPr/>
          <a:lstStyle/>
          <a:p>
            <a:fld id="{70A71C26-5869-7B4D-8D7D-932C20CB713B}" type="slidenum">
              <a:rPr lang="en-GB" smtClean="0"/>
              <a:t>75</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8</a:t>
            </a:fld>
            <a:endParaRPr lang="en-GB"/>
          </a:p>
        </p:txBody>
      </p:sp>
    </p:spTree>
    <p:extLst>
      <p:ext uri="{BB962C8B-B14F-4D97-AF65-F5344CB8AC3E}">
        <p14:creationId xmlns:p14="http://schemas.microsoft.com/office/powerpoint/2010/main" val="287252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71C26-5869-7B4D-8D7D-932C20CB713B}" type="slidenum">
              <a:rPr lang="en-GB" smtClean="0"/>
              <a:t>9</a:t>
            </a:fld>
            <a:endParaRPr lang="en-GB"/>
          </a:p>
        </p:txBody>
      </p:sp>
    </p:spTree>
    <p:extLst>
      <p:ext uri="{BB962C8B-B14F-4D97-AF65-F5344CB8AC3E}">
        <p14:creationId xmlns:p14="http://schemas.microsoft.com/office/powerpoint/2010/main" val="287252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7D039C55-8EFE-DF4F-9AC6-5D9CD5F80080}" type="datetimeFigureOut">
              <a:rPr lang="en-US"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362688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D039C55-8EFE-DF4F-9AC6-5D9CD5F80080}" type="datetimeFigureOut">
              <a:rPr lang="en-US"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120764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D039C55-8EFE-DF4F-9AC6-5D9CD5F80080}" type="datetimeFigureOut">
              <a:rPr lang="en-US"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319221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D039C55-8EFE-DF4F-9AC6-5D9CD5F80080}" type="datetimeFigureOut">
              <a:rPr lang="en-US"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216715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D039C55-8EFE-DF4F-9AC6-5D9CD5F80080}" type="datetimeFigureOut">
              <a:rPr lang="en-US"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264187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7D039C55-8EFE-DF4F-9AC6-5D9CD5F80080}" type="datetimeFigureOut">
              <a:rPr lang="en-US" smtClean="0"/>
              <a:t>10/03/2014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86501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7D039C55-8EFE-DF4F-9AC6-5D9CD5F80080}" type="datetimeFigureOut">
              <a:rPr lang="en-US" smtClean="0"/>
              <a:t>10/03/2014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74888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7D039C55-8EFE-DF4F-9AC6-5D9CD5F80080}" type="datetimeFigureOut">
              <a:rPr lang="en-US" smtClean="0"/>
              <a:t>10/03/2014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1866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39C55-8EFE-DF4F-9AC6-5D9CD5F80080}" type="datetimeFigureOut">
              <a:rPr lang="en-US" smtClean="0"/>
              <a:t>10/03/2014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2612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039C55-8EFE-DF4F-9AC6-5D9CD5F80080}" type="datetimeFigureOut">
              <a:rPr lang="en-US" smtClean="0"/>
              <a:t>10/03/2014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234042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039C55-8EFE-DF4F-9AC6-5D9CD5F80080}" type="datetimeFigureOut">
              <a:rPr lang="en-US" smtClean="0"/>
              <a:t>10/03/2014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4AE64-4AE4-464C-83C6-9DF92F5C3F9C}" type="slidenum">
              <a:rPr lang="en-GB" smtClean="0"/>
              <a:t>‹#›</a:t>
            </a:fld>
            <a:endParaRPr lang="en-GB"/>
          </a:p>
        </p:txBody>
      </p:sp>
    </p:spTree>
    <p:extLst>
      <p:ext uri="{BB962C8B-B14F-4D97-AF65-F5344CB8AC3E}">
        <p14:creationId xmlns:p14="http://schemas.microsoft.com/office/powerpoint/2010/main" val="22518607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39C55-8EFE-DF4F-9AC6-5D9CD5F80080}" type="datetimeFigureOut">
              <a:rPr lang="en-US" smtClean="0"/>
              <a:t>10/03/2014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4AE64-4AE4-464C-83C6-9DF92F5C3F9C}" type="slidenum">
              <a:rPr lang="en-GB" smtClean="0"/>
              <a:t>‹#›</a:t>
            </a:fld>
            <a:endParaRPr lang="en-GB"/>
          </a:p>
        </p:txBody>
      </p:sp>
    </p:spTree>
    <p:extLst>
      <p:ext uri="{BB962C8B-B14F-4D97-AF65-F5344CB8AC3E}">
        <p14:creationId xmlns:p14="http://schemas.microsoft.com/office/powerpoint/2010/main" val="130207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3.png"/><Relationship Id="rId5" Type="http://schemas.openxmlformats.org/officeDocument/2006/relationships/oleObject" Target="../embeddings/oleObject9.bin"/><Relationship Id="rId6" Type="http://schemas.openxmlformats.org/officeDocument/2006/relationships/image" Target="../media/image22.emf"/><Relationship Id="rId7" Type="http://schemas.openxmlformats.org/officeDocument/2006/relationships/image" Target="../media/image15.jp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5.png"/><Relationship Id="rId5" Type="http://schemas.openxmlformats.org/officeDocument/2006/relationships/oleObject" Target="../embeddings/oleObject10.bin"/><Relationship Id="rId6" Type="http://schemas.openxmlformats.org/officeDocument/2006/relationships/image" Target="../media/image24.emf"/><Relationship Id="rId7" Type="http://schemas.openxmlformats.org/officeDocument/2006/relationships/image" Target="../media/image15.jp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7.png"/><Relationship Id="rId5" Type="http://schemas.openxmlformats.org/officeDocument/2006/relationships/oleObject" Target="../embeddings/oleObject11.bin"/><Relationship Id="rId6" Type="http://schemas.openxmlformats.org/officeDocument/2006/relationships/image" Target="../media/image26.emf"/><Relationship Id="rId7" Type="http://schemas.openxmlformats.org/officeDocument/2006/relationships/image" Target="../media/image15.jp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9.png"/><Relationship Id="rId5" Type="http://schemas.openxmlformats.org/officeDocument/2006/relationships/oleObject" Target="../embeddings/oleObject12.bin"/><Relationship Id="rId6" Type="http://schemas.openxmlformats.org/officeDocument/2006/relationships/image" Target="../media/image28.emf"/><Relationship Id="rId7" Type="http://schemas.openxmlformats.org/officeDocument/2006/relationships/image" Target="../media/image15.jp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1.png"/><Relationship Id="rId5" Type="http://schemas.openxmlformats.org/officeDocument/2006/relationships/oleObject" Target="../embeddings/oleObject13.bin"/><Relationship Id="rId6" Type="http://schemas.openxmlformats.org/officeDocument/2006/relationships/image" Target="../media/image30.emf"/><Relationship Id="rId7" Type="http://schemas.openxmlformats.org/officeDocument/2006/relationships/image" Target="../media/image15.jp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3.png"/><Relationship Id="rId5" Type="http://schemas.openxmlformats.org/officeDocument/2006/relationships/oleObject" Target="../embeddings/oleObject14.bin"/><Relationship Id="rId6" Type="http://schemas.openxmlformats.org/officeDocument/2006/relationships/image" Target="../media/image32.emf"/><Relationship Id="rId7" Type="http://schemas.openxmlformats.org/officeDocument/2006/relationships/image" Target="../media/image15.jp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5.png"/><Relationship Id="rId5" Type="http://schemas.openxmlformats.org/officeDocument/2006/relationships/oleObject" Target="../embeddings/oleObject15.bin"/><Relationship Id="rId6" Type="http://schemas.openxmlformats.org/officeDocument/2006/relationships/image" Target="../media/image34.emf"/><Relationship Id="rId7" Type="http://schemas.openxmlformats.org/officeDocument/2006/relationships/image" Target="../media/image15.jp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oleObject" Target="../embeddings/oleObject16.bin"/><Relationship Id="rId7" Type="http://schemas.openxmlformats.org/officeDocument/2006/relationships/image" Target="../media/image37.emf"/><Relationship Id="rId8" Type="http://schemas.openxmlformats.org/officeDocument/2006/relationships/oleObject" Target="../embeddings/oleObject17.bin"/><Relationship Id="rId9" Type="http://schemas.openxmlformats.org/officeDocument/2006/relationships/image" Target="../media/image38.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4.jpg"/><Relationship Id="rId5" Type="http://schemas.openxmlformats.org/officeDocument/2006/relationships/image" Target="../media/image36.jpg"/><Relationship Id="rId6" Type="http://schemas.openxmlformats.org/officeDocument/2006/relationships/oleObject" Target="../embeddings/oleObject18.bin"/><Relationship Id="rId7" Type="http://schemas.openxmlformats.org/officeDocument/2006/relationships/image" Target="../media/image39.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9.bin"/><Relationship Id="rId5" Type="http://schemas.openxmlformats.org/officeDocument/2006/relationships/image" Target="../media/image40.emf"/><Relationship Id="rId6" Type="http://schemas.openxmlformats.org/officeDocument/2006/relationships/image" Target="../media/image36.jpg"/><Relationship Id="rId7" Type="http://schemas.openxmlformats.org/officeDocument/2006/relationships/oleObject" Target="../embeddings/oleObject20.bin"/><Relationship Id="rId8" Type="http://schemas.openxmlformats.org/officeDocument/2006/relationships/image" Target="../media/image41.emf"/><Relationship Id="rId9" Type="http://schemas.openxmlformats.org/officeDocument/2006/relationships/oleObject" Target="../embeddings/oleObject21.bin"/><Relationship Id="rId10" Type="http://schemas.openxmlformats.org/officeDocument/2006/relationships/image" Target="../media/image42.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1" Type="http://schemas.openxmlformats.org/officeDocument/2006/relationships/image" Target="../media/image15.jpg"/><Relationship Id="rId12" Type="http://schemas.openxmlformats.org/officeDocument/2006/relationships/oleObject" Target="../embeddings/oleObject25.bin"/><Relationship Id="rId13" Type="http://schemas.openxmlformats.org/officeDocument/2006/relationships/image" Target="../media/image43.emf"/><Relationship Id="rId14" Type="http://schemas.openxmlformats.org/officeDocument/2006/relationships/oleObject" Target="../embeddings/oleObject26.bin"/><Relationship Id="rId15" Type="http://schemas.openxmlformats.org/officeDocument/2006/relationships/image" Target="../media/image44.emf"/><Relationship Id="rId1" Type="http://schemas.openxmlformats.org/officeDocument/2006/relationships/vmlDrawing" Target="../drawings/vmlDrawing13.vml"/><Relationship Id="rId2" Type="http://schemas.openxmlformats.org/officeDocument/2006/relationships/slideLayout" Target="../slideLayouts/slideLayout1.xml"/><Relationship Id="rId3" Type="http://schemas.openxmlformats.org/officeDocument/2006/relationships/notesSlide" Target="../notesSlides/notesSlide21.xml"/><Relationship Id="rId4" Type="http://schemas.openxmlformats.org/officeDocument/2006/relationships/oleObject" Target="../embeddings/oleObject22.bin"/><Relationship Id="rId5" Type="http://schemas.openxmlformats.org/officeDocument/2006/relationships/image" Target="../media/image40.emf"/><Relationship Id="rId6" Type="http://schemas.openxmlformats.org/officeDocument/2006/relationships/image" Target="../media/image36.jpg"/><Relationship Id="rId7" Type="http://schemas.openxmlformats.org/officeDocument/2006/relationships/oleObject" Target="../embeddings/oleObject23.bin"/><Relationship Id="rId8" Type="http://schemas.openxmlformats.org/officeDocument/2006/relationships/image" Target="../media/image41.emf"/><Relationship Id="rId9" Type="http://schemas.openxmlformats.org/officeDocument/2006/relationships/oleObject" Target="../embeddings/oleObject24.bin"/><Relationship Id="rId10" Type="http://schemas.openxmlformats.org/officeDocument/2006/relationships/image" Target="../media/image4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6.jpg"/><Relationship Id="rId5" Type="http://schemas.openxmlformats.org/officeDocument/2006/relationships/oleObject" Target="../embeddings/oleObject27.bin"/><Relationship Id="rId6" Type="http://schemas.openxmlformats.org/officeDocument/2006/relationships/image" Target="../media/image45.emf"/><Relationship Id="rId7" Type="http://schemas.openxmlformats.org/officeDocument/2006/relationships/image" Target="../media/image15.jpg"/><Relationship Id="rId8" Type="http://schemas.openxmlformats.org/officeDocument/2006/relationships/oleObject" Target="../embeddings/oleObject28.bin"/><Relationship Id="rId9" Type="http://schemas.openxmlformats.org/officeDocument/2006/relationships/image" Target="../media/image46.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6.jpg"/><Relationship Id="rId5" Type="http://schemas.openxmlformats.org/officeDocument/2006/relationships/oleObject" Target="../embeddings/oleObject29.bin"/><Relationship Id="rId6" Type="http://schemas.openxmlformats.org/officeDocument/2006/relationships/image" Target="../media/image45.emf"/><Relationship Id="rId7" Type="http://schemas.openxmlformats.org/officeDocument/2006/relationships/oleObject" Target="../embeddings/oleObject30.bin"/><Relationship Id="rId8" Type="http://schemas.openxmlformats.org/officeDocument/2006/relationships/image" Target="../media/image47.emf"/><Relationship Id="rId9" Type="http://schemas.openxmlformats.org/officeDocument/2006/relationships/image" Target="../media/image21.png"/><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3.png"/><Relationship Id="rId5" Type="http://schemas.openxmlformats.org/officeDocument/2006/relationships/image" Target="../media/image36.jpg"/><Relationship Id="rId6" Type="http://schemas.openxmlformats.org/officeDocument/2006/relationships/oleObject" Target="../embeddings/oleObject31.bin"/><Relationship Id="rId7" Type="http://schemas.openxmlformats.org/officeDocument/2006/relationships/image" Target="../media/image45.emf"/><Relationship Id="rId8" Type="http://schemas.openxmlformats.org/officeDocument/2006/relationships/oleObject" Target="../embeddings/oleObject32.bin"/><Relationship Id="rId9" Type="http://schemas.openxmlformats.org/officeDocument/2006/relationships/image" Target="../media/image47.em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48.png"/><Relationship Id="rId5" Type="http://schemas.openxmlformats.org/officeDocument/2006/relationships/image" Target="../media/image36.jpg"/><Relationship Id="rId6" Type="http://schemas.openxmlformats.org/officeDocument/2006/relationships/oleObject" Target="../embeddings/oleObject33.bin"/><Relationship Id="rId7" Type="http://schemas.openxmlformats.org/officeDocument/2006/relationships/image" Target="../media/image45.emf"/><Relationship Id="rId8" Type="http://schemas.openxmlformats.org/officeDocument/2006/relationships/oleObject" Target="../embeddings/oleObject34.bin"/><Relationship Id="rId9" Type="http://schemas.openxmlformats.org/officeDocument/2006/relationships/image" Target="../media/image47.e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29.png"/><Relationship Id="rId5" Type="http://schemas.openxmlformats.org/officeDocument/2006/relationships/image" Target="../media/image36.jpg"/><Relationship Id="rId6" Type="http://schemas.openxmlformats.org/officeDocument/2006/relationships/oleObject" Target="../embeddings/oleObject35.bin"/><Relationship Id="rId7" Type="http://schemas.openxmlformats.org/officeDocument/2006/relationships/image" Target="../media/image45.emf"/><Relationship Id="rId8" Type="http://schemas.openxmlformats.org/officeDocument/2006/relationships/oleObject" Target="../embeddings/oleObject36.bin"/><Relationship Id="rId9" Type="http://schemas.openxmlformats.org/officeDocument/2006/relationships/image" Target="../media/image47.emf"/><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36.jpg"/><Relationship Id="rId5" Type="http://schemas.openxmlformats.org/officeDocument/2006/relationships/oleObject" Target="../embeddings/oleObject37.bin"/><Relationship Id="rId6" Type="http://schemas.openxmlformats.org/officeDocument/2006/relationships/image" Target="../media/image45.emf"/><Relationship Id="rId7" Type="http://schemas.openxmlformats.org/officeDocument/2006/relationships/oleObject" Target="../embeddings/oleObject38.bin"/><Relationship Id="rId8" Type="http://schemas.openxmlformats.org/officeDocument/2006/relationships/image" Target="../media/image47.emf"/><Relationship Id="rId9" Type="http://schemas.openxmlformats.org/officeDocument/2006/relationships/image" Target="../media/image15.jpg"/><Relationship Id="rId10" Type="http://schemas.openxmlformats.org/officeDocument/2006/relationships/oleObject" Target="../embeddings/oleObject39.bin"/><Relationship Id="rId11" Type="http://schemas.openxmlformats.org/officeDocument/2006/relationships/image" Target="../media/image49.emf"/><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51.emf"/><Relationship Id="rId13" Type="http://schemas.openxmlformats.org/officeDocument/2006/relationships/oleObject" Target="../embeddings/oleObject44.bin"/><Relationship Id="rId14" Type="http://schemas.openxmlformats.org/officeDocument/2006/relationships/image" Target="../media/image52.emf"/><Relationship Id="rId15" Type="http://schemas.openxmlformats.org/officeDocument/2006/relationships/image" Target="../media/image53.png"/><Relationship Id="rId1" Type="http://schemas.openxmlformats.org/officeDocument/2006/relationships/vmlDrawing" Target="../drawings/vmlDrawing20.vml"/><Relationship Id="rId2" Type="http://schemas.openxmlformats.org/officeDocument/2006/relationships/slideLayout" Target="../slideLayouts/slideLayout1.xml"/><Relationship Id="rId3" Type="http://schemas.openxmlformats.org/officeDocument/2006/relationships/notesSlide" Target="../notesSlides/notesSlide31.xml"/><Relationship Id="rId4" Type="http://schemas.openxmlformats.org/officeDocument/2006/relationships/image" Target="../media/image36.jpg"/><Relationship Id="rId5" Type="http://schemas.openxmlformats.org/officeDocument/2006/relationships/oleObject" Target="../embeddings/oleObject40.bin"/><Relationship Id="rId6" Type="http://schemas.openxmlformats.org/officeDocument/2006/relationships/image" Target="../media/image45.emf"/><Relationship Id="rId7" Type="http://schemas.openxmlformats.org/officeDocument/2006/relationships/oleObject" Target="../embeddings/oleObject41.bin"/><Relationship Id="rId8" Type="http://schemas.openxmlformats.org/officeDocument/2006/relationships/image" Target="../media/image47.emf"/><Relationship Id="rId9" Type="http://schemas.openxmlformats.org/officeDocument/2006/relationships/oleObject" Target="../embeddings/oleObject42.bin"/><Relationship Id="rId10" Type="http://schemas.openxmlformats.org/officeDocument/2006/relationships/image" Target="../media/image50.emf"/></Relationships>
</file>

<file path=ppt/slides/_rels/slide32.x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oleObject" Target="../embeddings/oleObject48.bin"/><Relationship Id="rId13" Type="http://schemas.openxmlformats.org/officeDocument/2006/relationships/image" Target="../media/image51.emf"/><Relationship Id="rId14" Type="http://schemas.openxmlformats.org/officeDocument/2006/relationships/oleObject" Target="../embeddings/oleObject49.bin"/><Relationship Id="rId15" Type="http://schemas.openxmlformats.org/officeDocument/2006/relationships/image" Target="../media/image52.emf"/><Relationship Id="rId1" Type="http://schemas.openxmlformats.org/officeDocument/2006/relationships/vmlDrawing" Target="../drawings/vmlDrawing21.vml"/><Relationship Id="rId2" Type="http://schemas.openxmlformats.org/officeDocument/2006/relationships/slideLayout" Target="../slideLayouts/slideLayout1.xml"/><Relationship Id="rId3" Type="http://schemas.openxmlformats.org/officeDocument/2006/relationships/notesSlide" Target="../notesSlides/notesSlide32.xml"/><Relationship Id="rId4" Type="http://schemas.openxmlformats.org/officeDocument/2006/relationships/image" Target="../media/image54.png"/><Relationship Id="rId5" Type="http://schemas.openxmlformats.org/officeDocument/2006/relationships/image" Target="../media/image36.jpg"/><Relationship Id="rId6" Type="http://schemas.openxmlformats.org/officeDocument/2006/relationships/oleObject" Target="../embeddings/oleObject45.bin"/><Relationship Id="rId7" Type="http://schemas.openxmlformats.org/officeDocument/2006/relationships/image" Target="../media/image45.emf"/><Relationship Id="rId8" Type="http://schemas.openxmlformats.org/officeDocument/2006/relationships/oleObject" Target="../embeddings/oleObject46.bin"/><Relationship Id="rId9" Type="http://schemas.openxmlformats.org/officeDocument/2006/relationships/image" Target="../media/image47.emf"/><Relationship Id="rId10" Type="http://schemas.openxmlformats.org/officeDocument/2006/relationships/oleObject" Target="../embeddings/oleObject47.bin"/></Relationships>
</file>

<file path=ppt/slides/_rels/slide33.x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oleObject" Target="../embeddings/oleObject53.bin"/><Relationship Id="rId13" Type="http://schemas.openxmlformats.org/officeDocument/2006/relationships/image" Target="../media/image51.emf"/><Relationship Id="rId14" Type="http://schemas.openxmlformats.org/officeDocument/2006/relationships/oleObject" Target="../embeddings/oleObject54.bin"/><Relationship Id="rId15" Type="http://schemas.openxmlformats.org/officeDocument/2006/relationships/image" Target="../media/image52.emf"/><Relationship Id="rId1" Type="http://schemas.openxmlformats.org/officeDocument/2006/relationships/vmlDrawing" Target="../drawings/vmlDrawing22.vml"/><Relationship Id="rId2" Type="http://schemas.openxmlformats.org/officeDocument/2006/relationships/slideLayout" Target="../slideLayouts/slideLayout1.xml"/><Relationship Id="rId3" Type="http://schemas.openxmlformats.org/officeDocument/2006/relationships/notesSlide" Target="../notesSlides/notesSlide33.xml"/><Relationship Id="rId4" Type="http://schemas.openxmlformats.org/officeDocument/2006/relationships/image" Target="../media/image55.png"/><Relationship Id="rId5" Type="http://schemas.openxmlformats.org/officeDocument/2006/relationships/image" Target="../media/image36.jpg"/><Relationship Id="rId6" Type="http://schemas.openxmlformats.org/officeDocument/2006/relationships/oleObject" Target="../embeddings/oleObject50.bin"/><Relationship Id="rId7" Type="http://schemas.openxmlformats.org/officeDocument/2006/relationships/image" Target="../media/image45.emf"/><Relationship Id="rId8" Type="http://schemas.openxmlformats.org/officeDocument/2006/relationships/oleObject" Target="../embeddings/oleObject51.bin"/><Relationship Id="rId9" Type="http://schemas.openxmlformats.org/officeDocument/2006/relationships/image" Target="../media/image47.emf"/><Relationship Id="rId10" Type="http://schemas.openxmlformats.org/officeDocument/2006/relationships/oleObject" Target="../embeddings/oleObject52.bin"/></Relationships>
</file>

<file path=ppt/slides/_rels/slide34.x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oleObject" Target="../embeddings/oleObject58.bin"/><Relationship Id="rId13" Type="http://schemas.openxmlformats.org/officeDocument/2006/relationships/image" Target="../media/image51.emf"/><Relationship Id="rId14" Type="http://schemas.openxmlformats.org/officeDocument/2006/relationships/oleObject" Target="../embeddings/oleObject59.bin"/><Relationship Id="rId15" Type="http://schemas.openxmlformats.org/officeDocument/2006/relationships/image" Target="../media/image52.emf"/><Relationship Id="rId1" Type="http://schemas.openxmlformats.org/officeDocument/2006/relationships/vmlDrawing" Target="../drawings/vmlDrawing23.vml"/><Relationship Id="rId2" Type="http://schemas.openxmlformats.org/officeDocument/2006/relationships/slideLayout" Target="../slideLayouts/slideLayout1.xml"/><Relationship Id="rId3" Type="http://schemas.openxmlformats.org/officeDocument/2006/relationships/notesSlide" Target="../notesSlides/notesSlide34.xml"/><Relationship Id="rId4" Type="http://schemas.openxmlformats.org/officeDocument/2006/relationships/image" Target="../media/image56.png"/><Relationship Id="rId5" Type="http://schemas.openxmlformats.org/officeDocument/2006/relationships/image" Target="../media/image36.jpg"/><Relationship Id="rId6" Type="http://schemas.openxmlformats.org/officeDocument/2006/relationships/oleObject" Target="../embeddings/oleObject55.bin"/><Relationship Id="rId7" Type="http://schemas.openxmlformats.org/officeDocument/2006/relationships/image" Target="../media/image45.emf"/><Relationship Id="rId8" Type="http://schemas.openxmlformats.org/officeDocument/2006/relationships/oleObject" Target="../embeddings/oleObject56.bin"/><Relationship Id="rId9" Type="http://schemas.openxmlformats.org/officeDocument/2006/relationships/image" Target="../media/image47.emf"/><Relationship Id="rId10" Type="http://schemas.openxmlformats.org/officeDocument/2006/relationships/oleObject" Target="../embeddings/oleObject57.bin"/></Relationships>
</file>

<file path=ppt/slides/_rels/slide35.xml.rels><?xml version="1.0" encoding="UTF-8" standalone="yes"?>
<Relationships xmlns="http://schemas.openxmlformats.org/package/2006/relationships"><Relationship Id="rId11" Type="http://schemas.openxmlformats.org/officeDocument/2006/relationships/oleObject" Target="../embeddings/oleObject63.bin"/><Relationship Id="rId12" Type="http://schemas.openxmlformats.org/officeDocument/2006/relationships/image" Target="../media/image51.emf"/><Relationship Id="rId13" Type="http://schemas.openxmlformats.org/officeDocument/2006/relationships/oleObject" Target="../embeddings/oleObject64.bin"/><Relationship Id="rId14" Type="http://schemas.openxmlformats.org/officeDocument/2006/relationships/image" Target="../media/image52.emf"/><Relationship Id="rId15" Type="http://schemas.openxmlformats.org/officeDocument/2006/relationships/image" Target="../media/image15.jpg"/><Relationship Id="rId16" Type="http://schemas.openxmlformats.org/officeDocument/2006/relationships/oleObject" Target="../embeddings/oleObject65.bin"/><Relationship Id="rId17" Type="http://schemas.openxmlformats.org/officeDocument/2006/relationships/image" Target="../media/image57.emf"/><Relationship Id="rId1" Type="http://schemas.openxmlformats.org/officeDocument/2006/relationships/vmlDrawing" Target="../drawings/vmlDrawing24.vml"/><Relationship Id="rId2" Type="http://schemas.openxmlformats.org/officeDocument/2006/relationships/slideLayout" Target="../slideLayouts/slideLayout1.xml"/><Relationship Id="rId3" Type="http://schemas.openxmlformats.org/officeDocument/2006/relationships/notesSlide" Target="../notesSlides/notesSlide35.xml"/><Relationship Id="rId4" Type="http://schemas.openxmlformats.org/officeDocument/2006/relationships/image" Target="../media/image36.jpg"/><Relationship Id="rId5" Type="http://schemas.openxmlformats.org/officeDocument/2006/relationships/oleObject" Target="../embeddings/oleObject60.bin"/><Relationship Id="rId6" Type="http://schemas.openxmlformats.org/officeDocument/2006/relationships/image" Target="../media/image45.emf"/><Relationship Id="rId7" Type="http://schemas.openxmlformats.org/officeDocument/2006/relationships/oleObject" Target="../embeddings/oleObject61.bin"/><Relationship Id="rId8" Type="http://schemas.openxmlformats.org/officeDocument/2006/relationships/image" Target="../media/image47.emf"/><Relationship Id="rId9" Type="http://schemas.openxmlformats.org/officeDocument/2006/relationships/oleObject" Target="../embeddings/oleObject62.bin"/><Relationship Id="rId10" Type="http://schemas.openxmlformats.org/officeDocument/2006/relationships/image" Target="../media/image50.emf"/></Relationships>
</file>

<file path=ppt/slides/_rels/slide36.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50.emf"/><Relationship Id="rId13" Type="http://schemas.openxmlformats.org/officeDocument/2006/relationships/oleObject" Target="../embeddings/oleObject70.bin"/><Relationship Id="rId14" Type="http://schemas.openxmlformats.org/officeDocument/2006/relationships/image" Target="../media/image51.emf"/><Relationship Id="rId15" Type="http://schemas.openxmlformats.org/officeDocument/2006/relationships/oleObject" Target="../embeddings/oleObject71.bin"/><Relationship Id="rId16" Type="http://schemas.openxmlformats.org/officeDocument/2006/relationships/image" Target="../media/image52.emf"/><Relationship Id="rId1" Type="http://schemas.openxmlformats.org/officeDocument/2006/relationships/vmlDrawing" Target="../drawings/vmlDrawing25.vml"/><Relationship Id="rId2" Type="http://schemas.openxmlformats.org/officeDocument/2006/relationships/slideLayout" Target="../slideLayouts/slideLayout1.xml"/><Relationship Id="rId3" Type="http://schemas.openxmlformats.org/officeDocument/2006/relationships/notesSlide" Target="../notesSlides/notesSlide36.xml"/><Relationship Id="rId4" Type="http://schemas.openxmlformats.org/officeDocument/2006/relationships/image" Target="../media/image36.jpg"/><Relationship Id="rId5" Type="http://schemas.openxmlformats.org/officeDocument/2006/relationships/oleObject" Target="../embeddings/oleObject66.bin"/><Relationship Id="rId6" Type="http://schemas.openxmlformats.org/officeDocument/2006/relationships/image" Target="../media/image45.emf"/><Relationship Id="rId7" Type="http://schemas.openxmlformats.org/officeDocument/2006/relationships/oleObject" Target="../embeddings/oleObject67.bin"/><Relationship Id="rId8" Type="http://schemas.openxmlformats.org/officeDocument/2006/relationships/image" Target="../media/image58.emf"/><Relationship Id="rId9" Type="http://schemas.openxmlformats.org/officeDocument/2006/relationships/oleObject" Target="../embeddings/oleObject68.bin"/><Relationship Id="rId10" Type="http://schemas.openxmlformats.org/officeDocument/2006/relationships/image" Target="../media/image4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1" Type="http://schemas.openxmlformats.org/officeDocument/2006/relationships/image" Target="../media/image62.emf"/><Relationship Id="rId12" Type="http://schemas.openxmlformats.org/officeDocument/2006/relationships/oleObject" Target="../embeddings/oleObject76.bin"/><Relationship Id="rId13" Type="http://schemas.openxmlformats.org/officeDocument/2006/relationships/image" Target="../media/image63.emf"/><Relationship Id="rId1" Type="http://schemas.openxmlformats.org/officeDocument/2006/relationships/vmlDrawing" Target="../drawings/vmlDrawing26.vml"/><Relationship Id="rId2" Type="http://schemas.openxmlformats.org/officeDocument/2006/relationships/slideLayout" Target="../slideLayouts/slideLayout1.xml"/><Relationship Id="rId3" Type="http://schemas.openxmlformats.org/officeDocument/2006/relationships/notesSlide" Target="../notesSlides/notesSlide39.xml"/><Relationship Id="rId4" Type="http://schemas.openxmlformats.org/officeDocument/2006/relationships/oleObject" Target="../embeddings/oleObject72.bin"/><Relationship Id="rId5" Type="http://schemas.openxmlformats.org/officeDocument/2006/relationships/image" Target="../media/image59.emf"/><Relationship Id="rId6" Type="http://schemas.openxmlformats.org/officeDocument/2006/relationships/oleObject" Target="../embeddings/oleObject73.bin"/><Relationship Id="rId7" Type="http://schemas.openxmlformats.org/officeDocument/2006/relationships/image" Target="../media/image60.emf"/><Relationship Id="rId8" Type="http://schemas.openxmlformats.org/officeDocument/2006/relationships/oleObject" Target="../embeddings/oleObject74.bin"/><Relationship Id="rId9" Type="http://schemas.openxmlformats.org/officeDocument/2006/relationships/image" Target="../media/image61.emf"/><Relationship Id="rId10" Type="http://schemas.openxmlformats.org/officeDocument/2006/relationships/oleObject" Target="../embeddings/oleObject75.bin"/></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77.bin"/><Relationship Id="rId5" Type="http://schemas.openxmlformats.org/officeDocument/2006/relationships/image" Target="../media/image64.emf"/><Relationship Id="rId1" Type="http://schemas.openxmlformats.org/officeDocument/2006/relationships/vmlDrawing" Target="../drawings/vmlDrawing27.v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78.bin"/><Relationship Id="rId5" Type="http://schemas.openxmlformats.org/officeDocument/2006/relationships/image" Target="../media/image65.emf"/><Relationship Id="rId6" Type="http://schemas.openxmlformats.org/officeDocument/2006/relationships/oleObject" Target="../embeddings/oleObject79.bin"/><Relationship Id="rId7" Type="http://schemas.openxmlformats.org/officeDocument/2006/relationships/image" Target="../media/image64.emf"/><Relationship Id="rId1" Type="http://schemas.openxmlformats.org/officeDocument/2006/relationships/vmlDrawing" Target="../drawings/vmlDrawing28.vml"/><Relationship Id="rId2"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80.bin"/><Relationship Id="rId5" Type="http://schemas.openxmlformats.org/officeDocument/2006/relationships/image" Target="../media/image65.emf"/><Relationship Id="rId6" Type="http://schemas.openxmlformats.org/officeDocument/2006/relationships/oleObject" Target="../embeddings/oleObject81.bin"/><Relationship Id="rId7" Type="http://schemas.openxmlformats.org/officeDocument/2006/relationships/image" Target="../media/image66.emf"/><Relationship Id="rId8" Type="http://schemas.openxmlformats.org/officeDocument/2006/relationships/oleObject" Target="../embeddings/oleObject82.bin"/><Relationship Id="rId9" Type="http://schemas.openxmlformats.org/officeDocument/2006/relationships/image" Target="../media/image64.emf"/><Relationship Id="rId1" Type="http://schemas.openxmlformats.org/officeDocument/2006/relationships/vmlDrawing" Target="../drawings/vmlDrawing29.vml"/><Relationship Id="rId2"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1" Type="http://schemas.openxmlformats.org/officeDocument/2006/relationships/oleObject" Target="../embeddings/oleObject86.bin"/><Relationship Id="rId12" Type="http://schemas.openxmlformats.org/officeDocument/2006/relationships/image" Target="../media/image70.emf"/><Relationship Id="rId1" Type="http://schemas.openxmlformats.org/officeDocument/2006/relationships/vmlDrawing" Target="../drawings/vmlDrawing30.vml"/><Relationship Id="rId2" Type="http://schemas.openxmlformats.org/officeDocument/2006/relationships/slideLayout" Target="../slideLayouts/slideLayout1.xml"/><Relationship Id="rId3" Type="http://schemas.openxmlformats.org/officeDocument/2006/relationships/notesSlide" Target="../notesSlides/notesSlide44.xml"/><Relationship Id="rId4" Type="http://schemas.openxmlformats.org/officeDocument/2006/relationships/oleObject" Target="../embeddings/oleObject83.bin"/><Relationship Id="rId5" Type="http://schemas.openxmlformats.org/officeDocument/2006/relationships/image" Target="../media/image67.emf"/><Relationship Id="rId6" Type="http://schemas.openxmlformats.org/officeDocument/2006/relationships/oleObject" Target="../embeddings/oleObject84.bin"/><Relationship Id="rId7" Type="http://schemas.openxmlformats.org/officeDocument/2006/relationships/image" Target="../media/image68.emf"/><Relationship Id="rId8" Type="http://schemas.openxmlformats.org/officeDocument/2006/relationships/oleObject" Target="../embeddings/oleObject85.bin"/><Relationship Id="rId9" Type="http://schemas.openxmlformats.org/officeDocument/2006/relationships/image" Target="../media/image69.emf"/><Relationship Id="rId10" Type="http://schemas.openxmlformats.org/officeDocument/2006/relationships/image" Target="../media/image14.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15.jpg"/><Relationship Id="rId5" Type="http://schemas.openxmlformats.org/officeDocument/2006/relationships/oleObject" Target="../embeddings/oleObject87.bin"/><Relationship Id="rId6" Type="http://schemas.openxmlformats.org/officeDocument/2006/relationships/image" Target="../media/image71.emf"/><Relationship Id="rId7" Type="http://schemas.openxmlformats.org/officeDocument/2006/relationships/oleObject" Target="../embeddings/oleObject88.bin"/><Relationship Id="rId8" Type="http://schemas.openxmlformats.org/officeDocument/2006/relationships/image" Target="../media/image72.emf"/><Relationship Id="rId1" Type="http://schemas.openxmlformats.org/officeDocument/2006/relationships/vmlDrawing" Target="../drawings/vmlDrawing31.v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15.jpg"/><Relationship Id="rId5" Type="http://schemas.openxmlformats.org/officeDocument/2006/relationships/oleObject" Target="../embeddings/oleObject89.bin"/><Relationship Id="rId6" Type="http://schemas.openxmlformats.org/officeDocument/2006/relationships/image" Target="../media/image71.emf"/><Relationship Id="rId7" Type="http://schemas.openxmlformats.org/officeDocument/2006/relationships/oleObject" Target="../embeddings/oleObject90.bin"/><Relationship Id="rId8" Type="http://schemas.openxmlformats.org/officeDocument/2006/relationships/image" Target="../media/image72.emf"/><Relationship Id="rId9" Type="http://schemas.openxmlformats.org/officeDocument/2006/relationships/oleObject" Target="../embeddings/oleObject91.bin"/><Relationship Id="rId10" Type="http://schemas.openxmlformats.org/officeDocument/2006/relationships/image" Target="../media/image73.emf"/><Relationship Id="rId11" Type="http://schemas.openxmlformats.org/officeDocument/2006/relationships/image" Target="../media/image36.jpg"/><Relationship Id="rId1" Type="http://schemas.openxmlformats.org/officeDocument/2006/relationships/vmlDrawing" Target="../drawings/vmlDrawing32.vml"/><Relationship Id="rId2"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92.bin"/><Relationship Id="rId5" Type="http://schemas.openxmlformats.org/officeDocument/2006/relationships/image" Target="../media/image74.emf"/><Relationship Id="rId6" Type="http://schemas.openxmlformats.org/officeDocument/2006/relationships/oleObject" Target="../embeddings/oleObject93.bin"/><Relationship Id="rId7" Type="http://schemas.openxmlformats.org/officeDocument/2006/relationships/image" Target="../media/image75.emf"/><Relationship Id="rId1" Type="http://schemas.openxmlformats.org/officeDocument/2006/relationships/vmlDrawing" Target="../drawings/vmlDrawing33.vml"/><Relationship Id="rId2"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image" Target="../media/image15.jpg"/><Relationship Id="rId5" Type="http://schemas.openxmlformats.org/officeDocument/2006/relationships/image" Target="../media/image77.jpg"/><Relationship Id="rId6" Type="http://schemas.openxmlformats.org/officeDocument/2006/relationships/oleObject" Target="../embeddings/oleObject94.bin"/><Relationship Id="rId7" Type="http://schemas.openxmlformats.org/officeDocument/2006/relationships/image" Target="../media/image76.emf"/><Relationship Id="rId1" Type="http://schemas.openxmlformats.org/officeDocument/2006/relationships/vmlDrawing" Target="../drawings/vmlDrawing34.vml"/><Relationship Id="rId2"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77.jpg"/><Relationship Id="rId5" Type="http://schemas.openxmlformats.org/officeDocument/2006/relationships/oleObject" Target="../embeddings/oleObject95.bin"/><Relationship Id="rId6" Type="http://schemas.openxmlformats.org/officeDocument/2006/relationships/image" Target="../media/image78.emf"/><Relationship Id="rId7" Type="http://schemas.openxmlformats.org/officeDocument/2006/relationships/oleObject" Target="../embeddings/oleObject96.bin"/><Relationship Id="rId8" Type="http://schemas.openxmlformats.org/officeDocument/2006/relationships/image" Target="../media/image79.emf"/><Relationship Id="rId1" Type="http://schemas.openxmlformats.org/officeDocument/2006/relationships/vmlDrawing" Target="../drawings/vmlDrawing35.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97.bin"/><Relationship Id="rId5" Type="http://schemas.openxmlformats.org/officeDocument/2006/relationships/image" Target="../media/image79.emf"/><Relationship Id="rId6" Type="http://schemas.openxmlformats.org/officeDocument/2006/relationships/oleObject" Target="../embeddings/oleObject98.bin"/><Relationship Id="rId7" Type="http://schemas.openxmlformats.org/officeDocument/2006/relationships/image" Target="../media/image78.emf"/><Relationship Id="rId1" Type="http://schemas.openxmlformats.org/officeDocument/2006/relationships/vmlDrawing" Target="../drawings/vmlDrawing36.vml"/><Relationship Id="rId2"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99.bin"/><Relationship Id="rId5" Type="http://schemas.openxmlformats.org/officeDocument/2006/relationships/image" Target="../media/image74.emf"/><Relationship Id="rId6" Type="http://schemas.openxmlformats.org/officeDocument/2006/relationships/oleObject" Target="../embeddings/oleObject100.bin"/><Relationship Id="rId7" Type="http://schemas.openxmlformats.org/officeDocument/2006/relationships/image" Target="../media/image80.emf"/><Relationship Id="rId8" Type="http://schemas.openxmlformats.org/officeDocument/2006/relationships/image" Target="../media/image77.jpg"/><Relationship Id="rId1" Type="http://schemas.openxmlformats.org/officeDocument/2006/relationships/vmlDrawing" Target="../drawings/vmlDrawing37.vml"/><Relationship Id="rId2"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image" Target="../media/image81.jpg"/><Relationship Id="rId5" Type="http://schemas.openxmlformats.org/officeDocument/2006/relationships/oleObject" Target="../embeddings/oleObject101.bin"/><Relationship Id="rId6" Type="http://schemas.openxmlformats.org/officeDocument/2006/relationships/image" Target="../media/image74.emf"/><Relationship Id="rId7" Type="http://schemas.openxmlformats.org/officeDocument/2006/relationships/oleObject" Target="../embeddings/oleObject102.bin"/><Relationship Id="rId8" Type="http://schemas.openxmlformats.org/officeDocument/2006/relationships/image" Target="../media/image80.emf"/><Relationship Id="rId1" Type="http://schemas.openxmlformats.org/officeDocument/2006/relationships/vmlDrawing" Target="../drawings/vmlDrawing38.vml"/><Relationship Id="rId2"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83.jpg"/><Relationship Id="rId5" Type="http://schemas.openxmlformats.org/officeDocument/2006/relationships/oleObject" Target="../embeddings/oleObject103.bin"/><Relationship Id="rId6" Type="http://schemas.openxmlformats.org/officeDocument/2006/relationships/image" Target="../media/image74.emf"/><Relationship Id="rId7" Type="http://schemas.openxmlformats.org/officeDocument/2006/relationships/oleObject" Target="../embeddings/oleObject104.bin"/><Relationship Id="rId8" Type="http://schemas.openxmlformats.org/officeDocument/2006/relationships/image" Target="../media/image80.emf"/><Relationship Id="rId9" Type="http://schemas.openxmlformats.org/officeDocument/2006/relationships/oleObject" Target="../embeddings/oleObject105.bin"/><Relationship Id="rId10" Type="http://schemas.openxmlformats.org/officeDocument/2006/relationships/image" Target="../media/image82.emf"/><Relationship Id="rId1" Type="http://schemas.openxmlformats.org/officeDocument/2006/relationships/vmlDrawing" Target="../drawings/vmlDrawing39.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1" Type="http://schemas.openxmlformats.org/officeDocument/2006/relationships/image" Target="../media/image85.emf"/><Relationship Id="rId12" Type="http://schemas.openxmlformats.org/officeDocument/2006/relationships/image" Target="../media/image86.jpg"/><Relationship Id="rId1" Type="http://schemas.openxmlformats.org/officeDocument/2006/relationships/vmlDrawing" Target="../drawings/vmlDrawing40.vml"/><Relationship Id="rId2" Type="http://schemas.openxmlformats.org/officeDocument/2006/relationships/slideLayout" Target="../slideLayouts/slideLayout1.xml"/><Relationship Id="rId3" Type="http://schemas.openxmlformats.org/officeDocument/2006/relationships/notesSlide" Target="../notesSlides/notesSlide54.xml"/><Relationship Id="rId4" Type="http://schemas.openxmlformats.org/officeDocument/2006/relationships/oleObject" Target="../embeddings/oleObject106.bin"/><Relationship Id="rId5" Type="http://schemas.openxmlformats.org/officeDocument/2006/relationships/image" Target="../media/image74.emf"/><Relationship Id="rId6" Type="http://schemas.openxmlformats.org/officeDocument/2006/relationships/oleObject" Target="../embeddings/oleObject107.bin"/><Relationship Id="rId7" Type="http://schemas.openxmlformats.org/officeDocument/2006/relationships/image" Target="../media/image80.emf"/><Relationship Id="rId8" Type="http://schemas.openxmlformats.org/officeDocument/2006/relationships/oleObject" Target="../embeddings/oleObject108.bin"/><Relationship Id="rId9" Type="http://schemas.openxmlformats.org/officeDocument/2006/relationships/image" Target="../media/image84.emf"/><Relationship Id="rId10" Type="http://schemas.openxmlformats.org/officeDocument/2006/relationships/oleObject" Target="../embeddings/oleObject109.bin"/></Relationships>
</file>

<file path=ppt/slides/_rels/slide55.xml.rels><?xml version="1.0" encoding="UTF-8" standalone="yes"?>
<Relationships xmlns="http://schemas.openxmlformats.org/package/2006/relationships"><Relationship Id="rId11" Type="http://schemas.openxmlformats.org/officeDocument/2006/relationships/oleObject" Target="../embeddings/oleObject113.bin"/><Relationship Id="rId12" Type="http://schemas.openxmlformats.org/officeDocument/2006/relationships/image" Target="../media/image84.emf"/><Relationship Id="rId13" Type="http://schemas.openxmlformats.org/officeDocument/2006/relationships/oleObject" Target="../embeddings/oleObject114.bin"/><Relationship Id="rId14" Type="http://schemas.openxmlformats.org/officeDocument/2006/relationships/image" Target="../media/image85.emf"/><Relationship Id="rId1" Type="http://schemas.openxmlformats.org/officeDocument/2006/relationships/vmlDrawing" Target="../drawings/vmlDrawing41.vml"/><Relationship Id="rId2" Type="http://schemas.openxmlformats.org/officeDocument/2006/relationships/slideLayout" Target="../slideLayouts/slideLayout1.xml"/><Relationship Id="rId3" Type="http://schemas.openxmlformats.org/officeDocument/2006/relationships/notesSlide" Target="../notesSlides/notesSlide55.xml"/><Relationship Id="rId4" Type="http://schemas.openxmlformats.org/officeDocument/2006/relationships/image" Target="../media/image88.jpg"/><Relationship Id="rId5" Type="http://schemas.openxmlformats.org/officeDocument/2006/relationships/oleObject" Target="../embeddings/oleObject110.bin"/><Relationship Id="rId6" Type="http://schemas.openxmlformats.org/officeDocument/2006/relationships/image" Target="../media/image74.emf"/><Relationship Id="rId7" Type="http://schemas.openxmlformats.org/officeDocument/2006/relationships/oleObject" Target="../embeddings/oleObject111.bin"/><Relationship Id="rId8" Type="http://schemas.openxmlformats.org/officeDocument/2006/relationships/image" Target="../media/image80.emf"/><Relationship Id="rId9" Type="http://schemas.openxmlformats.org/officeDocument/2006/relationships/oleObject" Target="../embeddings/oleObject112.bin"/><Relationship Id="rId10" Type="http://schemas.openxmlformats.org/officeDocument/2006/relationships/image" Target="../media/image87.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115.bin"/><Relationship Id="rId5" Type="http://schemas.openxmlformats.org/officeDocument/2006/relationships/image" Target="../media/image89.emf"/><Relationship Id="rId6" Type="http://schemas.openxmlformats.org/officeDocument/2006/relationships/oleObject" Target="../embeddings/oleObject116.bin"/><Relationship Id="rId7" Type="http://schemas.openxmlformats.org/officeDocument/2006/relationships/image" Target="../media/image90.emf"/><Relationship Id="rId8" Type="http://schemas.openxmlformats.org/officeDocument/2006/relationships/oleObject" Target="../embeddings/oleObject117.bin"/><Relationship Id="rId9" Type="http://schemas.openxmlformats.org/officeDocument/2006/relationships/image" Target="../media/image91.emf"/><Relationship Id="rId1" Type="http://schemas.openxmlformats.org/officeDocument/2006/relationships/vmlDrawing" Target="../drawings/vmlDrawing42.vml"/><Relationship Id="rId2"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1" Type="http://schemas.openxmlformats.org/officeDocument/2006/relationships/oleObject" Target="../embeddings/oleObject121.bin"/><Relationship Id="rId12" Type="http://schemas.openxmlformats.org/officeDocument/2006/relationships/image" Target="../media/image93.emf"/><Relationship Id="rId13" Type="http://schemas.openxmlformats.org/officeDocument/2006/relationships/oleObject" Target="../embeddings/oleObject122.bin"/><Relationship Id="rId14" Type="http://schemas.openxmlformats.org/officeDocument/2006/relationships/image" Target="../media/image94.emf"/><Relationship Id="rId15" Type="http://schemas.openxmlformats.org/officeDocument/2006/relationships/oleObject" Target="../embeddings/oleObject123.bin"/><Relationship Id="rId16" Type="http://schemas.openxmlformats.org/officeDocument/2006/relationships/image" Target="../media/image90.emf"/><Relationship Id="rId1" Type="http://schemas.openxmlformats.org/officeDocument/2006/relationships/vmlDrawing" Target="../drawings/vmlDrawing43.vml"/><Relationship Id="rId2" Type="http://schemas.openxmlformats.org/officeDocument/2006/relationships/slideLayout" Target="../slideLayouts/slideLayout1.xml"/><Relationship Id="rId3" Type="http://schemas.openxmlformats.org/officeDocument/2006/relationships/notesSlide" Target="../notesSlides/notesSlide58.xml"/><Relationship Id="rId4" Type="http://schemas.openxmlformats.org/officeDocument/2006/relationships/oleObject" Target="../embeddings/oleObject118.bin"/><Relationship Id="rId5" Type="http://schemas.openxmlformats.org/officeDocument/2006/relationships/image" Target="../media/image89.emf"/><Relationship Id="rId6" Type="http://schemas.openxmlformats.org/officeDocument/2006/relationships/oleObject" Target="../embeddings/oleObject119.bin"/><Relationship Id="rId7" Type="http://schemas.openxmlformats.org/officeDocument/2006/relationships/image" Target="../media/image91.emf"/><Relationship Id="rId8" Type="http://schemas.openxmlformats.org/officeDocument/2006/relationships/oleObject" Target="../embeddings/oleObject120.bin"/><Relationship Id="rId9" Type="http://schemas.openxmlformats.org/officeDocument/2006/relationships/image" Target="../media/image92.emf"/><Relationship Id="rId10" Type="http://schemas.openxmlformats.org/officeDocument/2006/relationships/image" Target="../media/image14.jp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124.bin"/><Relationship Id="rId5" Type="http://schemas.openxmlformats.org/officeDocument/2006/relationships/image" Target="../media/image95.emf"/><Relationship Id="rId6" Type="http://schemas.openxmlformats.org/officeDocument/2006/relationships/oleObject" Target="../embeddings/oleObject125.bin"/><Relationship Id="rId7" Type="http://schemas.openxmlformats.org/officeDocument/2006/relationships/image" Target="../media/image96.emf"/><Relationship Id="rId8" Type="http://schemas.openxmlformats.org/officeDocument/2006/relationships/oleObject" Target="../embeddings/oleObject126.bin"/><Relationship Id="rId9" Type="http://schemas.openxmlformats.org/officeDocument/2006/relationships/image" Target="../media/image97.emf"/><Relationship Id="rId10" Type="http://schemas.openxmlformats.org/officeDocument/2006/relationships/oleObject" Target="../embeddings/oleObject127.bin"/><Relationship Id="rId11" Type="http://schemas.openxmlformats.org/officeDocument/2006/relationships/image" Target="../media/image98.emf"/><Relationship Id="rId1" Type="http://schemas.openxmlformats.org/officeDocument/2006/relationships/vmlDrawing" Target="../drawings/vmlDrawing44.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1" Type="http://schemas.openxmlformats.org/officeDocument/2006/relationships/image" Target="../media/image99.emf"/><Relationship Id="rId12" Type="http://schemas.openxmlformats.org/officeDocument/2006/relationships/oleObject" Target="../embeddings/oleObject132.bin"/><Relationship Id="rId13" Type="http://schemas.openxmlformats.org/officeDocument/2006/relationships/image" Target="../media/image100.emf"/><Relationship Id="rId14" Type="http://schemas.openxmlformats.org/officeDocument/2006/relationships/oleObject" Target="../embeddings/oleObject133.bin"/><Relationship Id="rId15" Type="http://schemas.openxmlformats.org/officeDocument/2006/relationships/image" Target="../media/image101.emf"/><Relationship Id="rId16" Type="http://schemas.openxmlformats.org/officeDocument/2006/relationships/oleObject" Target="../embeddings/oleObject134.bin"/><Relationship Id="rId17" Type="http://schemas.openxmlformats.org/officeDocument/2006/relationships/image" Target="../media/image102.emf"/><Relationship Id="rId18" Type="http://schemas.openxmlformats.org/officeDocument/2006/relationships/oleObject" Target="../embeddings/oleObject135.bin"/><Relationship Id="rId19" Type="http://schemas.openxmlformats.org/officeDocument/2006/relationships/image" Target="../media/image98.emf"/><Relationship Id="rId1" Type="http://schemas.openxmlformats.org/officeDocument/2006/relationships/vmlDrawing" Target="../drawings/vmlDrawing45.vml"/><Relationship Id="rId2" Type="http://schemas.openxmlformats.org/officeDocument/2006/relationships/slideLayout" Target="../slideLayouts/slideLayout1.xml"/><Relationship Id="rId3" Type="http://schemas.openxmlformats.org/officeDocument/2006/relationships/notesSlide" Target="../notesSlides/notesSlide60.xml"/><Relationship Id="rId4" Type="http://schemas.openxmlformats.org/officeDocument/2006/relationships/oleObject" Target="../embeddings/oleObject128.bin"/><Relationship Id="rId5" Type="http://schemas.openxmlformats.org/officeDocument/2006/relationships/image" Target="../media/image95.emf"/><Relationship Id="rId6" Type="http://schemas.openxmlformats.org/officeDocument/2006/relationships/oleObject" Target="../embeddings/oleObject129.bin"/><Relationship Id="rId7" Type="http://schemas.openxmlformats.org/officeDocument/2006/relationships/image" Target="../media/image96.emf"/><Relationship Id="rId8" Type="http://schemas.openxmlformats.org/officeDocument/2006/relationships/oleObject" Target="../embeddings/oleObject130.bin"/><Relationship Id="rId9" Type="http://schemas.openxmlformats.org/officeDocument/2006/relationships/image" Target="../media/image97.emf"/><Relationship Id="rId10" Type="http://schemas.openxmlformats.org/officeDocument/2006/relationships/oleObject" Target="../embeddings/oleObject131.bin"/></Relationships>
</file>

<file path=ppt/slides/_rels/slide61.xml.rels><?xml version="1.0" encoding="UTF-8" standalone="yes"?>
<Relationships xmlns="http://schemas.openxmlformats.org/package/2006/relationships"><Relationship Id="rId11" Type="http://schemas.openxmlformats.org/officeDocument/2006/relationships/image" Target="../media/image103.emf"/><Relationship Id="rId12" Type="http://schemas.openxmlformats.org/officeDocument/2006/relationships/oleObject" Target="../embeddings/oleObject140.bin"/><Relationship Id="rId13" Type="http://schemas.openxmlformats.org/officeDocument/2006/relationships/image" Target="../media/image104.emf"/><Relationship Id="rId14" Type="http://schemas.openxmlformats.org/officeDocument/2006/relationships/oleObject" Target="../embeddings/oleObject141.bin"/><Relationship Id="rId15" Type="http://schemas.openxmlformats.org/officeDocument/2006/relationships/image" Target="../media/image98.emf"/><Relationship Id="rId1" Type="http://schemas.openxmlformats.org/officeDocument/2006/relationships/vmlDrawing" Target="../drawings/vmlDrawing46.vml"/><Relationship Id="rId2" Type="http://schemas.openxmlformats.org/officeDocument/2006/relationships/slideLayout" Target="../slideLayouts/slideLayout1.xml"/><Relationship Id="rId3" Type="http://schemas.openxmlformats.org/officeDocument/2006/relationships/notesSlide" Target="../notesSlides/notesSlide61.xml"/><Relationship Id="rId4" Type="http://schemas.openxmlformats.org/officeDocument/2006/relationships/oleObject" Target="../embeddings/oleObject136.bin"/><Relationship Id="rId5" Type="http://schemas.openxmlformats.org/officeDocument/2006/relationships/image" Target="../media/image95.emf"/><Relationship Id="rId6" Type="http://schemas.openxmlformats.org/officeDocument/2006/relationships/oleObject" Target="../embeddings/oleObject137.bin"/><Relationship Id="rId7" Type="http://schemas.openxmlformats.org/officeDocument/2006/relationships/image" Target="../media/image96.emf"/><Relationship Id="rId8" Type="http://schemas.openxmlformats.org/officeDocument/2006/relationships/oleObject" Target="../embeddings/oleObject138.bin"/><Relationship Id="rId9" Type="http://schemas.openxmlformats.org/officeDocument/2006/relationships/image" Target="../media/image97.emf"/><Relationship Id="rId10" Type="http://schemas.openxmlformats.org/officeDocument/2006/relationships/oleObject" Target="../embeddings/oleObject139.bin"/></Relationships>
</file>

<file path=ppt/slides/_rels/slide62.xml.rels><?xml version="1.0" encoding="UTF-8" standalone="yes"?>
<Relationships xmlns="http://schemas.openxmlformats.org/package/2006/relationships"><Relationship Id="rId11" Type="http://schemas.openxmlformats.org/officeDocument/2006/relationships/oleObject" Target="../embeddings/oleObject145.bin"/><Relationship Id="rId12" Type="http://schemas.openxmlformats.org/officeDocument/2006/relationships/image" Target="../media/image98.emf"/><Relationship Id="rId13" Type="http://schemas.openxmlformats.org/officeDocument/2006/relationships/oleObject" Target="../embeddings/oleObject146.bin"/><Relationship Id="rId14" Type="http://schemas.openxmlformats.org/officeDocument/2006/relationships/image" Target="../media/image105.emf"/><Relationship Id="rId1" Type="http://schemas.openxmlformats.org/officeDocument/2006/relationships/vmlDrawing" Target="../drawings/vmlDrawing47.vml"/><Relationship Id="rId2" Type="http://schemas.openxmlformats.org/officeDocument/2006/relationships/slideLayout" Target="../slideLayouts/slideLayout1.xml"/><Relationship Id="rId3" Type="http://schemas.openxmlformats.org/officeDocument/2006/relationships/notesSlide" Target="../notesSlides/notesSlide62.xml"/><Relationship Id="rId4" Type="http://schemas.openxmlformats.org/officeDocument/2006/relationships/image" Target="../media/image106.jpg"/><Relationship Id="rId5" Type="http://schemas.openxmlformats.org/officeDocument/2006/relationships/oleObject" Target="../embeddings/oleObject142.bin"/><Relationship Id="rId6" Type="http://schemas.openxmlformats.org/officeDocument/2006/relationships/image" Target="../media/image95.emf"/><Relationship Id="rId7" Type="http://schemas.openxmlformats.org/officeDocument/2006/relationships/oleObject" Target="../embeddings/oleObject143.bin"/><Relationship Id="rId8" Type="http://schemas.openxmlformats.org/officeDocument/2006/relationships/image" Target="../media/image96.emf"/><Relationship Id="rId9" Type="http://schemas.openxmlformats.org/officeDocument/2006/relationships/oleObject" Target="../embeddings/oleObject144.bin"/><Relationship Id="rId10" Type="http://schemas.openxmlformats.org/officeDocument/2006/relationships/image" Target="../media/image97.emf"/></Relationships>
</file>

<file path=ppt/slides/_rels/slide63.xml.rels><?xml version="1.0" encoding="UTF-8" standalone="yes"?>
<Relationships xmlns="http://schemas.openxmlformats.org/package/2006/relationships"><Relationship Id="rId11" Type="http://schemas.openxmlformats.org/officeDocument/2006/relationships/oleObject" Target="../embeddings/oleObject150.bin"/><Relationship Id="rId12" Type="http://schemas.openxmlformats.org/officeDocument/2006/relationships/image" Target="../media/image98.emf"/><Relationship Id="rId13" Type="http://schemas.openxmlformats.org/officeDocument/2006/relationships/oleObject" Target="../embeddings/oleObject151.bin"/><Relationship Id="rId14" Type="http://schemas.openxmlformats.org/officeDocument/2006/relationships/image" Target="../media/image107.emf"/><Relationship Id="rId1" Type="http://schemas.openxmlformats.org/officeDocument/2006/relationships/vmlDrawing" Target="../drawings/vmlDrawing48.vml"/><Relationship Id="rId2" Type="http://schemas.openxmlformats.org/officeDocument/2006/relationships/slideLayout" Target="../slideLayouts/slideLayout1.xml"/><Relationship Id="rId3" Type="http://schemas.openxmlformats.org/officeDocument/2006/relationships/notesSlide" Target="../notesSlides/notesSlide63.xml"/><Relationship Id="rId4" Type="http://schemas.openxmlformats.org/officeDocument/2006/relationships/image" Target="../media/image108.jpg"/><Relationship Id="rId5" Type="http://schemas.openxmlformats.org/officeDocument/2006/relationships/oleObject" Target="../embeddings/oleObject147.bin"/><Relationship Id="rId6" Type="http://schemas.openxmlformats.org/officeDocument/2006/relationships/image" Target="../media/image95.emf"/><Relationship Id="rId7" Type="http://schemas.openxmlformats.org/officeDocument/2006/relationships/oleObject" Target="../embeddings/oleObject148.bin"/><Relationship Id="rId8" Type="http://schemas.openxmlformats.org/officeDocument/2006/relationships/image" Target="../media/image96.emf"/><Relationship Id="rId9" Type="http://schemas.openxmlformats.org/officeDocument/2006/relationships/oleObject" Target="../embeddings/oleObject149.bin"/><Relationship Id="rId10" Type="http://schemas.openxmlformats.org/officeDocument/2006/relationships/image" Target="../media/image97.emf"/></Relationships>
</file>

<file path=ppt/slides/_rels/slide64.xml.rels><?xml version="1.0" encoding="UTF-8" standalone="yes"?>
<Relationships xmlns="http://schemas.openxmlformats.org/package/2006/relationships"><Relationship Id="rId11" Type="http://schemas.openxmlformats.org/officeDocument/2006/relationships/oleObject" Target="../embeddings/oleObject155.bin"/><Relationship Id="rId12" Type="http://schemas.openxmlformats.org/officeDocument/2006/relationships/image" Target="../media/image98.emf"/><Relationship Id="rId13" Type="http://schemas.openxmlformats.org/officeDocument/2006/relationships/oleObject" Target="../embeddings/oleObject156.bin"/><Relationship Id="rId14" Type="http://schemas.openxmlformats.org/officeDocument/2006/relationships/image" Target="../media/image109.emf"/><Relationship Id="rId1" Type="http://schemas.openxmlformats.org/officeDocument/2006/relationships/vmlDrawing" Target="../drawings/vmlDrawing49.vml"/><Relationship Id="rId2" Type="http://schemas.openxmlformats.org/officeDocument/2006/relationships/slideLayout" Target="../slideLayouts/slideLayout1.xml"/><Relationship Id="rId3" Type="http://schemas.openxmlformats.org/officeDocument/2006/relationships/notesSlide" Target="../notesSlides/notesSlide64.xml"/><Relationship Id="rId4" Type="http://schemas.openxmlformats.org/officeDocument/2006/relationships/image" Target="../media/image110.jpg"/><Relationship Id="rId5" Type="http://schemas.openxmlformats.org/officeDocument/2006/relationships/oleObject" Target="../embeddings/oleObject152.bin"/><Relationship Id="rId6" Type="http://schemas.openxmlformats.org/officeDocument/2006/relationships/image" Target="../media/image95.emf"/><Relationship Id="rId7" Type="http://schemas.openxmlformats.org/officeDocument/2006/relationships/oleObject" Target="../embeddings/oleObject153.bin"/><Relationship Id="rId8" Type="http://schemas.openxmlformats.org/officeDocument/2006/relationships/image" Target="../media/image96.emf"/><Relationship Id="rId9" Type="http://schemas.openxmlformats.org/officeDocument/2006/relationships/oleObject" Target="../embeddings/oleObject154.bin"/><Relationship Id="rId10" Type="http://schemas.openxmlformats.org/officeDocument/2006/relationships/image" Target="../media/image97.emf"/></Relationships>
</file>

<file path=ppt/slides/_rels/slide65.xml.rels><?xml version="1.0" encoding="UTF-8" standalone="yes"?>
<Relationships xmlns="http://schemas.openxmlformats.org/package/2006/relationships"><Relationship Id="rId11" Type="http://schemas.openxmlformats.org/officeDocument/2006/relationships/oleObject" Target="../embeddings/oleObject160.bin"/><Relationship Id="rId12" Type="http://schemas.openxmlformats.org/officeDocument/2006/relationships/image" Target="../media/image97.emf"/><Relationship Id="rId1" Type="http://schemas.openxmlformats.org/officeDocument/2006/relationships/vmlDrawing" Target="../drawings/vmlDrawing50.vml"/><Relationship Id="rId2" Type="http://schemas.openxmlformats.org/officeDocument/2006/relationships/slideLayout" Target="../slideLayouts/slideLayout1.xml"/><Relationship Id="rId3" Type="http://schemas.openxmlformats.org/officeDocument/2006/relationships/notesSlide" Target="../notesSlides/notesSlide65.xml"/><Relationship Id="rId4" Type="http://schemas.openxmlformats.org/officeDocument/2006/relationships/image" Target="../media/image14.jpg"/><Relationship Id="rId5" Type="http://schemas.openxmlformats.org/officeDocument/2006/relationships/oleObject" Target="../embeddings/oleObject157.bin"/><Relationship Id="rId6" Type="http://schemas.openxmlformats.org/officeDocument/2006/relationships/image" Target="../media/image111.emf"/><Relationship Id="rId7" Type="http://schemas.openxmlformats.org/officeDocument/2006/relationships/oleObject" Target="../embeddings/oleObject158.bin"/><Relationship Id="rId8" Type="http://schemas.openxmlformats.org/officeDocument/2006/relationships/image" Target="../media/image112.emf"/><Relationship Id="rId9" Type="http://schemas.openxmlformats.org/officeDocument/2006/relationships/oleObject" Target="../embeddings/oleObject159.bin"/><Relationship Id="rId10" Type="http://schemas.openxmlformats.org/officeDocument/2006/relationships/image" Target="../media/image113.emf"/></Relationships>
</file>

<file path=ppt/slides/_rels/slide66.xml.rels><?xml version="1.0" encoding="UTF-8" standalone="yes"?>
<Relationships xmlns="http://schemas.openxmlformats.org/package/2006/relationships"><Relationship Id="rId11" Type="http://schemas.openxmlformats.org/officeDocument/2006/relationships/oleObject" Target="../embeddings/oleObject164.bin"/><Relationship Id="rId12" Type="http://schemas.openxmlformats.org/officeDocument/2006/relationships/image" Target="../media/image113.emf"/><Relationship Id="rId13" Type="http://schemas.openxmlformats.org/officeDocument/2006/relationships/oleObject" Target="../embeddings/oleObject165.bin"/><Relationship Id="rId14" Type="http://schemas.openxmlformats.org/officeDocument/2006/relationships/image" Target="../media/image115.emf"/><Relationship Id="rId15" Type="http://schemas.openxmlformats.org/officeDocument/2006/relationships/oleObject" Target="../embeddings/oleObject166.bin"/><Relationship Id="rId16" Type="http://schemas.openxmlformats.org/officeDocument/2006/relationships/image" Target="../media/image116.emf"/><Relationship Id="rId17" Type="http://schemas.openxmlformats.org/officeDocument/2006/relationships/oleObject" Target="../embeddings/oleObject167.bin"/><Relationship Id="rId18" Type="http://schemas.openxmlformats.org/officeDocument/2006/relationships/image" Target="../media/image97.emf"/><Relationship Id="rId1" Type="http://schemas.openxmlformats.org/officeDocument/2006/relationships/vmlDrawing" Target="../drawings/vmlDrawing51.vml"/><Relationship Id="rId2" Type="http://schemas.openxmlformats.org/officeDocument/2006/relationships/slideLayout" Target="../slideLayouts/slideLayout1.xml"/><Relationship Id="rId3" Type="http://schemas.openxmlformats.org/officeDocument/2006/relationships/notesSlide" Target="../notesSlides/notesSlide66.xml"/><Relationship Id="rId4" Type="http://schemas.openxmlformats.org/officeDocument/2006/relationships/image" Target="../media/image14.jpg"/><Relationship Id="rId5" Type="http://schemas.openxmlformats.org/officeDocument/2006/relationships/oleObject" Target="../embeddings/oleObject161.bin"/><Relationship Id="rId6" Type="http://schemas.openxmlformats.org/officeDocument/2006/relationships/image" Target="../media/image114.emf"/><Relationship Id="rId7" Type="http://schemas.openxmlformats.org/officeDocument/2006/relationships/oleObject" Target="../embeddings/oleObject162.bin"/><Relationship Id="rId8" Type="http://schemas.openxmlformats.org/officeDocument/2006/relationships/image" Target="../media/image111.emf"/><Relationship Id="rId9" Type="http://schemas.openxmlformats.org/officeDocument/2006/relationships/oleObject" Target="../embeddings/oleObject163.bin"/><Relationship Id="rId10" Type="http://schemas.openxmlformats.org/officeDocument/2006/relationships/image" Target="../media/image112.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168.bin"/><Relationship Id="rId5" Type="http://schemas.openxmlformats.org/officeDocument/2006/relationships/image" Target="../media/image117.emf"/><Relationship Id="rId6" Type="http://schemas.openxmlformats.org/officeDocument/2006/relationships/oleObject" Target="../embeddings/oleObject169.bin"/><Relationship Id="rId7" Type="http://schemas.openxmlformats.org/officeDocument/2006/relationships/image" Target="../media/image118.emf"/><Relationship Id="rId8" Type="http://schemas.openxmlformats.org/officeDocument/2006/relationships/oleObject" Target="../embeddings/oleObject170.bin"/><Relationship Id="rId9" Type="http://schemas.openxmlformats.org/officeDocument/2006/relationships/image" Target="../media/image119.emf"/><Relationship Id="rId10" Type="http://schemas.openxmlformats.org/officeDocument/2006/relationships/oleObject" Target="../embeddings/oleObject171.bin"/><Relationship Id="rId11" Type="http://schemas.openxmlformats.org/officeDocument/2006/relationships/image" Target="../media/image120.emf"/><Relationship Id="rId1" Type="http://schemas.openxmlformats.org/officeDocument/2006/relationships/vmlDrawing" Target="../drawings/vmlDrawing52.vml"/><Relationship Id="rId2"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172.bin"/><Relationship Id="rId5" Type="http://schemas.openxmlformats.org/officeDocument/2006/relationships/image" Target="../media/image121.emf"/><Relationship Id="rId6" Type="http://schemas.openxmlformats.org/officeDocument/2006/relationships/oleObject" Target="../embeddings/oleObject173.bin"/><Relationship Id="rId7" Type="http://schemas.openxmlformats.org/officeDocument/2006/relationships/image" Target="../media/image120.emf"/><Relationship Id="rId8" Type="http://schemas.openxmlformats.org/officeDocument/2006/relationships/oleObject" Target="../embeddings/oleObject174.bin"/><Relationship Id="rId9" Type="http://schemas.openxmlformats.org/officeDocument/2006/relationships/image" Target="../media/image122.emf"/><Relationship Id="rId1" Type="http://schemas.openxmlformats.org/officeDocument/2006/relationships/vmlDrawing" Target="../drawings/vmlDrawing53.vml"/><Relationship Id="rId2"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175.bin"/><Relationship Id="rId5" Type="http://schemas.openxmlformats.org/officeDocument/2006/relationships/image" Target="../media/image123.emf"/><Relationship Id="rId1" Type="http://schemas.openxmlformats.org/officeDocument/2006/relationships/vmlDrawing" Target="../drawings/vmlDrawing54.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oleObject" Target="../embeddings/oleObject1.bin"/><Relationship Id="rId7" Type="http://schemas.openxmlformats.org/officeDocument/2006/relationships/image" Target="../media/image11.emf"/><Relationship Id="rId8" Type="http://schemas.openxmlformats.org/officeDocument/2006/relationships/oleObject" Target="../embeddings/oleObject2.bin"/><Relationship Id="rId9" Type="http://schemas.openxmlformats.org/officeDocument/2006/relationships/image" Target="../media/image12.emf"/><Relationship Id="rId10" Type="http://schemas.openxmlformats.org/officeDocument/2006/relationships/oleObject" Target="../embeddings/oleObject3.bin"/><Relationship Id="rId11"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176.bin"/><Relationship Id="rId5" Type="http://schemas.openxmlformats.org/officeDocument/2006/relationships/image" Target="../media/image124.emf"/><Relationship Id="rId1" Type="http://schemas.openxmlformats.org/officeDocument/2006/relationships/vmlDrawing" Target="../drawings/vmlDrawing55.vml"/><Relationship Id="rId2"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177.bin"/><Relationship Id="rId5" Type="http://schemas.openxmlformats.org/officeDocument/2006/relationships/image" Target="../media/image124.emf"/><Relationship Id="rId6" Type="http://schemas.openxmlformats.org/officeDocument/2006/relationships/oleObject" Target="../embeddings/oleObject178.bin"/><Relationship Id="rId7" Type="http://schemas.openxmlformats.org/officeDocument/2006/relationships/image" Target="../media/image125.emf"/><Relationship Id="rId1" Type="http://schemas.openxmlformats.org/officeDocument/2006/relationships/vmlDrawing" Target="../drawings/vmlDrawing56.vml"/><Relationship Id="rId2"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oleObject179.bin"/><Relationship Id="rId5" Type="http://schemas.openxmlformats.org/officeDocument/2006/relationships/image" Target="../media/image124.emf"/><Relationship Id="rId6" Type="http://schemas.openxmlformats.org/officeDocument/2006/relationships/oleObject" Target="../embeddings/oleObject180.bin"/><Relationship Id="rId7" Type="http://schemas.openxmlformats.org/officeDocument/2006/relationships/image" Target="../media/image125.emf"/><Relationship Id="rId8" Type="http://schemas.openxmlformats.org/officeDocument/2006/relationships/oleObject" Target="../embeddings/oleObject181.bin"/><Relationship Id="rId9" Type="http://schemas.openxmlformats.org/officeDocument/2006/relationships/image" Target="../media/image126.emf"/><Relationship Id="rId1" Type="http://schemas.openxmlformats.org/officeDocument/2006/relationships/vmlDrawing" Target="../drawings/vmlDrawing57.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oleObject182.bin"/><Relationship Id="rId5" Type="http://schemas.openxmlformats.org/officeDocument/2006/relationships/image" Target="../media/image124.emf"/><Relationship Id="rId6" Type="http://schemas.openxmlformats.org/officeDocument/2006/relationships/oleObject" Target="../embeddings/oleObject183.bin"/><Relationship Id="rId7" Type="http://schemas.openxmlformats.org/officeDocument/2006/relationships/image" Target="../media/image127.emf"/><Relationship Id="rId8" Type="http://schemas.openxmlformats.org/officeDocument/2006/relationships/oleObject" Target="../embeddings/oleObject184.bin"/><Relationship Id="rId9" Type="http://schemas.openxmlformats.org/officeDocument/2006/relationships/image" Target="../media/image125.emf"/><Relationship Id="rId1" Type="http://schemas.openxmlformats.org/officeDocument/2006/relationships/vmlDrawing" Target="../drawings/vmlDrawing58.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oleObject" Target="../embeddings/oleObject185.bin"/><Relationship Id="rId5" Type="http://schemas.openxmlformats.org/officeDocument/2006/relationships/image" Target="../media/image128.emf"/><Relationship Id="rId6" Type="http://schemas.openxmlformats.org/officeDocument/2006/relationships/oleObject" Target="../embeddings/oleObject186.bin"/><Relationship Id="rId7" Type="http://schemas.openxmlformats.org/officeDocument/2006/relationships/image" Target="../media/image129.emf"/><Relationship Id="rId8" Type="http://schemas.openxmlformats.org/officeDocument/2006/relationships/oleObject" Target="../embeddings/oleObject187.bin"/><Relationship Id="rId9" Type="http://schemas.openxmlformats.org/officeDocument/2006/relationships/image" Target="../media/image130.emf"/><Relationship Id="rId10" Type="http://schemas.openxmlformats.org/officeDocument/2006/relationships/oleObject" Target="../embeddings/oleObject188.bin"/><Relationship Id="rId11" Type="http://schemas.openxmlformats.org/officeDocument/2006/relationships/image" Target="../media/image131.emf"/><Relationship Id="rId1" Type="http://schemas.openxmlformats.org/officeDocument/2006/relationships/vmlDrawing" Target="../drawings/vmlDrawing59.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oleObject" Target="../embeddings/oleObject8.bin"/><Relationship Id="rId13"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16.emf"/><Relationship Id="rId6" Type="http://schemas.openxmlformats.org/officeDocument/2006/relationships/oleObject" Target="../embeddings/oleObject5.bin"/><Relationship Id="rId7" Type="http://schemas.openxmlformats.org/officeDocument/2006/relationships/image" Target="../media/image17.emf"/><Relationship Id="rId8" Type="http://schemas.openxmlformats.org/officeDocument/2006/relationships/oleObject" Target="../embeddings/oleObject6.bin"/><Relationship Id="rId9" Type="http://schemas.openxmlformats.org/officeDocument/2006/relationships/image" Target="../media/image18.emf"/><Relationship Id="rId10"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27318"/>
            <a:ext cx="9143999" cy="1343730"/>
          </a:xfrm>
        </p:spPr>
        <p:txBody>
          <a:bodyPr>
            <a:noAutofit/>
          </a:bodyPr>
          <a:lstStyle/>
          <a:p>
            <a:r>
              <a:rPr lang="en-GB" sz="4800" dirty="0" smtClean="0">
                <a:latin typeface="Abadi MT Condensed Extra Bold"/>
                <a:cs typeface="Abadi MT Condensed Extra Bold"/>
              </a:rPr>
              <a:t>Probability Theory</a:t>
            </a:r>
            <a:br>
              <a:rPr lang="en-GB" sz="4800" dirty="0" smtClean="0">
                <a:latin typeface="Abadi MT Condensed Extra Bold"/>
                <a:cs typeface="Abadi MT Condensed Extra Bold"/>
              </a:rPr>
            </a:br>
            <a:r>
              <a:rPr lang="en-GB" sz="4800" dirty="0" smtClean="0">
                <a:latin typeface="Abadi MT Condensed Extra Bold"/>
                <a:cs typeface="Abadi MT Condensed Extra Bold"/>
              </a:rPr>
              <a:t>Random Variables and Distributions</a:t>
            </a:r>
            <a:endParaRPr lang="en-GB" sz="4800" dirty="0">
              <a:latin typeface="Abadi MT Condensed Extra Bold"/>
              <a:cs typeface="Abadi MT Condensed Extra Bold"/>
            </a:endParaRPr>
          </a:p>
        </p:txBody>
      </p:sp>
      <p:sp>
        <p:nvSpPr>
          <p:cNvPr id="3" name="Subtitle 2"/>
          <p:cNvSpPr>
            <a:spLocks noGrp="1"/>
          </p:cNvSpPr>
          <p:nvPr>
            <p:ph type="subTitle" idx="1"/>
          </p:nvPr>
        </p:nvSpPr>
        <p:spPr>
          <a:xfrm>
            <a:off x="338667" y="3427709"/>
            <a:ext cx="8410222" cy="2360598"/>
          </a:xfrm>
        </p:spPr>
        <p:txBody>
          <a:bodyPr>
            <a:normAutofit/>
          </a:bodyPr>
          <a:lstStyle/>
          <a:p>
            <a:r>
              <a:rPr lang="en-GB" dirty="0" smtClean="0">
                <a:solidFill>
                  <a:schemeClr val="tx1"/>
                </a:solidFill>
                <a:latin typeface="Abadi MT Condensed Extra Bold"/>
                <a:cs typeface="Abadi MT Condensed Extra Bold"/>
              </a:rPr>
              <a:t>Rob Nicholls</a:t>
            </a:r>
          </a:p>
          <a:p>
            <a:endParaRPr lang="en-GB" dirty="0">
              <a:solidFill>
                <a:schemeClr val="tx1"/>
              </a:solidFill>
              <a:latin typeface="Abadi MT Condensed Extra Bold"/>
              <a:cs typeface="Abadi MT Condensed Extra Bold"/>
            </a:endParaRPr>
          </a:p>
          <a:p>
            <a:r>
              <a:rPr lang="en-GB" dirty="0" smtClean="0">
                <a:solidFill>
                  <a:schemeClr val="tx1"/>
                </a:solidFill>
                <a:latin typeface="Abadi MT Condensed Extra Bold"/>
                <a:cs typeface="Abadi MT Condensed Extra Bold"/>
              </a:rPr>
              <a:t>MRC LMB Statistics Course 2014</a:t>
            </a:r>
          </a:p>
        </p:txBody>
      </p:sp>
    </p:spTree>
    <p:extLst>
      <p:ext uri="{BB962C8B-B14F-4D97-AF65-F5344CB8AC3E}">
        <p14:creationId xmlns:p14="http://schemas.microsoft.com/office/powerpoint/2010/main" val="3470286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venn 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10" y="1863283"/>
            <a:ext cx="5702189" cy="360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270580" y="1374844"/>
            <a:ext cx="8361646" cy="3600000"/>
          </a:xfrm>
        </p:spPr>
        <p:txBody>
          <a:bodyPr>
            <a:normAutofit/>
          </a:bodyPr>
          <a:lstStyle/>
          <a:p>
            <a:pPr marL="4763" lvl="1" algn="l"/>
            <a:r>
              <a:rPr lang="en-GB" sz="2000" dirty="0" smtClean="0">
                <a:solidFill>
                  <a:schemeClr val="tx1"/>
                </a:solidFill>
                <a:latin typeface="Lucida Grande"/>
                <a:cs typeface="Lucida Grande"/>
              </a:rPr>
              <a:t>Venn Diagram:</a:t>
            </a:r>
            <a:endParaRPr lang="en-GB" sz="2000" dirty="0">
              <a:solidFill>
                <a:schemeClr val="tx1"/>
              </a:solidFill>
              <a:latin typeface="Lucida Grande"/>
              <a:cs typeface="Lucida Grande"/>
            </a:endParaRPr>
          </a:p>
        </p:txBody>
      </p:sp>
      <p:sp>
        <p:nvSpPr>
          <p:cNvPr id="12" name="Subtitle 3"/>
          <p:cNvSpPr txBox="1">
            <a:spLocks/>
          </p:cNvSpPr>
          <p:nvPr/>
        </p:nvSpPr>
        <p:spPr>
          <a:xfrm>
            <a:off x="3065682" y="3300447"/>
            <a:ext cx="3028282" cy="4884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3600" dirty="0" smtClean="0">
                <a:solidFill>
                  <a:schemeClr val="tx1"/>
                </a:solidFill>
                <a:latin typeface="Lucida Grande"/>
                <a:cs typeface="Lucida Grande"/>
              </a:rPr>
              <a:t>A					B</a:t>
            </a:r>
            <a:endParaRPr lang="en-GB" sz="3600" dirty="0">
              <a:solidFill>
                <a:schemeClr val="tx1"/>
              </a:solidFill>
              <a:latin typeface="Lucida Grande"/>
              <a:cs typeface="Lucida Grande"/>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686326248"/>
              </p:ext>
            </p:extLst>
          </p:nvPr>
        </p:nvGraphicFramePr>
        <p:xfrm>
          <a:off x="1960563" y="5753100"/>
          <a:ext cx="5011737" cy="627063"/>
        </p:xfrm>
        <a:graphic>
          <a:graphicData uri="http://schemas.openxmlformats.org/presentationml/2006/ole">
            <mc:AlternateContent xmlns:mc="http://schemas.openxmlformats.org/markup-compatibility/2006">
              <mc:Choice xmlns:v="urn:schemas-microsoft-com:vml" Requires="v">
                <p:oleObj spid="_x0000_s30901" name="Equation" r:id="rId5" imgW="1625600" imgH="203200" progId="Equation.3">
                  <p:embed/>
                </p:oleObj>
              </mc:Choice>
              <mc:Fallback>
                <p:oleObj name="Equation" r:id="rId5" imgW="1625600" imgH="203200" progId="Equation.3">
                  <p:embed/>
                  <p:pic>
                    <p:nvPicPr>
                      <p:cNvPr id="0" name=""/>
                      <p:cNvPicPr/>
                      <p:nvPr/>
                    </p:nvPicPr>
                    <p:blipFill>
                      <a:blip r:embed="rId6"/>
                      <a:stretch>
                        <a:fillRect/>
                      </a:stretch>
                    </p:blipFill>
                    <p:spPr>
                      <a:xfrm>
                        <a:off x="1960563" y="5753100"/>
                        <a:ext cx="5011737" cy="627063"/>
                      </a:xfrm>
                      <a:prstGeom prst="rect">
                        <a:avLst/>
                      </a:prstGeom>
                    </p:spPr>
                  </p:pic>
                </p:oleObj>
              </mc:Fallback>
            </mc:AlternateContent>
          </a:graphicData>
        </a:graphic>
      </p:graphicFrame>
      <p:sp>
        <p:nvSpPr>
          <p:cNvPr id="7" name="Subtitle 3"/>
          <p:cNvSpPr txBox="1">
            <a:spLocks/>
          </p:cNvSpPr>
          <p:nvPr/>
        </p:nvSpPr>
        <p:spPr>
          <a:xfrm>
            <a:off x="1856347" y="2133832"/>
            <a:ext cx="5297914" cy="31475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400" i="1" dirty="0">
                <a:solidFill>
                  <a:schemeClr val="tx1"/>
                </a:solidFill>
                <a:latin typeface="Times"/>
                <a:cs typeface="Times"/>
              </a:rPr>
              <a:t>o</a:t>
            </a:r>
            <a:r>
              <a:rPr lang="en-GB" sz="2400" i="1" dirty="0" smtClean="0">
                <a:solidFill>
                  <a:schemeClr val="tx1"/>
                </a:solidFill>
                <a:latin typeface="Times"/>
                <a:cs typeface="Times"/>
              </a:rPr>
              <a:t>ne</a:t>
            </a:r>
            <a:endParaRPr lang="en-GB" sz="1400" i="1" dirty="0" smtClean="0">
              <a:solidFill>
                <a:schemeClr val="tx1"/>
              </a:solidFill>
              <a:latin typeface="Times"/>
              <a:cs typeface="Times"/>
            </a:endParaRPr>
          </a:p>
          <a:p>
            <a:pPr marL="4763" lvl="1" algn="l"/>
            <a:endParaRPr lang="en-GB" sz="1400" i="1" dirty="0" smtClean="0">
              <a:solidFill>
                <a:schemeClr val="tx1"/>
              </a:solidFill>
              <a:latin typeface="Times"/>
              <a:cs typeface="Times"/>
            </a:endParaRPr>
          </a:p>
          <a:p>
            <a:pPr marL="4763" lvl="1" algn="l"/>
            <a:r>
              <a:rPr lang="en-GB" sz="1400" i="1" dirty="0">
                <a:solidFill>
                  <a:schemeClr val="tx1"/>
                </a:solidFill>
                <a:latin typeface="Times"/>
                <a:cs typeface="Times"/>
              </a:rPr>
              <a:t> </a:t>
            </a:r>
            <a:r>
              <a:rPr lang="en-GB" sz="1400" i="1" dirty="0" smtClean="0">
                <a:solidFill>
                  <a:schemeClr val="tx1"/>
                </a:solidFill>
                <a:latin typeface="Times"/>
                <a:cs typeface="Times"/>
              </a:rPr>
              <a:t>    </a:t>
            </a:r>
            <a:r>
              <a:rPr lang="en-GB" sz="2400" i="1" dirty="0" smtClean="0">
                <a:solidFill>
                  <a:schemeClr val="tx1"/>
                </a:solidFill>
                <a:latin typeface="Times"/>
                <a:cs typeface="Times"/>
              </a:rPr>
              <a:t>   two, three			             six</a:t>
            </a:r>
          </a:p>
          <a:p>
            <a:pPr marL="4763" lvl="1" algn="l"/>
            <a:r>
              <a:rPr lang="en-GB" sz="2400" i="1" dirty="0" smtClean="0">
                <a:solidFill>
                  <a:schemeClr val="tx1"/>
                </a:solidFill>
                <a:latin typeface="Times"/>
                <a:cs typeface="Times"/>
              </a:rPr>
              <a:t>				</a:t>
            </a:r>
            <a:r>
              <a:rPr lang="en-GB" sz="2400" i="1" dirty="0">
                <a:solidFill>
                  <a:schemeClr val="tx1"/>
                </a:solidFill>
                <a:latin typeface="Times"/>
                <a:cs typeface="Times"/>
              </a:rPr>
              <a:t> </a:t>
            </a:r>
            <a:r>
              <a:rPr lang="en-GB" sz="2400" i="1" dirty="0" smtClean="0">
                <a:solidFill>
                  <a:schemeClr val="tx1"/>
                </a:solidFill>
                <a:latin typeface="Times"/>
                <a:cs typeface="Times"/>
              </a:rPr>
              <a:t>    four</a:t>
            </a:r>
            <a:endParaRPr lang="en-GB" sz="2400" i="1" dirty="0">
              <a:solidFill>
                <a:schemeClr val="tx1"/>
              </a:solidFill>
              <a:latin typeface="Times"/>
              <a:cs typeface="Times"/>
            </a:endParaRPr>
          </a:p>
          <a:p>
            <a:pPr marL="4763" lvl="1" algn="l"/>
            <a:r>
              <a:rPr lang="en-GB" sz="2400" i="1" dirty="0" smtClean="0">
                <a:solidFill>
                  <a:schemeClr val="tx1"/>
                </a:solidFill>
                <a:latin typeface="Times"/>
                <a:cs typeface="Times"/>
              </a:rPr>
              <a:t>				     five</a:t>
            </a:r>
          </a:p>
        </p:txBody>
      </p:sp>
      <p:pic>
        <p:nvPicPr>
          <p:cNvPr id="9" name="Picture 8" descr="dic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500" y="633194"/>
            <a:ext cx="1294367" cy="647184"/>
          </a:xfrm>
          <a:prstGeom prst="rect">
            <a:avLst/>
          </a:prstGeom>
        </p:spPr>
      </p:pic>
    </p:spTree>
    <p:extLst>
      <p:ext uri="{BB962C8B-B14F-4D97-AF65-F5344CB8AC3E}">
        <p14:creationId xmlns:p14="http://schemas.microsoft.com/office/powerpoint/2010/main" val="10232943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enn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10" y="1863283"/>
            <a:ext cx="5702189" cy="360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270580" y="1374844"/>
            <a:ext cx="8361646" cy="3600000"/>
          </a:xfrm>
        </p:spPr>
        <p:txBody>
          <a:bodyPr>
            <a:normAutofit/>
          </a:bodyPr>
          <a:lstStyle/>
          <a:p>
            <a:pPr marL="4763" lvl="1" algn="l"/>
            <a:r>
              <a:rPr lang="en-GB" sz="2000" dirty="0" smtClean="0">
                <a:solidFill>
                  <a:schemeClr val="tx1"/>
                </a:solidFill>
                <a:latin typeface="Lucida Grande"/>
                <a:cs typeface="Lucida Grande"/>
              </a:rPr>
              <a:t>Venn Diagram:</a:t>
            </a:r>
            <a:endParaRPr lang="en-GB" sz="2000" dirty="0">
              <a:solidFill>
                <a:schemeClr val="tx1"/>
              </a:solidFill>
              <a:latin typeface="Lucida Grande"/>
              <a:cs typeface="Lucida Grande"/>
            </a:endParaRPr>
          </a:p>
        </p:txBody>
      </p:sp>
      <p:sp>
        <p:nvSpPr>
          <p:cNvPr id="12" name="Subtitle 3"/>
          <p:cNvSpPr txBox="1">
            <a:spLocks/>
          </p:cNvSpPr>
          <p:nvPr/>
        </p:nvSpPr>
        <p:spPr>
          <a:xfrm>
            <a:off x="3065682" y="3300447"/>
            <a:ext cx="3028282" cy="4884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3600" dirty="0" smtClean="0">
                <a:solidFill>
                  <a:schemeClr val="tx1"/>
                </a:solidFill>
                <a:latin typeface="Lucida Grande"/>
                <a:cs typeface="Lucida Grande"/>
              </a:rPr>
              <a:t>A					B</a:t>
            </a:r>
            <a:endParaRPr lang="en-GB" sz="3600" dirty="0">
              <a:solidFill>
                <a:schemeClr val="tx1"/>
              </a:solidFill>
              <a:latin typeface="Lucida Grande"/>
              <a:cs typeface="Lucida Grande"/>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429794244"/>
              </p:ext>
            </p:extLst>
          </p:nvPr>
        </p:nvGraphicFramePr>
        <p:xfrm>
          <a:off x="2586038" y="5753100"/>
          <a:ext cx="3759200" cy="627063"/>
        </p:xfrm>
        <a:graphic>
          <a:graphicData uri="http://schemas.openxmlformats.org/presentationml/2006/ole">
            <mc:AlternateContent xmlns:mc="http://schemas.openxmlformats.org/markup-compatibility/2006">
              <mc:Choice xmlns:v="urn:schemas-microsoft-com:vml" Requires="v">
                <p:oleObj spid="_x0000_s31924" name="Equation" r:id="rId5" imgW="1219200" imgH="203200" progId="Equation.3">
                  <p:embed/>
                </p:oleObj>
              </mc:Choice>
              <mc:Fallback>
                <p:oleObj name="Equation" r:id="rId5" imgW="1219200" imgH="203200" progId="Equation.3">
                  <p:embed/>
                  <p:pic>
                    <p:nvPicPr>
                      <p:cNvPr id="0" name=""/>
                      <p:cNvPicPr/>
                      <p:nvPr/>
                    </p:nvPicPr>
                    <p:blipFill>
                      <a:blip r:embed="rId6"/>
                      <a:stretch>
                        <a:fillRect/>
                      </a:stretch>
                    </p:blipFill>
                    <p:spPr>
                      <a:xfrm>
                        <a:off x="2586038" y="5753100"/>
                        <a:ext cx="3759200" cy="627063"/>
                      </a:xfrm>
                      <a:prstGeom prst="rect">
                        <a:avLst/>
                      </a:prstGeom>
                    </p:spPr>
                  </p:pic>
                </p:oleObj>
              </mc:Fallback>
            </mc:AlternateContent>
          </a:graphicData>
        </a:graphic>
      </p:graphicFrame>
      <p:sp>
        <p:nvSpPr>
          <p:cNvPr id="7" name="Subtitle 3"/>
          <p:cNvSpPr txBox="1">
            <a:spLocks/>
          </p:cNvSpPr>
          <p:nvPr/>
        </p:nvSpPr>
        <p:spPr>
          <a:xfrm>
            <a:off x="1856347" y="2133832"/>
            <a:ext cx="5297914" cy="31475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400" i="1" dirty="0">
                <a:solidFill>
                  <a:schemeClr val="tx1"/>
                </a:solidFill>
                <a:latin typeface="Times"/>
                <a:cs typeface="Times"/>
              </a:rPr>
              <a:t>o</a:t>
            </a:r>
            <a:r>
              <a:rPr lang="en-GB" sz="2400" i="1" dirty="0" smtClean="0">
                <a:solidFill>
                  <a:schemeClr val="tx1"/>
                </a:solidFill>
                <a:latin typeface="Times"/>
                <a:cs typeface="Times"/>
              </a:rPr>
              <a:t>ne</a:t>
            </a:r>
            <a:endParaRPr lang="en-GB" sz="1400" i="1" dirty="0" smtClean="0">
              <a:solidFill>
                <a:schemeClr val="tx1"/>
              </a:solidFill>
              <a:latin typeface="Times"/>
              <a:cs typeface="Times"/>
            </a:endParaRPr>
          </a:p>
          <a:p>
            <a:pPr marL="4763" lvl="1" algn="l"/>
            <a:endParaRPr lang="en-GB" sz="1400" i="1" dirty="0" smtClean="0">
              <a:solidFill>
                <a:schemeClr val="tx1"/>
              </a:solidFill>
              <a:latin typeface="Times"/>
              <a:cs typeface="Times"/>
            </a:endParaRPr>
          </a:p>
          <a:p>
            <a:pPr marL="4763" lvl="1" algn="l"/>
            <a:r>
              <a:rPr lang="en-GB" sz="1400" i="1" dirty="0">
                <a:solidFill>
                  <a:schemeClr val="tx1"/>
                </a:solidFill>
                <a:latin typeface="Times"/>
                <a:cs typeface="Times"/>
              </a:rPr>
              <a:t> </a:t>
            </a:r>
            <a:r>
              <a:rPr lang="en-GB" sz="1400" i="1" dirty="0" smtClean="0">
                <a:solidFill>
                  <a:schemeClr val="tx1"/>
                </a:solidFill>
                <a:latin typeface="Times"/>
                <a:cs typeface="Times"/>
              </a:rPr>
              <a:t>    </a:t>
            </a:r>
            <a:r>
              <a:rPr lang="en-GB" sz="2400" i="1" dirty="0" smtClean="0">
                <a:solidFill>
                  <a:schemeClr val="tx1"/>
                </a:solidFill>
                <a:latin typeface="Times"/>
                <a:cs typeface="Times"/>
              </a:rPr>
              <a:t>   two, three			             six</a:t>
            </a:r>
          </a:p>
          <a:p>
            <a:pPr marL="4763" lvl="1" algn="l"/>
            <a:r>
              <a:rPr lang="en-GB" sz="2400" i="1" dirty="0" smtClean="0">
                <a:solidFill>
                  <a:schemeClr val="tx1"/>
                </a:solidFill>
                <a:latin typeface="Times"/>
                <a:cs typeface="Times"/>
              </a:rPr>
              <a:t>				</a:t>
            </a:r>
            <a:r>
              <a:rPr lang="en-GB" sz="2400" i="1" dirty="0">
                <a:solidFill>
                  <a:schemeClr val="tx1"/>
                </a:solidFill>
                <a:latin typeface="Times"/>
                <a:cs typeface="Times"/>
              </a:rPr>
              <a:t> </a:t>
            </a:r>
            <a:r>
              <a:rPr lang="en-GB" sz="2400" i="1" dirty="0" smtClean="0">
                <a:solidFill>
                  <a:schemeClr val="tx1"/>
                </a:solidFill>
                <a:latin typeface="Times"/>
                <a:cs typeface="Times"/>
              </a:rPr>
              <a:t>    four</a:t>
            </a:r>
            <a:endParaRPr lang="en-GB" sz="2400" i="1" dirty="0">
              <a:solidFill>
                <a:schemeClr val="tx1"/>
              </a:solidFill>
              <a:latin typeface="Times"/>
              <a:cs typeface="Times"/>
            </a:endParaRPr>
          </a:p>
          <a:p>
            <a:pPr marL="4763" lvl="1" algn="l"/>
            <a:r>
              <a:rPr lang="en-GB" sz="2400" i="1" dirty="0" smtClean="0">
                <a:solidFill>
                  <a:schemeClr val="tx1"/>
                </a:solidFill>
                <a:latin typeface="Times"/>
                <a:cs typeface="Times"/>
              </a:rPr>
              <a:t>				     five</a:t>
            </a:r>
          </a:p>
        </p:txBody>
      </p:sp>
      <p:pic>
        <p:nvPicPr>
          <p:cNvPr id="9" name="Picture 8" descr="dic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500" y="633194"/>
            <a:ext cx="1294367" cy="647184"/>
          </a:xfrm>
          <a:prstGeom prst="rect">
            <a:avLst/>
          </a:prstGeom>
        </p:spPr>
      </p:pic>
    </p:spTree>
    <p:extLst>
      <p:ext uri="{BB962C8B-B14F-4D97-AF65-F5344CB8AC3E}">
        <p14:creationId xmlns:p14="http://schemas.microsoft.com/office/powerpoint/2010/main" val="10232943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enn A intersect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10" y="1863283"/>
            <a:ext cx="5702189" cy="360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270580" y="1374844"/>
            <a:ext cx="8361646" cy="3600000"/>
          </a:xfrm>
        </p:spPr>
        <p:txBody>
          <a:bodyPr>
            <a:normAutofit/>
          </a:bodyPr>
          <a:lstStyle/>
          <a:p>
            <a:pPr marL="4763" lvl="1" algn="l"/>
            <a:r>
              <a:rPr lang="en-GB" sz="2000" dirty="0" smtClean="0">
                <a:solidFill>
                  <a:schemeClr val="tx1"/>
                </a:solidFill>
                <a:latin typeface="Lucida Grande"/>
                <a:cs typeface="Lucida Grande"/>
              </a:rPr>
              <a:t>Venn Diagram:</a:t>
            </a:r>
            <a:endParaRPr lang="en-GB" sz="2000" dirty="0">
              <a:solidFill>
                <a:schemeClr val="tx1"/>
              </a:solidFill>
              <a:latin typeface="Lucida Grande"/>
              <a:cs typeface="Lucida Grande"/>
            </a:endParaRPr>
          </a:p>
        </p:txBody>
      </p:sp>
      <p:sp>
        <p:nvSpPr>
          <p:cNvPr id="12" name="Subtitle 3"/>
          <p:cNvSpPr txBox="1">
            <a:spLocks/>
          </p:cNvSpPr>
          <p:nvPr/>
        </p:nvSpPr>
        <p:spPr>
          <a:xfrm>
            <a:off x="3065682" y="3300447"/>
            <a:ext cx="3028282" cy="4884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3600" dirty="0" smtClean="0">
                <a:solidFill>
                  <a:schemeClr val="tx1"/>
                </a:solidFill>
                <a:latin typeface="Lucida Grande"/>
                <a:cs typeface="Lucida Grande"/>
              </a:rPr>
              <a:t>A					B</a:t>
            </a:r>
            <a:endParaRPr lang="en-GB" sz="3600" dirty="0">
              <a:solidFill>
                <a:schemeClr val="tx1"/>
              </a:solidFill>
              <a:latin typeface="Lucida Grande"/>
              <a:cs typeface="Lucida Grande"/>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774072332"/>
              </p:ext>
            </p:extLst>
          </p:nvPr>
        </p:nvGraphicFramePr>
        <p:xfrm>
          <a:off x="2530475" y="5753100"/>
          <a:ext cx="3870325" cy="627063"/>
        </p:xfrm>
        <a:graphic>
          <a:graphicData uri="http://schemas.openxmlformats.org/presentationml/2006/ole">
            <mc:AlternateContent xmlns:mc="http://schemas.openxmlformats.org/markup-compatibility/2006">
              <mc:Choice xmlns:v="urn:schemas-microsoft-com:vml" Requires="v">
                <p:oleObj spid="_x0000_s28852" name="Equation" r:id="rId5" imgW="1257300" imgH="203200" progId="Equation.3">
                  <p:embed/>
                </p:oleObj>
              </mc:Choice>
              <mc:Fallback>
                <p:oleObj name="Equation" r:id="rId5" imgW="1257300" imgH="203200" progId="Equation.3">
                  <p:embed/>
                  <p:pic>
                    <p:nvPicPr>
                      <p:cNvPr id="0" name=""/>
                      <p:cNvPicPr/>
                      <p:nvPr/>
                    </p:nvPicPr>
                    <p:blipFill>
                      <a:blip r:embed="rId6"/>
                      <a:stretch>
                        <a:fillRect/>
                      </a:stretch>
                    </p:blipFill>
                    <p:spPr>
                      <a:xfrm>
                        <a:off x="2530475" y="5753100"/>
                        <a:ext cx="3870325" cy="627063"/>
                      </a:xfrm>
                      <a:prstGeom prst="rect">
                        <a:avLst/>
                      </a:prstGeom>
                    </p:spPr>
                  </p:pic>
                </p:oleObj>
              </mc:Fallback>
            </mc:AlternateContent>
          </a:graphicData>
        </a:graphic>
      </p:graphicFrame>
      <p:sp>
        <p:nvSpPr>
          <p:cNvPr id="7" name="Subtitle 3"/>
          <p:cNvSpPr txBox="1">
            <a:spLocks/>
          </p:cNvSpPr>
          <p:nvPr/>
        </p:nvSpPr>
        <p:spPr>
          <a:xfrm>
            <a:off x="1856347" y="2133832"/>
            <a:ext cx="5297914" cy="31475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400" i="1" dirty="0">
                <a:solidFill>
                  <a:schemeClr val="tx1"/>
                </a:solidFill>
                <a:latin typeface="Times"/>
                <a:cs typeface="Times"/>
              </a:rPr>
              <a:t>o</a:t>
            </a:r>
            <a:r>
              <a:rPr lang="en-GB" sz="2400" i="1" dirty="0" smtClean="0">
                <a:solidFill>
                  <a:schemeClr val="tx1"/>
                </a:solidFill>
                <a:latin typeface="Times"/>
                <a:cs typeface="Times"/>
              </a:rPr>
              <a:t>ne</a:t>
            </a:r>
            <a:endParaRPr lang="en-GB" sz="1400" i="1" dirty="0" smtClean="0">
              <a:solidFill>
                <a:schemeClr val="tx1"/>
              </a:solidFill>
              <a:latin typeface="Times"/>
              <a:cs typeface="Times"/>
            </a:endParaRPr>
          </a:p>
          <a:p>
            <a:pPr marL="4763" lvl="1" algn="l"/>
            <a:endParaRPr lang="en-GB" sz="1400" i="1" dirty="0" smtClean="0">
              <a:solidFill>
                <a:schemeClr val="tx1"/>
              </a:solidFill>
              <a:latin typeface="Times"/>
              <a:cs typeface="Times"/>
            </a:endParaRPr>
          </a:p>
          <a:p>
            <a:pPr marL="4763" lvl="1" algn="l"/>
            <a:r>
              <a:rPr lang="en-GB" sz="1400" i="1" dirty="0">
                <a:solidFill>
                  <a:schemeClr val="tx1"/>
                </a:solidFill>
                <a:latin typeface="Times"/>
                <a:cs typeface="Times"/>
              </a:rPr>
              <a:t> </a:t>
            </a:r>
            <a:r>
              <a:rPr lang="en-GB" sz="1400" i="1" dirty="0" smtClean="0">
                <a:solidFill>
                  <a:schemeClr val="tx1"/>
                </a:solidFill>
                <a:latin typeface="Times"/>
                <a:cs typeface="Times"/>
              </a:rPr>
              <a:t>    </a:t>
            </a:r>
            <a:r>
              <a:rPr lang="en-GB" sz="2400" i="1" dirty="0" smtClean="0">
                <a:solidFill>
                  <a:schemeClr val="tx1"/>
                </a:solidFill>
                <a:latin typeface="Times"/>
                <a:cs typeface="Times"/>
              </a:rPr>
              <a:t>   two, three			             six</a:t>
            </a:r>
          </a:p>
          <a:p>
            <a:pPr marL="4763" lvl="1" algn="l"/>
            <a:r>
              <a:rPr lang="en-GB" sz="2400" i="1" dirty="0" smtClean="0">
                <a:solidFill>
                  <a:schemeClr val="tx1"/>
                </a:solidFill>
                <a:latin typeface="Times"/>
                <a:cs typeface="Times"/>
              </a:rPr>
              <a:t>				</a:t>
            </a:r>
            <a:r>
              <a:rPr lang="en-GB" sz="2400" i="1" dirty="0">
                <a:solidFill>
                  <a:schemeClr val="tx1"/>
                </a:solidFill>
                <a:latin typeface="Times"/>
                <a:cs typeface="Times"/>
              </a:rPr>
              <a:t> </a:t>
            </a:r>
            <a:r>
              <a:rPr lang="en-GB" sz="2400" i="1" dirty="0" smtClean="0">
                <a:solidFill>
                  <a:schemeClr val="tx1"/>
                </a:solidFill>
                <a:latin typeface="Times"/>
                <a:cs typeface="Times"/>
              </a:rPr>
              <a:t>    four</a:t>
            </a:r>
            <a:endParaRPr lang="en-GB" sz="2400" i="1" dirty="0">
              <a:solidFill>
                <a:schemeClr val="tx1"/>
              </a:solidFill>
              <a:latin typeface="Times"/>
              <a:cs typeface="Times"/>
            </a:endParaRPr>
          </a:p>
          <a:p>
            <a:pPr marL="4763" lvl="1" algn="l"/>
            <a:r>
              <a:rPr lang="en-GB" sz="2400" i="1" dirty="0" smtClean="0">
                <a:solidFill>
                  <a:schemeClr val="tx1"/>
                </a:solidFill>
                <a:latin typeface="Times"/>
                <a:cs typeface="Times"/>
              </a:rPr>
              <a:t>				     five</a:t>
            </a:r>
          </a:p>
        </p:txBody>
      </p:sp>
      <p:pic>
        <p:nvPicPr>
          <p:cNvPr id="10" name="Picture 9" descr="dic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500" y="633194"/>
            <a:ext cx="1294367" cy="647184"/>
          </a:xfrm>
          <a:prstGeom prst="rect">
            <a:avLst/>
          </a:prstGeom>
        </p:spPr>
      </p:pic>
    </p:spTree>
    <p:extLst>
      <p:ext uri="{BB962C8B-B14F-4D97-AF65-F5344CB8AC3E}">
        <p14:creationId xmlns:p14="http://schemas.microsoft.com/office/powerpoint/2010/main" val="10232943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nn A and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10" y="1863283"/>
            <a:ext cx="5702189" cy="360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270580" y="1374844"/>
            <a:ext cx="8361646" cy="3600000"/>
          </a:xfrm>
        </p:spPr>
        <p:txBody>
          <a:bodyPr>
            <a:normAutofit/>
          </a:bodyPr>
          <a:lstStyle/>
          <a:p>
            <a:pPr marL="4763" lvl="1" algn="l"/>
            <a:r>
              <a:rPr lang="en-GB" sz="2000" dirty="0" smtClean="0">
                <a:solidFill>
                  <a:schemeClr val="tx1"/>
                </a:solidFill>
                <a:latin typeface="Lucida Grande"/>
                <a:cs typeface="Lucida Grande"/>
              </a:rPr>
              <a:t>Venn Diagram:</a:t>
            </a:r>
            <a:endParaRPr lang="en-GB" sz="2000" dirty="0">
              <a:solidFill>
                <a:schemeClr val="tx1"/>
              </a:solidFill>
              <a:latin typeface="Lucida Grande"/>
              <a:cs typeface="Lucida Grande"/>
            </a:endParaRPr>
          </a:p>
        </p:txBody>
      </p:sp>
      <p:sp>
        <p:nvSpPr>
          <p:cNvPr id="12" name="Subtitle 3"/>
          <p:cNvSpPr txBox="1">
            <a:spLocks/>
          </p:cNvSpPr>
          <p:nvPr/>
        </p:nvSpPr>
        <p:spPr>
          <a:xfrm>
            <a:off x="3065682" y="3300447"/>
            <a:ext cx="3028282" cy="4884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3600" dirty="0" smtClean="0">
                <a:solidFill>
                  <a:schemeClr val="tx1"/>
                </a:solidFill>
                <a:latin typeface="Lucida Grande"/>
                <a:cs typeface="Lucida Grande"/>
              </a:rPr>
              <a:t>A					B</a:t>
            </a:r>
            <a:endParaRPr lang="en-GB" sz="3600" dirty="0">
              <a:solidFill>
                <a:schemeClr val="tx1"/>
              </a:solidFill>
              <a:latin typeface="Lucida Grande"/>
              <a:cs typeface="Lucida Grande"/>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66618051"/>
              </p:ext>
            </p:extLst>
          </p:nvPr>
        </p:nvGraphicFramePr>
        <p:xfrm>
          <a:off x="1222375" y="5753100"/>
          <a:ext cx="6488113" cy="627063"/>
        </p:xfrm>
        <a:graphic>
          <a:graphicData uri="http://schemas.openxmlformats.org/presentationml/2006/ole">
            <mc:AlternateContent xmlns:mc="http://schemas.openxmlformats.org/markup-compatibility/2006">
              <mc:Choice xmlns:v="urn:schemas-microsoft-com:vml" Requires="v">
                <p:oleObj spid="_x0000_s27828" name="Equation" r:id="rId5" imgW="2108200" imgH="203200" progId="Equation.3">
                  <p:embed/>
                </p:oleObj>
              </mc:Choice>
              <mc:Fallback>
                <p:oleObj name="Equation" r:id="rId5" imgW="2108200" imgH="203200" progId="Equation.3">
                  <p:embed/>
                  <p:pic>
                    <p:nvPicPr>
                      <p:cNvPr id="0" name=""/>
                      <p:cNvPicPr/>
                      <p:nvPr/>
                    </p:nvPicPr>
                    <p:blipFill>
                      <a:blip r:embed="rId6"/>
                      <a:stretch>
                        <a:fillRect/>
                      </a:stretch>
                    </p:blipFill>
                    <p:spPr>
                      <a:xfrm>
                        <a:off x="1222375" y="5753100"/>
                        <a:ext cx="6488113" cy="627063"/>
                      </a:xfrm>
                      <a:prstGeom prst="rect">
                        <a:avLst/>
                      </a:prstGeom>
                    </p:spPr>
                  </p:pic>
                </p:oleObj>
              </mc:Fallback>
            </mc:AlternateContent>
          </a:graphicData>
        </a:graphic>
      </p:graphicFrame>
      <p:sp>
        <p:nvSpPr>
          <p:cNvPr id="7" name="Subtitle 3"/>
          <p:cNvSpPr txBox="1">
            <a:spLocks/>
          </p:cNvSpPr>
          <p:nvPr/>
        </p:nvSpPr>
        <p:spPr>
          <a:xfrm>
            <a:off x="1856347" y="2133832"/>
            <a:ext cx="5297914" cy="31475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400" i="1" dirty="0">
                <a:solidFill>
                  <a:schemeClr val="tx1"/>
                </a:solidFill>
                <a:latin typeface="Times"/>
                <a:cs typeface="Times"/>
              </a:rPr>
              <a:t>o</a:t>
            </a:r>
            <a:r>
              <a:rPr lang="en-GB" sz="2400" i="1" dirty="0" smtClean="0">
                <a:solidFill>
                  <a:schemeClr val="tx1"/>
                </a:solidFill>
                <a:latin typeface="Times"/>
                <a:cs typeface="Times"/>
              </a:rPr>
              <a:t>ne</a:t>
            </a:r>
            <a:endParaRPr lang="en-GB" sz="1400" i="1" dirty="0" smtClean="0">
              <a:solidFill>
                <a:schemeClr val="tx1"/>
              </a:solidFill>
              <a:latin typeface="Times"/>
              <a:cs typeface="Times"/>
            </a:endParaRPr>
          </a:p>
          <a:p>
            <a:pPr marL="4763" lvl="1" algn="l"/>
            <a:endParaRPr lang="en-GB" sz="1400" i="1" dirty="0" smtClean="0">
              <a:solidFill>
                <a:schemeClr val="tx1"/>
              </a:solidFill>
              <a:latin typeface="Times"/>
              <a:cs typeface="Times"/>
            </a:endParaRPr>
          </a:p>
          <a:p>
            <a:pPr marL="4763" lvl="1" algn="l"/>
            <a:r>
              <a:rPr lang="en-GB" sz="1400" i="1" dirty="0">
                <a:solidFill>
                  <a:schemeClr val="tx1"/>
                </a:solidFill>
                <a:latin typeface="Times"/>
                <a:cs typeface="Times"/>
              </a:rPr>
              <a:t> </a:t>
            </a:r>
            <a:r>
              <a:rPr lang="en-GB" sz="1400" i="1" dirty="0" smtClean="0">
                <a:solidFill>
                  <a:schemeClr val="tx1"/>
                </a:solidFill>
                <a:latin typeface="Times"/>
                <a:cs typeface="Times"/>
              </a:rPr>
              <a:t>    </a:t>
            </a:r>
            <a:r>
              <a:rPr lang="en-GB" sz="2400" i="1" dirty="0" smtClean="0">
                <a:solidFill>
                  <a:schemeClr val="tx1"/>
                </a:solidFill>
                <a:latin typeface="Times"/>
                <a:cs typeface="Times"/>
              </a:rPr>
              <a:t>   two, three			             six</a:t>
            </a:r>
          </a:p>
          <a:p>
            <a:pPr marL="4763" lvl="1" algn="l"/>
            <a:r>
              <a:rPr lang="en-GB" sz="2400" i="1" dirty="0" smtClean="0">
                <a:solidFill>
                  <a:schemeClr val="tx1"/>
                </a:solidFill>
                <a:latin typeface="Times"/>
                <a:cs typeface="Times"/>
              </a:rPr>
              <a:t>				</a:t>
            </a:r>
            <a:r>
              <a:rPr lang="en-GB" sz="2400" i="1" dirty="0">
                <a:solidFill>
                  <a:schemeClr val="tx1"/>
                </a:solidFill>
                <a:latin typeface="Times"/>
                <a:cs typeface="Times"/>
              </a:rPr>
              <a:t> </a:t>
            </a:r>
            <a:r>
              <a:rPr lang="en-GB" sz="2400" i="1" dirty="0" smtClean="0">
                <a:solidFill>
                  <a:schemeClr val="tx1"/>
                </a:solidFill>
                <a:latin typeface="Times"/>
                <a:cs typeface="Times"/>
              </a:rPr>
              <a:t>    four</a:t>
            </a:r>
            <a:endParaRPr lang="en-GB" sz="2400" i="1" dirty="0">
              <a:solidFill>
                <a:schemeClr val="tx1"/>
              </a:solidFill>
              <a:latin typeface="Times"/>
              <a:cs typeface="Times"/>
            </a:endParaRPr>
          </a:p>
          <a:p>
            <a:pPr marL="4763" lvl="1" algn="l"/>
            <a:r>
              <a:rPr lang="en-GB" sz="2400" i="1" dirty="0" smtClean="0">
                <a:solidFill>
                  <a:schemeClr val="tx1"/>
                </a:solidFill>
                <a:latin typeface="Times"/>
                <a:cs typeface="Times"/>
              </a:rPr>
              <a:t>				     five</a:t>
            </a:r>
          </a:p>
        </p:txBody>
      </p:sp>
      <p:pic>
        <p:nvPicPr>
          <p:cNvPr id="9" name="Picture 8" descr="dic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500" y="633194"/>
            <a:ext cx="1294367" cy="647184"/>
          </a:xfrm>
          <a:prstGeom prst="rect">
            <a:avLst/>
          </a:prstGeom>
        </p:spPr>
      </p:pic>
    </p:spTree>
    <p:extLst>
      <p:ext uri="{BB962C8B-B14F-4D97-AF65-F5344CB8AC3E}">
        <p14:creationId xmlns:p14="http://schemas.microsoft.com/office/powerpoint/2010/main" val="1023294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nn A and B comple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10" y="1863283"/>
            <a:ext cx="5702189" cy="360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270580" y="1374844"/>
            <a:ext cx="8361646" cy="3600000"/>
          </a:xfrm>
        </p:spPr>
        <p:txBody>
          <a:bodyPr>
            <a:normAutofit/>
          </a:bodyPr>
          <a:lstStyle/>
          <a:p>
            <a:pPr marL="4763" lvl="1" algn="l"/>
            <a:r>
              <a:rPr lang="en-GB" sz="2000" dirty="0" smtClean="0">
                <a:solidFill>
                  <a:schemeClr val="tx1"/>
                </a:solidFill>
                <a:latin typeface="Lucida Grande"/>
                <a:cs typeface="Lucida Grande"/>
              </a:rPr>
              <a:t>Venn Diagram:</a:t>
            </a:r>
            <a:endParaRPr lang="en-GB" sz="2000" dirty="0">
              <a:solidFill>
                <a:schemeClr val="tx1"/>
              </a:solidFill>
              <a:latin typeface="Lucida Grande"/>
              <a:cs typeface="Lucida Grande"/>
            </a:endParaRPr>
          </a:p>
        </p:txBody>
      </p:sp>
      <p:sp>
        <p:nvSpPr>
          <p:cNvPr id="12" name="Subtitle 3"/>
          <p:cNvSpPr txBox="1">
            <a:spLocks/>
          </p:cNvSpPr>
          <p:nvPr/>
        </p:nvSpPr>
        <p:spPr>
          <a:xfrm>
            <a:off x="3065682" y="3300447"/>
            <a:ext cx="3028282" cy="4884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3600" dirty="0" smtClean="0">
                <a:solidFill>
                  <a:schemeClr val="tx1"/>
                </a:solidFill>
                <a:latin typeface="Lucida Grande"/>
                <a:cs typeface="Lucida Grande"/>
              </a:rPr>
              <a:t>A					B</a:t>
            </a:r>
            <a:endParaRPr lang="en-GB" sz="3600" dirty="0">
              <a:solidFill>
                <a:schemeClr val="tx1"/>
              </a:solidFill>
              <a:latin typeface="Lucida Grande"/>
              <a:cs typeface="Lucida Grande"/>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356723132"/>
              </p:ext>
            </p:extLst>
          </p:nvPr>
        </p:nvGraphicFramePr>
        <p:xfrm>
          <a:off x="2882900" y="5753100"/>
          <a:ext cx="3165475" cy="627063"/>
        </p:xfrm>
        <a:graphic>
          <a:graphicData uri="http://schemas.openxmlformats.org/presentationml/2006/ole">
            <mc:AlternateContent xmlns:mc="http://schemas.openxmlformats.org/markup-compatibility/2006">
              <mc:Choice xmlns:v="urn:schemas-microsoft-com:vml" Requires="v">
                <p:oleObj spid="_x0000_s26804" name="Equation" r:id="rId5" imgW="1028700" imgH="203200" progId="Equation.3">
                  <p:embed/>
                </p:oleObj>
              </mc:Choice>
              <mc:Fallback>
                <p:oleObj name="Equation" r:id="rId5" imgW="1028700" imgH="203200" progId="Equation.3">
                  <p:embed/>
                  <p:pic>
                    <p:nvPicPr>
                      <p:cNvPr id="0" name=""/>
                      <p:cNvPicPr/>
                      <p:nvPr/>
                    </p:nvPicPr>
                    <p:blipFill>
                      <a:blip r:embed="rId6"/>
                      <a:stretch>
                        <a:fillRect/>
                      </a:stretch>
                    </p:blipFill>
                    <p:spPr>
                      <a:xfrm>
                        <a:off x="2882900" y="5753100"/>
                        <a:ext cx="3165475" cy="627063"/>
                      </a:xfrm>
                      <a:prstGeom prst="rect">
                        <a:avLst/>
                      </a:prstGeom>
                    </p:spPr>
                  </p:pic>
                </p:oleObj>
              </mc:Fallback>
            </mc:AlternateContent>
          </a:graphicData>
        </a:graphic>
      </p:graphicFrame>
      <p:sp>
        <p:nvSpPr>
          <p:cNvPr id="7" name="Subtitle 3"/>
          <p:cNvSpPr txBox="1">
            <a:spLocks/>
          </p:cNvSpPr>
          <p:nvPr/>
        </p:nvSpPr>
        <p:spPr>
          <a:xfrm>
            <a:off x="1856347" y="2133832"/>
            <a:ext cx="5297914" cy="31475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400" i="1" dirty="0">
                <a:solidFill>
                  <a:schemeClr val="tx1"/>
                </a:solidFill>
                <a:latin typeface="Times"/>
                <a:cs typeface="Times"/>
              </a:rPr>
              <a:t>o</a:t>
            </a:r>
            <a:r>
              <a:rPr lang="en-GB" sz="2400" i="1" dirty="0" smtClean="0">
                <a:solidFill>
                  <a:schemeClr val="tx1"/>
                </a:solidFill>
                <a:latin typeface="Times"/>
                <a:cs typeface="Times"/>
              </a:rPr>
              <a:t>ne</a:t>
            </a:r>
            <a:endParaRPr lang="en-GB" sz="1400" i="1" dirty="0" smtClean="0">
              <a:solidFill>
                <a:schemeClr val="tx1"/>
              </a:solidFill>
              <a:latin typeface="Times"/>
              <a:cs typeface="Times"/>
            </a:endParaRPr>
          </a:p>
          <a:p>
            <a:pPr marL="4763" lvl="1" algn="l"/>
            <a:endParaRPr lang="en-GB" sz="1400" i="1" dirty="0" smtClean="0">
              <a:solidFill>
                <a:schemeClr val="tx1"/>
              </a:solidFill>
              <a:latin typeface="Times"/>
              <a:cs typeface="Times"/>
            </a:endParaRPr>
          </a:p>
          <a:p>
            <a:pPr marL="4763" lvl="1" algn="l"/>
            <a:r>
              <a:rPr lang="en-GB" sz="1400" i="1" dirty="0">
                <a:solidFill>
                  <a:schemeClr val="tx1"/>
                </a:solidFill>
                <a:latin typeface="Times"/>
                <a:cs typeface="Times"/>
              </a:rPr>
              <a:t> </a:t>
            </a:r>
            <a:r>
              <a:rPr lang="en-GB" sz="1400" i="1" dirty="0" smtClean="0">
                <a:solidFill>
                  <a:schemeClr val="tx1"/>
                </a:solidFill>
                <a:latin typeface="Times"/>
                <a:cs typeface="Times"/>
              </a:rPr>
              <a:t>    </a:t>
            </a:r>
            <a:r>
              <a:rPr lang="en-GB" sz="2400" i="1" dirty="0" smtClean="0">
                <a:solidFill>
                  <a:schemeClr val="tx1"/>
                </a:solidFill>
                <a:latin typeface="Times"/>
                <a:cs typeface="Times"/>
              </a:rPr>
              <a:t>   two, three			             six</a:t>
            </a:r>
          </a:p>
          <a:p>
            <a:pPr marL="4763" lvl="1" algn="l"/>
            <a:r>
              <a:rPr lang="en-GB" sz="2400" i="1" dirty="0" smtClean="0">
                <a:solidFill>
                  <a:schemeClr val="tx1"/>
                </a:solidFill>
                <a:latin typeface="Times"/>
                <a:cs typeface="Times"/>
              </a:rPr>
              <a:t>				</a:t>
            </a:r>
            <a:r>
              <a:rPr lang="en-GB" sz="2400" i="1" dirty="0">
                <a:solidFill>
                  <a:schemeClr val="tx1"/>
                </a:solidFill>
                <a:latin typeface="Times"/>
                <a:cs typeface="Times"/>
              </a:rPr>
              <a:t> </a:t>
            </a:r>
            <a:r>
              <a:rPr lang="en-GB" sz="2400" i="1" dirty="0" smtClean="0">
                <a:solidFill>
                  <a:schemeClr val="tx1"/>
                </a:solidFill>
                <a:latin typeface="Times"/>
                <a:cs typeface="Times"/>
              </a:rPr>
              <a:t>    four</a:t>
            </a:r>
            <a:endParaRPr lang="en-GB" sz="2400" i="1" dirty="0">
              <a:solidFill>
                <a:schemeClr val="tx1"/>
              </a:solidFill>
              <a:latin typeface="Times"/>
              <a:cs typeface="Times"/>
            </a:endParaRPr>
          </a:p>
          <a:p>
            <a:pPr marL="4763" lvl="1" algn="l"/>
            <a:r>
              <a:rPr lang="en-GB" sz="2400" i="1" dirty="0" smtClean="0">
                <a:solidFill>
                  <a:schemeClr val="tx1"/>
                </a:solidFill>
                <a:latin typeface="Times"/>
                <a:cs typeface="Times"/>
              </a:rPr>
              <a:t>				     five</a:t>
            </a:r>
          </a:p>
        </p:txBody>
      </p:sp>
      <p:pic>
        <p:nvPicPr>
          <p:cNvPr id="9" name="Picture 8" descr="dic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500" y="633194"/>
            <a:ext cx="1294367" cy="647184"/>
          </a:xfrm>
          <a:prstGeom prst="rect">
            <a:avLst/>
          </a:prstGeom>
        </p:spPr>
      </p:pic>
    </p:spTree>
    <p:extLst>
      <p:ext uri="{BB962C8B-B14F-4D97-AF65-F5344CB8AC3E}">
        <p14:creationId xmlns:p14="http://schemas.microsoft.com/office/powerpoint/2010/main" val="10232943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nn A not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10" y="1863283"/>
            <a:ext cx="5702189" cy="360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270580" y="1374844"/>
            <a:ext cx="8361646" cy="3600000"/>
          </a:xfrm>
        </p:spPr>
        <p:txBody>
          <a:bodyPr>
            <a:normAutofit/>
          </a:bodyPr>
          <a:lstStyle/>
          <a:p>
            <a:pPr marL="4763" lvl="1" algn="l"/>
            <a:r>
              <a:rPr lang="en-GB" sz="2000" dirty="0" smtClean="0">
                <a:solidFill>
                  <a:schemeClr val="tx1"/>
                </a:solidFill>
                <a:latin typeface="Lucida Grande"/>
                <a:cs typeface="Lucida Grande"/>
              </a:rPr>
              <a:t>Venn Diagram:</a:t>
            </a:r>
            <a:endParaRPr lang="en-GB" sz="2000" dirty="0">
              <a:solidFill>
                <a:schemeClr val="tx1"/>
              </a:solidFill>
              <a:latin typeface="Lucida Grande"/>
              <a:cs typeface="Lucida Grande"/>
            </a:endParaRPr>
          </a:p>
        </p:txBody>
      </p:sp>
      <p:sp>
        <p:nvSpPr>
          <p:cNvPr id="12" name="Subtitle 3"/>
          <p:cNvSpPr txBox="1">
            <a:spLocks/>
          </p:cNvSpPr>
          <p:nvPr/>
        </p:nvSpPr>
        <p:spPr>
          <a:xfrm>
            <a:off x="3065682" y="3300447"/>
            <a:ext cx="3028282" cy="4884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3600" dirty="0" smtClean="0">
                <a:solidFill>
                  <a:schemeClr val="tx1"/>
                </a:solidFill>
                <a:latin typeface="Lucida Grande"/>
                <a:cs typeface="Lucida Grande"/>
              </a:rPr>
              <a:t>A					B</a:t>
            </a:r>
            <a:endParaRPr lang="en-GB" sz="3600" dirty="0">
              <a:solidFill>
                <a:schemeClr val="tx1"/>
              </a:solidFill>
              <a:latin typeface="Lucida Grande"/>
              <a:cs typeface="Lucida Grande"/>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455123955"/>
              </p:ext>
            </p:extLst>
          </p:nvPr>
        </p:nvGraphicFramePr>
        <p:xfrm>
          <a:off x="2609850" y="5753100"/>
          <a:ext cx="3709988" cy="627063"/>
        </p:xfrm>
        <a:graphic>
          <a:graphicData uri="http://schemas.openxmlformats.org/presentationml/2006/ole">
            <mc:AlternateContent xmlns:mc="http://schemas.openxmlformats.org/markup-compatibility/2006">
              <mc:Choice xmlns:v="urn:schemas-microsoft-com:vml" Requires="v">
                <p:oleObj spid="_x0000_s29876" name="Equation" r:id="rId5" imgW="1206500" imgH="203200" progId="Equation.3">
                  <p:embed/>
                </p:oleObj>
              </mc:Choice>
              <mc:Fallback>
                <p:oleObj name="Equation" r:id="rId5" imgW="1206500" imgH="203200" progId="Equation.3">
                  <p:embed/>
                  <p:pic>
                    <p:nvPicPr>
                      <p:cNvPr id="0" name=""/>
                      <p:cNvPicPr/>
                      <p:nvPr/>
                    </p:nvPicPr>
                    <p:blipFill>
                      <a:blip r:embed="rId6"/>
                      <a:stretch>
                        <a:fillRect/>
                      </a:stretch>
                    </p:blipFill>
                    <p:spPr>
                      <a:xfrm>
                        <a:off x="2609850" y="5753100"/>
                        <a:ext cx="3709988" cy="627063"/>
                      </a:xfrm>
                      <a:prstGeom prst="rect">
                        <a:avLst/>
                      </a:prstGeom>
                    </p:spPr>
                  </p:pic>
                </p:oleObj>
              </mc:Fallback>
            </mc:AlternateContent>
          </a:graphicData>
        </a:graphic>
      </p:graphicFrame>
      <p:sp>
        <p:nvSpPr>
          <p:cNvPr id="7" name="Subtitle 3"/>
          <p:cNvSpPr txBox="1">
            <a:spLocks/>
          </p:cNvSpPr>
          <p:nvPr/>
        </p:nvSpPr>
        <p:spPr>
          <a:xfrm>
            <a:off x="1856347" y="2133832"/>
            <a:ext cx="5297914" cy="31475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400" i="1" dirty="0">
                <a:solidFill>
                  <a:schemeClr val="tx1"/>
                </a:solidFill>
                <a:latin typeface="Times"/>
                <a:cs typeface="Times"/>
              </a:rPr>
              <a:t>o</a:t>
            </a:r>
            <a:r>
              <a:rPr lang="en-GB" sz="2400" i="1" dirty="0" smtClean="0">
                <a:solidFill>
                  <a:schemeClr val="tx1"/>
                </a:solidFill>
                <a:latin typeface="Times"/>
                <a:cs typeface="Times"/>
              </a:rPr>
              <a:t>ne</a:t>
            </a:r>
            <a:endParaRPr lang="en-GB" sz="1400" i="1" dirty="0" smtClean="0">
              <a:solidFill>
                <a:schemeClr val="tx1"/>
              </a:solidFill>
              <a:latin typeface="Times"/>
              <a:cs typeface="Times"/>
            </a:endParaRPr>
          </a:p>
          <a:p>
            <a:pPr marL="4763" lvl="1" algn="l"/>
            <a:endParaRPr lang="en-GB" sz="1400" i="1" dirty="0" smtClean="0">
              <a:solidFill>
                <a:schemeClr val="tx1"/>
              </a:solidFill>
              <a:latin typeface="Times"/>
              <a:cs typeface="Times"/>
            </a:endParaRPr>
          </a:p>
          <a:p>
            <a:pPr marL="4763" lvl="1" algn="l"/>
            <a:r>
              <a:rPr lang="en-GB" sz="1400" i="1" dirty="0">
                <a:solidFill>
                  <a:schemeClr val="tx1"/>
                </a:solidFill>
                <a:latin typeface="Times"/>
                <a:cs typeface="Times"/>
              </a:rPr>
              <a:t> </a:t>
            </a:r>
            <a:r>
              <a:rPr lang="en-GB" sz="1400" i="1" dirty="0" smtClean="0">
                <a:solidFill>
                  <a:schemeClr val="tx1"/>
                </a:solidFill>
                <a:latin typeface="Times"/>
                <a:cs typeface="Times"/>
              </a:rPr>
              <a:t>    </a:t>
            </a:r>
            <a:r>
              <a:rPr lang="en-GB" sz="2400" i="1" dirty="0" smtClean="0">
                <a:solidFill>
                  <a:schemeClr val="tx1"/>
                </a:solidFill>
                <a:latin typeface="Times"/>
                <a:cs typeface="Times"/>
              </a:rPr>
              <a:t>   two, three			             six</a:t>
            </a:r>
          </a:p>
          <a:p>
            <a:pPr marL="4763" lvl="1" algn="l"/>
            <a:r>
              <a:rPr lang="en-GB" sz="2400" i="1" dirty="0" smtClean="0">
                <a:solidFill>
                  <a:schemeClr val="tx1"/>
                </a:solidFill>
                <a:latin typeface="Times"/>
                <a:cs typeface="Times"/>
              </a:rPr>
              <a:t>				</a:t>
            </a:r>
            <a:r>
              <a:rPr lang="en-GB" sz="2400" i="1" dirty="0">
                <a:solidFill>
                  <a:schemeClr val="tx1"/>
                </a:solidFill>
                <a:latin typeface="Times"/>
                <a:cs typeface="Times"/>
              </a:rPr>
              <a:t> </a:t>
            </a:r>
            <a:r>
              <a:rPr lang="en-GB" sz="2400" i="1" dirty="0" smtClean="0">
                <a:solidFill>
                  <a:schemeClr val="tx1"/>
                </a:solidFill>
                <a:latin typeface="Times"/>
                <a:cs typeface="Times"/>
              </a:rPr>
              <a:t>    four</a:t>
            </a:r>
            <a:endParaRPr lang="en-GB" sz="2400" i="1" dirty="0">
              <a:solidFill>
                <a:schemeClr val="tx1"/>
              </a:solidFill>
              <a:latin typeface="Times"/>
              <a:cs typeface="Times"/>
            </a:endParaRPr>
          </a:p>
          <a:p>
            <a:pPr marL="4763" lvl="1" algn="l"/>
            <a:r>
              <a:rPr lang="en-GB" sz="2400" i="1" dirty="0" smtClean="0">
                <a:solidFill>
                  <a:schemeClr val="tx1"/>
                </a:solidFill>
                <a:latin typeface="Times"/>
                <a:cs typeface="Times"/>
              </a:rPr>
              <a:t>				     five</a:t>
            </a:r>
          </a:p>
        </p:txBody>
      </p:sp>
      <p:pic>
        <p:nvPicPr>
          <p:cNvPr id="10" name="Picture 9" descr="dic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500" y="633194"/>
            <a:ext cx="1294367" cy="647184"/>
          </a:xfrm>
          <a:prstGeom prst="rect">
            <a:avLst/>
          </a:prstGeom>
        </p:spPr>
      </p:pic>
    </p:spTree>
    <p:extLst>
      <p:ext uri="{BB962C8B-B14F-4D97-AF65-F5344CB8AC3E}">
        <p14:creationId xmlns:p14="http://schemas.microsoft.com/office/powerpoint/2010/main" val="10232943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nn a(notB) comple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10" y="1863283"/>
            <a:ext cx="5702189" cy="360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270580" y="1374844"/>
            <a:ext cx="8361646" cy="3600000"/>
          </a:xfrm>
        </p:spPr>
        <p:txBody>
          <a:bodyPr>
            <a:normAutofit/>
          </a:bodyPr>
          <a:lstStyle/>
          <a:p>
            <a:pPr marL="4763" lvl="1" algn="l"/>
            <a:r>
              <a:rPr lang="en-GB" sz="2000" dirty="0" smtClean="0">
                <a:solidFill>
                  <a:schemeClr val="tx1"/>
                </a:solidFill>
                <a:latin typeface="Lucida Grande"/>
                <a:cs typeface="Lucida Grande"/>
              </a:rPr>
              <a:t>Venn Diagram:</a:t>
            </a:r>
            <a:endParaRPr lang="en-GB" sz="2000" dirty="0">
              <a:solidFill>
                <a:schemeClr val="tx1"/>
              </a:solidFill>
              <a:latin typeface="Lucida Grande"/>
              <a:cs typeface="Lucida Grande"/>
            </a:endParaRPr>
          </a:p>
        </p:txBody>
      </p:sp>
      <p:sp>
        <p:nvSpPr>
          <p:cNvPr id="5" name="Subtitle 3"/>
          <p:cNvSpPr txBox="1">
            <a:spLocks/>
          </p:cNvSpPr>
          <p:nvPr/>
        </p:nvSpPr>
        <p:spPr>
          <a:xfrm>
            <a:off x="3065682" y="3300447"/>
            <a:ext cx="3028282" cy="4884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3600" dirty="0" smtClean="0">
                <a:solidFill>
                  <a:schemeClr val="tx1"/>
                </a:solidFill>
                <a:latin typeface="Lucida Grande"/>
                <a:cs typeface="Lucida Grande"/>
              </a:rPr>
              <a:t>A					B</a:t>
            </a:r>
            <a:endParaRPr lang="en-GB" sz="3600" dirty="0">
              <a:solidFill>
                <a:schemeClr val="tx1"/>
              </a:solidFill>
              <a:latin typeface="Lucida Grande"/>
              <a:cs typeface="Lucida Grande"/>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99793124"/>
              </p:ext>
            </p:extLst>
          </p:nvPr>
        </p:nvGraphicFramePr>
        <p:xfrm>
          <a:off x="1651000" y="5753100"/>
          <a:ext cx="5630863" cy="627063"/>
        </p:xfrm>
        <a:graphic>
          <a:graphicData uri="http://schemas.openxmlformats.org/presentationml/2006/ole">
            <mc:AlternateContent xmlns:mc="http://schemas.openxmlformats.org/markup-compatibility/2006">
              <mc:Choice xmlns:v="urn:schemas-microsoft-com:vml" Requires="v">
                <p:oleObj spid="_x0000_s34996" name="Equation" r:id="rId5" imgW="1828800" imgH="203200" progId="Equation.3">
                  <p:embed/>
                </p:oleObj>
              </mc:Choice>
              <mc:Fallback>
                <p:oleObj name="Equation" r:id="rId5" imgW="1828800" imgH="203200" progId="Equation.3">
                  <p:embed/>
                  <p:pic>
                    <p:nvPicPr>
                      <p:cNvPr id="0" name=""/>
                      <p:cNvPicPr/>
                      <p:nvPr/>
                    </p:nvPicPr>
                    <p:blipFill>
                      <a:blip r:embed="rId6"/>
                      <a:stretch>
                        <a:fillRect/>
                      </a:stretch>
                    </p:blipFill>
                    <p:spPr>
                      <a:xfrm>
                        <a:off x="1651000" y="5753100"/>
                        <a:ext cx="5630863" cy="627063"/>
                      </a:xfrm>
                      <a:prstGeom prst="rect">
                        <a:avLst/>
                      </a:prstGeom>
                    </p:spPr>
                  </p:pic>
                </p:oleObj>
              </mc:Fallback>
            </mc:AlternateContent>
          </a:graphicData>
        </a:graphic>
      </p:graphicFrame>
      <p:sp>
        <p:nvSpPr>
          <p:cNvPr id="8" name="Subtitle 3"/>
          <p:cNvSpPr txBox="1">
            <a:spLocks/>
          </p:cNvSpPr>
          <p:nvPr/>
        </p:nvSpPr>
        <p:spPr>
          <a:xfrm>
            <a:off x="1856347" y="2133832"/>
            <a:ext cx="5297914" cy="31475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400" i="1" dirty="0">
                <a:solidFill>
                  <a:schemeClr val="tx1"/>
                </a:solidFill>
                <a:latin typeface="Times"/>
                <a:cs typeface="Times"/>
              </a:rPr>
              <a:t>o</a:t>
            </a:r>
            <a:r>
              <a:rPr lang="en-GB" sz="2400" i="1" dirty="0" smtClean="0">
                <a:solidFill>
                  <a:schemeClr val="tx1"/>
                </a:solidFill>
                <a:latin typeface="Times"/>
                <a:cs typeface="Times"/>
              </a:rPr>
              <a:t>ne</a:t>
            </a:r>
            <a:endParaRPr lang="en-GB" sz="1400" i="1" dirty="0" smtClean="0">
              <a:solidFill>
                <a:schemeClr val="tx1"/>
              </a:solidFill>
              <a:latin typeface="Times"/>
              <a:cs typeface="Times"/>
            </a:endParaRPr>
          </a:p>
          <a:p>
            <a:pPr marL="4763" lvl="1" algn="l"/>
            <a:endParaRPr lang="en-GB" sz="1400" i="1" dirty="0" smtClean="0">
              <a:solidFill>
                <a:schemeClr val="tx1"/>
              </a:solidFill>
              <a:latin typeface="Times"/>
              <a:cs typeface="Times"/>
            </a:endParaRPr>
          </a:p>
          <a:p>
            <a:pPr marL="4763" lvl="1" algn="l"/>
            <a:r>
              <a:rPr lang="en-GB" sz="1400" i="1" dirty="0">
                <a:solidFill>
                  <a:schemeClr val="tx1"/>
                </a:solidFill>
                <a:latin typeface="Times"/>
                <a:cs typeface="Times"/>
              </a:rPr>
              <a:t> </a:t>
            </a:r>
            <a:r>
              <a:rPr lang="en-GB" sz="1400" i="1" dirty="0" smtClean="0">
                <a:solidFill>
                  <a:schemeClr val="tx1"/>
                </a:solidFill>
                <a:latin typeface="Times"/>
                <a:cs typeface="Times"/>
              </a:rPr>
              <a:t>    </a:t>
            </a:r>
            <a:r>
              <a:rPr lang="en-GB" sz="2400" i="1" dirty="0" smtClean="0">
                <a:solidFill>
                  <a:schemeClr val="tx1"/>
                </a:solidFill>
                <a:latin typeface="Times"/>
                <a:cs typeface="Times"/>
              </a:rPr>
              <a:t>   two, three			             six</a:t>
            </a:r>
          </a:p>
          <a:p>
            <a:pPr marL="4763" lvl="1" algn="l"/>
            <a:r>
              <a:rPr lang="en-GB" sz="2400" i="1" dirty="0" smtClean="0">
                <a:solidFill>
                  <a:schemeClr val="tx1"/>
                </a:solidFill>
                <a:latin typeface="Times"/>
                <a:cs typeface="Times"/>
              </a:rPr>
              <a:t>				</a:t>
            </a:r>
            <a:r>
              <a:rPr lang="en-GB" sz="2400" i="1" dirty="0">
                <a:solidFill>
                  <a:schemeClr val="tx1"/>
                </a:solidFill>
                <a:latin typeface="Times"/>
                <a:cs typeface="Times"/>
              </a:rPr>
              <a:t> </a:t>
            </a:r>
            <a:r>
              <a:rPr lang="en-GB" sz="2400" i="1" dirty="0" smtClean="0">
                <a:solidFill>
                  <a:schemeClr val="tx1"/>
                </a:solidFill>
                <a:latin typeface="Times"/>
                <a:cs typeface="Times"/>
              </a:rPr>
              <a:t>    four</a:t>
            </a:r>
            <a:endParaRPr lang="en-GB" sz="2400" i="1" dirty="0">
              <a:solidFill>
                <a:schemeClr val="tx1"/>
              </a:solidFill>
              <a:latin typeface="Times"/>
              <a:cs typeface="Times"/>
            </a:endParaRPr>
          </a:p>
          <a:p>
            <a:pPr marL="4763" lvl="1" algn="l"/>
            <a:r>
              <a:rPr lang="en-GB" sz="2400" i="1" dirty="0" smtClean="0">
                <a:solidFill>
                  <a:schemeClr val="tx1"/>
                </a:solidFill>
                <a:latin typeface="Times"/>
                <a:cs typeface="Times"/>
              </a:rPr>
              <a:t>				     five</a:t>
            </a:r>
          </a:p>
        </p:txBody>
      </p:sp>
      <p:pic>
        <p:nvPicPr>
          <p:cNvPr id="10" name="Picture 9" descr="dic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500" y="633194"/>
            <a:ext cx="1294367" cy="647184"/>
          </a:xfrm>
          <a:prstGeom prst="rect">
            <a:avLst/>
          </a:prstGeom>
        </p:spPr>
      </p:pic>
    </p:spTree>
    <p:extLst>
      <p:ext uri="{BB962C8B-B14F-4D97-AF65-F5344CB8AC3E}">
        <p14:creationId xmlns:p14="http://schemas.microsoft.com/office/powerpoint/2010/main" val="5161523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To consider Probabilities, we need:</a:t>
            </a:r>
            <a:endParaRPr lang="en-GB" sz="2000" dirty="0">
              <a:solidFill>
                <a:schemeClr val="tx1"/>
              </a:solidFill>
              <a:latin typeface="Lucida Grande"/>
              <a:cs typeface="Lucida Grande"/>
            </a:endParaRPr>
          </a:p>
        </p:txBody>
      </p:sp>
      <p:sp>
        <p:nvSpPr>
          <p:cNvPr id="19" name="Subtitle 3"/>
          <p:cNvSpPr txBox="1">
            <a:spLocks/>
          </p:cNvSpPr>
          <p:nvPr/>
        </p:nvSpPr>
        <p:spPr>
          <a:xfrm>
            <a:off x="541160" y="2038761"/>
            <a:ext cx="8361646" cy="668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1.  Sample space: </a:t>
            </a:r>
            <a:r>
              <a:rPr lang="en-GB" sz="2000" dirty="0" err="1" smtClean="0">
                <a:solidFill>
                  <a:schemeClr val="tx1"/>
                </a:solidFill>
                <a:latin typeface="Lucida Grande"/>
                <a:cs typeface="Lucida Grande"/>
              </a:rPr>
              <a:t>Ω</a:t>
            </a:r>
            <a:endParaRPr lang="en-GB" sz="2000" dirty="0">
              <a:solidFill>
                <a:schemeClr val="tx1"/>
              </a:solidFill>
              <a:latin typeface="Lucida Grande"/>
              <a:cs typeface="Lucida Grande"/>
            </a:endParaRPr>
          </a:p>
        </p:txBody>
      </p:sp>
      <p:sp>
        <p:nvSpPr>
          <p:cNvPr id="25" name="Subtitle 3"/>
          <p:cNvSpPr txBox="1">
            <a:spLocks/>
          </p:cNvSpPr>
          <p:nvPr/>
        </p:nvSpPr>
        <p:spPr>
          <a:xfrm>
            <a:off x="541160" y="2859660"/>
            <a:ext cx="8361646" cy="8891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2.  Event space: </a:t>
            </a:r>
            <a:r>
              <a:rPr lang="en-GB" sz="2000" dirty="0">
                <a:solidFill>
                  <a:schemeClr val="tx1"/>
                </a:solidFill>
                <a:latin typeface="Lucida Grande"/>
                <a:cs typeface="Lucida Grande"/>
              </a:rPr>
              <a:t>	</a:t>
            </a:r>
          </a:p>
        </p:txBody>
      </p:sp>
      <p:pic>
        <p:nvPicPr>
          <p:cNvPr id="3" name="Picture 2" descr="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30" y="2945138"/>
            <a:ext cx="288000" cy="262909"/>
          </a:xfrm>
          <a:prstGeom prst="rect">
            <a:avLst/>
          </a:prstGeom>
        </p:spPr>
      </p:pic>
      <p:sp>
        <p:nvSpPr>
          <p:cNvPr id="26" name="Subtitle 3"/>
          <p:cNvSpPr txBox="1">
            <a:spLocks/>
          </p:cNvSpPr>
          <p:nvPr/>
        </p:nvSpPr>
        <p:spPr>
          <a:xfrm>
            <a:off x="541160" y="3714429"/>
            <a:ext cx="8361646" cy="668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3.  Probability measure: </a:t>
            </a:r>
            <a:r>
              <a:rPr lang="en-GB" sz="2000" i="1" dirty="0" smtClean="0">
                <a:solidFill>
                  <a:schemeClr val="tx1"/>
                </a:solidFill>
                <a:latin typeface="Lucida Grande"/>
                <a:cs typeface="Lucida Grande"/>
              </a:rPr>
              <a:t>P</a:t>
            </a:r>
            <a:r>
              <a:rPr lang="en-GB" sz="2000" dirty="0">
                <a:solidFill>
                  <a:schemeClr val="tx1"/>
                </a:solidFill>
                <a:latin typeface="Lucida Grande"/>
                <a:cs typeface="Lucida Grande"/>
              </a:rPr>
              <a:t>	</a:t>
            </a:r>
          </a:p>
        </p:txBody>
      </p:sp>
    </p:spTree>
    <p:extLst>
      <p:ext uri="{BB962C8B-B14F-4D97-AF65-F5344CB8AC3E}">
        <p14:creationId xmlns:p14="http://schemas.microsoft.com/office/powerpoint/2010/main" val="41546947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To consider Probabilities, we need:</a:t>
            </a:r>
            <a:endParaRPr lang="en-GB" sz="2000" dirty="0">
              <a:solidFill>
                <a:schemeClr val="tx1"/>
              </a:solidFill>
              <a:latin typeface="Lucida Grande"/>
              <a:cs typeface="Lucida Grande"/>
            </a:endParaRPr>
          </a:p>
        </p:txBody>
      </p:sp>
      <p:sp>
        <p:nvSpPr>
          <p:cNvPr id="19" name="Subtitle 3"/>
          <p:cNvSpPr txBox="1">
            <a:spLocks/>
          </p:cNvSpPr>
          <p:nvPr/>
        </p:nvSpPr>
        <p:spPr>
          <a:xfrm>
            <a:off x="541160" y="2038761"/>
            <a:ext cx="8361646" cy="668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1.  Sample space: </a:t>
            </a:r>
            <a:r>
              <a:rPr lang="en-GB" sz="2000" dirty="0" err="1" smtClean="0">
                <a:solidFill>
                  <a:schemeClr val="tx1"/>
                </a:solidFill>
                <a:latin typeface="Lucida Grande"/>
                <a:cs typeface="Lucida Grande"/>
              </a:rPr>
              <a:t>Ω</a:t>
            </a:r>
            <a:r>
              <a:rPr lang="en-GB" sz="2000" dirty="0">
                <a:solidFill>
                  <a:schemeClr val="tx1"/>
                </a:solidFill>
                <a:latin typeface="Lucida Grande"/>
                <a:cs typeface="Lucida Grande"/>
              </a:rPr>
              <a:t>		</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the set of all possible outcomes</a:t>
            </a:r>
          </a:p>
          <a:p>
            <a:pPr marL="4763" lvl="1" algn="l"/>
            <a:endParaRPr lang="en-GB" sz="2000" dirty="0">
              <a:solidFill>
                <a:schemeClr val="tx1"/>
              </a:solidFill>
              <a:latin typeface="Lucida Grande"/>
              <a:cs typeface="Lucida Grande"/>
            </a:endParaRPr>
          </a:p>
        </p:txBody>
      </p:sp>
      <p:pic>
        <p:nvPicPr>
          <p:cNvPr id="8" name="Picture 7" descr="co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663" y="3193178"/>
            <a:ext cx="1010714" cy="885296"/>
          </a:xfrm>
          <a:prstGeom prst="rect">
            <a:avLst/>
          </a:prstGeom>
        </p:spPr>
      </p:pic>
      <p:pic>
        <p:nvPicPr>
          <p:cNvPr id="9" name="Picture 8" descr="di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663" y="4426485"/>
            <a:ext cx="1294367" cy="647184"/>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4247747979"/>
              </p:ext>
            </p:extLst>
          </p:nvPr>
        </p:nvGraphicFramePr>
        <p:xfrm>
          <a:off x="3927475" y="3424472"/>
          <a:ext cx="2265363" cy="417512"/>
        </p:xfrm>
        <a:graphic>
          <a:graphicData uri="http://schemas.openxmlformats.org/presentationml/2006/ole">
            <mc:AlternateContent xmlns:mc="http://schemas.openxmlformats.org/markup-compatibility/2006">
              <mc:Choice xmlns:v="urn:schemas-microsoft-com:vml" Requires="v">
                <p:oleObj spid="_x0000_s12651" name="Equation" r:id="rId6" imgW="1104900" imgH="203200" progId="Equation.3">
                  <p:embed/>
                </p:oleObj>
              </mc:Choice>
              <mc:Fallback>
                <p:oleObj name="Equation" r:id="rId6" imgW="1104900" imgH="203200" progId="Equation.3">
                  <p:embed/>
                  <p:pic>
                    <p:nvPicPr>
                      <p:cNvPr id="0" name=""/>
                      <p:cNvPicPr/>
                      <p:nvPr/>
                    </p:nvPicPr>
                    <p:blipFill>
                      <a:blip r:embed="rId7"/>
                      <a:stretch>
                        <a:fillRect/>
                      </a:stretch>
                    </p:blipFill>
                    <p:spPr>
                      <a:xfrm>
                        <a:off x="3927475" y="3424472"/>
                        <a:ext cx="2265363" cy="41751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8068668"/>
              </p:ext>
            </p:extLst>
          </p:nvPr>
        </p:nvGraphicFramePr>
        <p:xfrm>
          <a:off x="3940413" y="4499751"/>
          <a:ext cx="4349750" cy="415925"/>
        </p:xfrm>
        <a:graphic>
          <a:graphicData uri="http://schemas.openxmlformats.org/presentationml/2006/ole">
            <mc:AlternateContent xmlns:mc="http://schemas.openxmlformats.org/markup-compatibility/2006">
              <mc:Choice xmlns:v="urn:schemas-microsoft-com:vml" Requires="v">
                <p:oleObj spid="_x0000_s12652" name="Equation" r:id="rId8" imgW="2120900" imgH="203200" progId="Equation.3">
                  <p:embed/>
                </p:oleObj>
              </mc:Choice>
              <mc:Fallback>
                <p:oleObj name="Equation" r:id="rId8" imgW="2120900" imgH="203200" progId="Equation.3">
                  <p:embed/>
                  <p:pic>
                    <p:nvPicPr>
                      <p:cNvPr id="0" name=""/>
                      <p:cNvPicPr/>
                      <p:nvPr/>
                    </p:nvPicPr>
                    <p:blipFill>
                      <a:blip r:embed="rId9"/>
                      <a:stretch>
                        <a:fillRect/>
                      </a:stretch>
                    </p:blipFill>
                    <p:spPr>
                      <a:xfrm>
                        <a:off x="3940413" y="4499751"/>
                        <a:ext cx="4349750" cy="415925"/>
                      </a:xfrm>
                      <a:prstGeom prst="rect">
                        <a:avLst/>
                      </a:prstGeom>
                    </p:spPr>
                  </p:pic>
                </p:oleObj>
              </mc:Fallback>
            </mc:AlternateContent>
          </a:graphicData>
        </a:graphic>
      </p:graphicFrame>
    </p:spTree>
    <p:extLst>
      <p:ext uri="{BB962C8B-B14F-4D97-AF65-F5344CB8AC3E}">
        <p14:creationId xmlns:p14="http://schemas.microsoft.com/office/powerpoint/2010/main" val="5336556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To consider Probabilities, we need:</a:t>
            </a:r>
            <a:endParaRPr lang="en-GB" sz="2000" dirty="0">
              <a:solidFill>
                <a:schemeClr val="tx1"/>
              </a:solidFill>
              <a:latin typeface="Lucida Grande"/>
              <a:cs typeface="Lucida Grande"/>
            </a:endParaRPr>
          </a:p>
        </p:txBody>
      </p:sp>
      <p:sp>
        <p:nvSpPr>
          <p:cNvPr id="19" name="Subtitle 3"/>
          <p:cNvSpPr txBox="1">
            <a:spLocks/>
          </p:cNvSpPr>
          <p:nvPr/>
        </p:nvSpPr>
        <p:spPr>
          <a:xfrm>
            <a:off x="541160" y="2038761"/>
            <a:ext cx="8361646" cy="77587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2.  Event </a:t>
            </a:r>
            <a:r>
              <a:rPr lang="en-GB" sz="2000" dirty="0">
                <a:solidFill>
                  <a:schemeClr val="tx1"/>
                </a:solidFill>
                <a:latin typeface="Lucida Grande"/>
                <a:cs typeface="Lucida Grande"/>
              </a:rPr>
              <a:t>space: 			- the set of all possible </a:t>
            </a:r>
            <a:r>
              <a:rPr lang="en-GB" sz="2000" dirty="0" smtClean="0">
                <a:solidFill>
                  <a:schemeClr val="tx1"/>
                </a:solidFill>
                <a:latin typeface="Lucida Grande"/>
                <a:cs typeface="Lucida Grande"/>
              </a:rPr>
              <a:t>events</a:t>
            </a:r>
          </a:p>
        </p:txBody>
      </p:sp>
      <p:pic>
        <p:nvPicPr>
          <p:cNvPr id="8" name="Picture 7" descr="co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663" y="3191887"/>
            <a:ext cx="1010714" cy="885296"/>
          </a:xfrm>
          <a:prstGeom prst="rect">
            <a:avLst/>
          </a:prstGeom>
        </p:spPr>
      </p:pic>
      <p:pic>
        <p:nvPicPr>
          <p:cNvPr id="12" name="Picture 11" descr="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5130" y="2127001"/>
            <a:ext cx="288000" cy="262909"/>
          </a:xfrm>
          <a:prstGeom prst="rect">
            <a:avLst/>
          </a:prstGeom>
        </p:spPr>
      </p:pic>
      <p:grpSp>
        <p:nvGrpSpPr>
          <p:cNvPr id="3" name="Group 2"/>
          <p:cNvGrpSpPr/>
          <p:nvPr/>
        </p:nvGrpSpPr>
        <p:grpSpPr>
          <a:xfrm>
            <a:off x="3781873" y="3191887"/>
            <a:ext cx="4999037" cy="862013"/>
            <a:chOff x="3781873" y="4829451"/>
            <a:chExt cx="4999037" cy="862013"/>
          </a:xfrm>
        </p:grpSpPr>
        <p:graphicFrame>
          <p:nvGraphicFramePr>
            <p:cNvPr id="10" name="Object 9"/>
            <p:cNvGraphicFramePr>
              <a:graphicFrameLocks noChangeAspect="1"/>
            </p:cNvGraphicFramePr>
            <p:nvPr>
              <p:extLst>
                <p:ext uri="{D42A27DB-BD31-4B8C-83A1-F6EECF244321}">
                  <p14:modId xmlns:p14="http://schemas.microsoft.com/office/powerpoint/2010/main" val="2089131275"/>
                </p:ext>
              </p:extLst>
            </p:nvPr>
          </p:nvGraphicFramePr>
          <p:xfrm>
            <a:off x="3781873" y="4829451"/>
            <a:ext cx="4999037" cy="862013"/>
          </p:xfrm>
          <a:graphic>
            <a:graphicData uri="http://schemas.openxmlformats.org/presentationml/2006/ole">
              <mc:AlternateContent xmlns:mc="http://schemas.openxmlformats.org/markup-compatibility/2006">
                <mc:Choice xmlns:v="urn:schemas-microsoft-com:vml" Requires="v">
                  <p:oleObj spid="_x0000_s38178" name="Equation" r:id="rId6" imgW="2438400" imgH="419100" progId="Equation.3">
                    <p:embed/>
                  </p:oleObj>
                </mc:Choice>
                <mc:Fallback>
                  <p:oleObj name="Equation" r:id="rId6" imgW="2438400" imgH="419100" progId="Equation.3">
                    <p:embed/>
                    <p:pic>
                      <p:nvPicPr>
                        <p:cNvPr id="0" name=""/>
                        <p:cNvPicPr/>
                        <p:nvPr/>
                      </p:nvPicPr>
                      <p:blipFill>
                        <a:blip r:embed="rId7"/>
                        <a:stretch>
                          <a:fillRect/>
                        </a:stretch>
                      </p:blipFill>
                      <p:spPr>
                        <a:xfrm>
                          <a:off x="3781873" y="4829451"/>
                          <a:ext cx="4999037" cy="862013"/>
                        </a:xfrm>
                        <a:prstGeom prst="rect">
                          <a:avLst/>
                        </a:prstGeom>
                      </p:spPr>
                    </p:pic>
                  </p:oleObj>
                </mc:Fallback>
              </mc:AlternateContent>
            </a:graphicData>
          </a:graphic>
        </p:graphicFrame>
        <p:pic>
          <p:nvPicPr>
            <p:cNvPr id="13" name="Picture 12" descr="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039" y="5339633"/>
              <a:ext cx="288000" cy="262909"/>
            </a:xfrm>
            <a:prstGeom prst="rect">
              <a:avLst/>
            </a:prstGeom>
          </p:spPr>
        </p:pic>
      </p:grpSp>
    </p:spTree>
    <p:extLst>
      <p:ext uri="{BB962C8B-B14F-4D97-AF65-F5344CB8AC3E}">
        <p14:creationId xmlns:p14="http://schemas.microsoft.com/office/powerpoint/2010/main" val="30740238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Introduction</a:t>
            </a:r>
            <a:endParaRPr lang="en-GB" sz="4000" dirty="0">
              <a:latin typeface="Abadi MT Condensed Extra Bold"/>
              <a:cs typeface="Abadi MT Condensed Extra Bold"/>
            </a:endParaRPr>
          </a:p>
        </p:txBody>
      </p:sp>
    </p:spTree>
    <p:extLst>
      <p:ext uri="{BB962C8B-B14F-4D97-AF65-F5344CB8AC3E}">
        <p14:creationId xmlns:p14="http://schemas.microsoft.com/office/powerpoint/2010/main" val="29464449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To consider Probabilities, we need:</a:t>
            </a:r>
            <a:endParaRPr lang="en-GB" sz="2000" dirty="0">
              <a:solidFill>
                <a:schemeClr val="tx1"/>
              </a:solidFill>
              <a:latin typeface="Lucida Grande"/>
              <a:cs typeface="Lucida Grande"/>
            </a:endParaRPr>
          </a:p>
        </p:txBody>
      </p:sp>
      <p:sp>
        <p:nvSpPr>
          <p:cNvPr id="19" name="Subtitle 3"/>
          <p:cNvSpPr txBox="1">
            <a:spLocks/>
          </p:cNvSpPr>
          <p:nvPr/>
        </p:nvSpPr>
        <p:spPr>
          <a:xfrm>
            <a:off x="541160" y="2038761"/>
            <a:ext cx="8361646" cy="26380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3. </a:t>
            </a:r>
            <a:r>
              <a:rPr lang="en-GB" sz="2000" dirty="0">
                <a:solidFill>
                  <a:schemeClr val="tx1"/>
                </a:solidFill>
                <a:latin typeface="Lucida Grande"/>
                <a:cs typeface="Lucida Grande"/>
              </a:rPr>
              <a:t>Probability measure: </a:t>
            </a:r>
            <a:r>
              <a:rPr lang="en-GB" sz="2000" i="1" dirty="0" smtClean="0">
                <a:solidFill>
                  <a:schemeClr val="tx1"/>
                </a:solidFill>
                <a:latin typeface="Lucida Grande"/>
                <a:cs typeface="Lucida Grande"/>
              </a:rPr>
              <a:t>P</a:t>
            </a:r>
            <a:endParaRPr lang="en-GB" sz="2000" dirty="0" smtClean="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r>
              <a:rPr lang="en-GB" sz="2000" i="1" dirty="0" smtClean="0">
                <a:solidFill>
                  <a:schemeClr val="tx1"/>
                </a:solidFill>
                <a:latin typeface="Lucida Grande"/>
                <a:cs typeface="Lucida Grande"/>
              </a:rPr>
              <a:t>P</a:t>
            </a:r>
            <a:r>
              <a:rPr lang="en-GB" sz="2000" dirty="0" smtClean="0">
                <a:solidFill>
                  <a:schemeClr val="tx1"/>
                </a:solidFill>
                <a:latin typeface="Lucida Grande"/>
                <a:cs typeface="Lucida Grande"/>
              </a:rPr>
              <a:t> must satisfy two axioms:</a:t>
            </a:r>
          </a:p>
          <a:p>
            <a:pPr marL="4763" lvl="1" algn="l"/>
            <a:endParaRPr lang="en-GB" sz="2000" dirty="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p:txBody>
      </p:sp>
      <p:grpSp>
        <p:nvGrpSpPr>
          <p:cNvPr id="5" name="Group 4"/>
          <p:cNvGrpSpPr/>
          <p:nvPr/>
        </p:nvGrpSpPr>
        <p:grpSpPr>
          <a:xfrm>
            <a:off x="4934523" y="2070028"/>
            <a:ext cx="1692275" cy="365125"/>
            <a:chOff x="4934523" y="2070028"/>
            <a:chExt cx="1692275" cy="365125"/>
          </a:xfrm>
        </p:grpSpPr>
        <p:graphicFrame>
          <p:nvGraphicFramePr>
            <p:cNvPr id="11" name="Object 10"/>
            <p:cNvGraphicFramePr>
              <a:graphicFrameLocks noChangeAspect="1"/>
            </p:cNvGraphicFramePr>
            <p:nvPr>
              <p:extLst>
                <p:ext uri="{D42A27DB-BD31-4B8C-83A1-F6EECF244321}">
                  <p14:modId xmlns:p14="http://schemas.microsoft.com/office/powerpoint/2010/main" val="1917652257"/>
                </p:ext>
              </p:extLst>
            </p:nvPr>
          </p:nvGraphicFramePr>
          <p:xfrm>
            <a:off x="4934523" y="2070028"/>
            <a:ext cx="1692275" cy="365125"/>
          </p:xfrm>
          <a:graphic>
            <a:graphicData uri="http://schemas.openxmlformats.org/presentationml/2006/ole">
              <mc:AlternateContent xmlns:mc="http://schemas.openxmlformats.org/markup-compatibility/2006">
                <mc:Choice xmlns:v="urn:schemas-microsoft-com:vml" Requires="v">
                  <p:oleObj spid="_x0000_s14993" name="Equation" r:id="rId4" imgW="825500" imgH="177800" progId="Equation.3">
                    <p:embed/>
                  </p:oleObj>
                </mc:Choice>
                <mc:Fallback>
                  <p:oleObj name="Equation" r:id="rId4" imgW="825500" imgH="177800" progId="Equation.3">
                    <p:embed/>
                    <p:pic>
                      <p:nvPicPr>
                        <p:cNvPr id="0" name=""/>
                        <p:cNvPicPr/>
                        <p:nvPr/>
                      </p:nvPicPr>
                      <p:blipFill>
                        <a:blip r:embed="rId5"/>
                        <a:stretch>
                          <a:fillRect/>
                        </a:stretch>
                      </p:blipFill>
                      <p:spPr>
                        <a:xfrm>
                          <a:off x="4934523" y="2070028"/>
                          <a:ext cx="1692275" cy="365125"/>
                        </a:xfrm>
                        <a:prstGeom prst="rect">
                          <a:avLst/>
                        </a:prstGeom>
                      </p:spPr>
                    </p:pic>
                  </p:oleObj>
                </mc:Fallback>
              </mc:AlternateContent>
            </a:graphicData>
          </a:graphic>
        </p:graphicFrame>
        <p:pic>
          <p:nvPicPr>
            <p:cNvPr id="14" name="Picture 13" descr="f.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1848" y="2102579"/>
              <a:ext cx="288000" cy="262909"/>
            </a:xfrm>
            <a:prstGeom prst="rect">
              <a:avLst/>
            </a:prstGeom>
          </p:spPr>
        </p:pic>
      </p:grpSp>
      <p:graphicFrame>
        <p:nvGraphicFramePr>
          <p:cNvPr id="16" name="Object 15"/>
          <p:cNvGraphicFramePr>
            <a:graphicFrameLocks noChangeAspect="1"/>
          </p:cNvGraphicFramePr>
          <p:nvPr>
            <p:extLst>
              <p:ext uri="{D42A27DB-BD31-4B8C-83A1-F6EECF244321}">
                <p14:modId xmlns:p14="http://schemas.microsoft.com/office/powerpoint/2010/main" val="3147353490"/>
              </p:ext>
            </p:extLst>
          </p:nvPr>
        </p:nvGraphicFramePr>
        <p:xfrm>
          <a:off x="45799" y="3629677"/>
          <a:ext cx="3305175" cy="1825625"/>
        </p:xfrm>
        <a:graphic>
          <a:graphicData uri="http://schemas.openxmlformats.org/presentationml/2006/ole">
            <mc:AlternateContent xmlns:mc="http://schemas.openxmlformats.org/markup-compatibility/2006">
              <mc:Choice xmlns:v="urn:schemas-microsoft-com:vml" Requires="v">
                <p:oleObj spid="_x0000_s14994" name="Equation" r:id="rId7" imgW="1612900" imgH="889000" progId="Equation.3">
                  <p:embed/>
                </p:oleObj>
              </mc:Choice>
              <mc:Fallback>
                <p:oleObj name="Equation" r:id="rId7" imgW="1612900" imgH="889000" progId="Equation.3">
                  <p:embed/>
                  <p:pic>
                    <p:nvPicPr>
                      <p:cNvPr id="0" name=""/>
                      <p:cNvPicPr/>
                      <p:nvPr/>
                    </p:nvPicPr>
                    <p:blipFill>
                      <a:blip r:embed="rId8"/>
                      <a:stretch>
                        <a:fillRect/>
                      </a:stretch>
                    </p:blipFill>
                    <p:spPr>
                      <a:xfrm>
                        <a:off x="45799" y="3629677"/>
                        <a:ext cx="3305175" cy="1825625"/>
                      </a:xfrm>
                      <a:prstGeom prst="rect">
                        <a:avLst/>
                      </a:prstGeom>
                    </p:spPr>
                  </p:pic>
                </p:oleObj>
              </mc:Fallback>
            </mc:AlternateContent>
          </a:graphicData>
        </a:graphic>
      </p:graphicFrame>
      <p:sp>
        <p:nvSpPr>
          <p:cNvPr id="18" name="Subtitle 3"/>
          <p:cNvSpPr txBox="1">
            <a:spLocks/>
          </p:cNvSpPr>
          <p:nvPr/>
        </p:nvSpPr>
        <p:spPr>
          <a:xfrm>
            <a:off x="3243935" y="3708336"/>
            <a:ext cx="5900065" cy="18080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Probability of any outcome is 1 (100% chance)</a:t>
            </a:r>
            <a:endParaRPr lang="en-GB" sz="1600" dirty="0" smtClean="0">
              <a:solidFill>
                <a:schemeClr val="tx1"/>
              </a:solidFill>
              <a:latin typeface="Lucida Grande"/>
              <a:cs typeface="Lucida Grande"/>
            </a:endParaRPr>
          </a:p>
          <a:p>
            <a:pPr marL="4763" lvl="1" algn="l"/>
            <a:endParaRPr lang="en-GB" sz="1600" dirty="0" smtClean="0">
              <a:solidFill>
                <a:schemeClr val="tx1"/>
              </a:solidFill>
              <a:latin typeface="Lucida Grande"/>
              <a:cs typeface="Lucida Grande"/>
            </a:endParaRPr>
          </a:p>
          <a:p>
            <a:pPr marL="4763" lvl="1" algn="l"/>
            <a:endParaRPr lang="en-GB" sz="1600" dirty="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If and only if                are disjoint</a:t>
            </a:r>
            <a:endParaRPr lang="en-GB" sz="2000" dirty="0">
              <a:solidFill>
                <a:schemeClr val="tx1"/>
              </a:solidFill>
              <a:latin typeface="Lucida Grande"/>
              <a:cs typeface="Lucida Grande"/>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950272044"/>
              </p:ext>
            </p:extLst>
          </p:nvPr>
        </p:nvGraphicFramePr>
        <p:xfrm>
          <a:off x="4934523" y="4676811"/>
          <a:ext cx="1169987" cy="417512"/>
        </p:xfrm>
        <a:graphic>
          <a:graphicData uri="http://schemas.openxmlformats.org/presentationml/2006/ole">
            <mc:AlternateContent xmlns:mc="http://schemas.openxmlformats.org/markup-compatibility/2006">
              <mc:Choice xmlns:v="urn:schemas-microsoft-com:vml" Requires="v">
                <p:oleObj spid="_x0000_s14995" name="Equation" r:id="rId9" imgW="571500" imgH="203200" progId="Equation.3">
                  <p:embed/>
                </p:oleObj>
              </mc:Choice>
              <mc:Fallback>
                <p:oleObj name="Equation" r:id="rId9" imgW="571500" imgH="203200" progId="Equation.3">
                  <p:embed/>
                  <p:pic>
                    <p:nvPicPr>
                      <p:cNvPr id="0" name=""/>
                      <p:cNvPicPr/>
                      <p:nvPr/>
                    </p:nvPicPr>
                    <p:blipFill>
                      <a:blip r:embed="rId10"/>
                      <a:stretch>
                        <a:fillRect/>
                      </a:stretch>
                    </p:blipFill>
                    <p:spPr>
                      <a:xfrm>
                        <a:off x="4934523" y="4676811"/>
                        <a:ext cx="1169987" cy="417512"/>
                      </a:xfrm>
                      <a:prstGeom prst="rect">
                        <a:avLst/>
                      </a:prstGeom>
                    </p:spPr>
                  </p:pic>
                </p:oleObj>
              </mc:Fallback>
            </mc:AlternateContent>
          </a:graphicData>
        </a:graphic>
      </p:graphicFrame>
    </p:spTree>
    <p:extLst>
      <p:ext uri="{BB962C8B-B14F-4D97-AF65-F5344CB8AC3E}">
        <p14:creationId xmlns:p14="http://schemas.microsoft.com/office/powerpoint/2010/main" val="11794702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To consider Probabilities, we need:</a:t>
            </a:r>
            <a:endParaRPr lang="en-GB" sz="2000" dirty="0">
              <a:solidFill>
                <a:schemeClr val="tx1"/>
              </a:solidFill>
              <a:latin typeface="Lucida Grande"/>
              <a:cs typeface="Lucida Grande"/>
            </a:endParaRPr>
          </a:p>
        </p:txBody>
      </p:sp>
      <p:sp>
        <p:nvSpPr>
          <p:cNvPr id="19" name="Subtitle 3"/>
          <p:cNvSpPr txBox="1">
            <a:spLocks/>
          </p:cNvSpPr>
          <p:nvPr/>
        </p:nvSpPr>
        <p:spPr>
          <a:xfrm>
            <a:off x="541160" y="2038761"/>
            <a:ext cx="8361646" cy="26380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3. </a:t>
            </a:r>
            <a:r>
              <a:rPr lang="en-GB" sz="2000" dirty="0">
                <a:solidFill>
                  <a:schemeClr val="tx1"/>
                </a:solidFill>
                <a:latin typeface="Lucida Grande"/>
                <a:cs typeface="Lucida Grande"/>
              </a:rPr>
              <a:t>Probability measure: </a:t>
            </a:r>
            <a:r>
              <a:rPr lang="en-GB" sz="2000" i="1" dirty="0" smtClean="0">
                <a:solidFill>
                  <a:schemeClr val="tx1"/>
                </a:solidFill>
                <a:latin typeface="Lucida Grande"/>
                <a:cs typeface="Lucida Grande"/>
              </a:rPr>
              <a:t>P</a:t>
            </a:r>
            <a:endParaRPr lang="en-GB" sz="2000" dirty="0" smtClean="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r>
              <a:rPr lang="en-GB" sz="2000" i="1" dirty="0" smtClean="0">
                <a:solidFill>
                  <a:schemeClr val="tx1"/>
                </a:solidFill>
                <a:latin typeface="Lucida Grande"/>
                <a:cs typeface="Lucida Grande"/>
              </a:rPr>
              <a:t>P</a:t>
            </a:r>
            <a:r>
              <a:rPr lang="en-GB" sz="2000" dirty="0" smtClean="0">
                <a:solidFill>
                  <a:schemeClr val="tx1"/>
                </a:solidFill>
                <a:latin typeface="Lucida Grande"/>
                <a:cs typeface="Lucida Grande"/>
              </a:rPr>
              <a:t> must satisfy two axioms:</a:t>
            </a:r>
          </a:p>
          <a:p>
            <a:pPr marL="4763" lvl="1" algn="l"/>
            <a:endParaRPr lang="en-GB" sz="2000" dirty="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p:txBody>
      </p:sp>
      <p:grpSp>
        <p:nvGrpSpPr>
          <p:cNvPr id="5" name="Group 4"/>
          <p:cNvGrpSpPr/>
          <p:nvPr/>
        </p:nvGrpSpPr>
        <p:grpSpPr>
          <a:xfrm>
            <a:off x="4934523" y="2070028"/>
            <a:ext cx="1692275" cy="365125"/>
            <a:chOff x="4934523" y="2070028"/>
            <a:chExt cx="1692275" cy="365125"/>
          </a:xfrm>
        </p:grpSpPr>
        <p:graphicFrame>
          <p:nvGraphicFramePr>
            <p:cNvPr id="11" name="Object 10"/>
            <p:cNvGraphicFramePr>
              <a:graphicFrameLocks noChangeAspect="1"/>
            </p:cNvGraphicFramePr>
            <p:nvPr>
              <p:extLst>
                <p:ext uri="{D42A27DB-BD31-4B8C-83A1-F6EECF244321}">
                  <p14:modId xmlns:p14="http://schemas.microsoft.com/office/powerpoint/2010/main" val="3318858159"/>
                </p:ext>
              </p:extLst>
            </p:nvPr>
          </p:nvGraphicFramePr>
          <p:xfrm>
            <a:off x="4934523" y="2070028"/>
            <a:ext cx="1692275" cy="365125"/>
          </p:xfrm>
          <a:graphic>
            <a:graphicData uri="http://schemas.openxmlformats.org/presentationml/2006/ole">
              <mc:AlternateContent xmlns:mc="http://schemas.openxmlformats.org/markup-compatibility/2006">
                <mc:Choice xmlns:v="urn:schemas-microsoft-com:vml" Requires="v">
                  <p:oleObj spid="_x0000_s146749" name="Equation" r:id="rId4" imgW="825500" imgH="177800" progId="Equation.3">
                    <p:embed/>
                  </p:oleObj>
                </mc:Choice>
                <mc:Fallback>
                  <p:oleObj name="Equation" r:id="rId4" imgW="825500" imgH="177800" progId="Equation.3">
                    <p:embed/>
                    <p:pic>
                      <p:nvPicPr>
                        <p:cNvPr id="0" name=""/>
                        <p:cNvPicPr/>
                        <p:nvPr/>
                      </p:nvPicPr>
                      <p:blipFill>
                        <a:blip r:embed="rId5"/>
                        <a:stretch>
                          <a:fillRect/>
                        </a:stretch>
                      </p:blipFill>
                      <p:spPr>
                        <a:xfrm>
                          <a:off x="4934523" y="2070028"/>
                          <a:ext cx="1692275" cy="365125"/>
                        </a:xfrm>
                        <a:prstGeom prst="rect">
                          <a:avLst/>
                        </a:prstGeom>
                      </p:spPr>
                    </p:pic>
                  </p:oleObj>
                </mc:Fallback>
              </mc:AlternateContent>
            </a:graphicData>
          </a:graphic>
        </p:graphicFrame>
        <p:pic>
          <p:nvPicPr>
            <p:cNvPr id="14" name="Picture 13" descr="f.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1848" y="2102579"/>
              <a:ext cx="288000" cy="262909"/>
            </a:xfrm>
            <a:prstGeom prst="rect">
              <a:avLst/>
            </a:prstGeom>
          </p:spPr>
        </p:pic>
      </p:grpSp>
      <p:graphicFrame>
        <p:nvGraphicFramePr>
          <p:cNvPr id="16" name="Object 15"/>
          <p:cNvGraphicFramePr>
            <a:graphicFrameLocks noChangeAspect="1"/>
          </p:cNvGraphicFramePr>
          <p:nvPr>
            <p:extLst>
              <p:ext uri="{D42A27DB-BD31-4B8C-83A1-F6EECF244321}">
                <p14:modId xmlns:p14="http://schemas.microsoft.com/office/powerpoint/2010/main" val="1136477869"/>
              </p:ext>
            </p:extLst>
          </p:nvPr>
        </p:nvGraphicFramePr>
        <p:xfrm>
          <a:off x="45799" y="3629677"/>
          <a:ext cx="3305175" cy="1825625"/>
        </p:xfrm>
        <a:graphic>
          <a:graphicData uri="http://schemas.openxmlformats.org/presentationml/2006/ole">
            <mc:AlternateContent xmlns:mc="http://schemas.openxmlformats.org/markup-compatibility/2006">
              <mc:Choice xmlns:v="urn:schemas-microsoft-com:vml" Requires="v">
                <p:oleObj spid="_x0000_s146750" name="Equation" r:id="rId7" imgW="1612900" imgH="889000" progId="Equation.3">
                  <p:embed/>
                </p:oleObj>
              </mc:Choice>
              <mc:Fallback>
                <p:oleObj name="Equation" r:id="rId7" imgW="1612900" imgH="889000" progId="Equation.3">
                  <p:embed/>
                  <p:pic>
                    <p:nvPicPr>
                      <p:cNvPr id="0" name=""/>
                      <p:cNvPicPr/>
                      <p:nvPr/>
                    </p:nvPicPr>
                    <p:blipFill>
                      <a:blip r:embed="rId8"/>
                      <a:stretch>
                        <a:fillRect/>
                      </a:stretch>
                    </p:blipFill>
                    <p:spPr>
                      <a:xfrm>
                        <a:off x="45799" y="3629677"/>
                        <a:ext cx="3305175" cy="1825625"/>
                      </a:xfrm>
                      <a:prstGeom prst="rect">
                        <a:avLst/>
                      </a:prstGeom>
                    </p:spPr>
                  </p:pic>
                </p:oleObj>
              </mc:Fallback>
            </mc:AlternateContent>
          </a:graphicData>
        </a:graphic>
      </p:graphicFrame>
      <p:sp>
        <p:nvSpPr>
          <p:cNvPr id="18" name="Subtitle 3"/>
          <p:cNvSpPr txBox="1">
            <a:spLocks/>
          </p:cNvSpPr>
          <p:nvPr/>
        </p:nvSpPr>
        <p:spPr>
          <a:xfrm>
            <a:off x="3243935" y="3708336"/>
            <a:ext cx="5900065" cy="18080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Probability of any outcome is 1 (100% chance)</a:t>
            </a:r>
            <a:endParaRPr lang="en-GB" sz="1600" dirty="0" smtClean="0">
              <a:solidFill>
                <a:schemeClr val="tx1"/>
              </a:solidFill>
              <a:latin typeface="Lucida Grande"/>
              <a:cs typeface="Lucida Grande"/>
            </a:endParaRPr>
          </a:p>
          <a:p>
            <a:pPr marL="4763" lvl="1" algn="l"/>
            <a:endParaRPr lang="en-GB" sz="1600" dirty="0" smtClean="0">
              <a:solidFill>
                <a:schemeClr val="tx1"/>
              </a:solidFill>
              <a:latin typeface="Lucida Grande"/>
              <a:cs typeface="Lucida Grande"/>
            </a:endParaRPr>
          </a:p>
          <a:p>
            <a:pPr marL="4763" lvl="1" algn="l"/>
            <a:endParaRPr lang="en-GB" sz="1600" dirty="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If and only if                are disjoint</a:t>
            </a:r>
            <a:endParaRPr lang="en-GB" sz="2000" dirty="0">
              <a:solidFill>
                <a:schemeClr val="tx1"/>
              </a:solidFill>
              <a:latin typeface="Lucida Grande"/>
              <a:cs typeface="Lucida Grande"/>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214096033"/>
              </p:ext>
            </p:extLst>
          </p:nvPr>
        </p:nvGraphicFramePr>
        <p:xfrm>
          <a:off x="4934523" y="4676811"/>
          <a:ext cx="1169987" cy="417512"/>
        </p:xfrm>
        <a:graphic>
          <a:graphicData uri="http://schemas.openxmlformats.org/presentationml/2006/ole">
            <mc:AlternateContent xmlns:mc="http://schemas.openxmlformats.org/markup-compatibility/2006">
              <mc:Choice xmlns:v="urn:schemas-microsoft-com:vml" Requires="v">
                <p:oleObj spid="_x0000_s146751" name="Equation" r:id="rId9" imgW="571500" imgH="203200" progId="Equation.3">
                  <p:embed/>
                </p:oleObj>
              </mc:Choice>
              <mc:Fallback>
                <p:oleObj name="Equation" r:id="rId9" imgW="571500" imgH="203200" progId="Equation.3">
                  <p:embed/>
                  <p:pic>
                    <p:nvPicPr>
                      <p:cNvPr id="0" name=""/>
                      <p:cNvPicPr/>
                      <p:nvPr/>
                    </p:nvPicPr>
                    <p:blipFill>
                      <a:blip r:embed="rId10"/>
                      <a:stretch>
                        <a:fillRect/>
                      </a:stretch>
                    </p:blipFill>
                    <p:spPr>
                      <a:xfrm>
                        <a:off x="4934523" y="4676811"/>
                        <a:ext cx="1169987" cy="417512"/>
                      </a:xfrm>
                      <a:prstGeom prst="rect">
                        <a:avLst/>
                      </a:prstGeom>
                    </p:spPr>
                  </p:pic>
                </p:oleObj>
              </mc:Fallback>
            </mc:AlternateContent>
          </a:graphicData>
        </a:graphic>
      </p:graphicFrame>
      <p:pic>
        <p:nvPicPr>
          <p:cNvPr id="12" name="Picture 11" descr="dic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9253" y="5623163"/>
            <a:ext cx="1294367" cy="647184"/>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1804860805"/>
              </p:ext>
            </p:extLst>
          </p:nvPr>
        </p:nvGraphicFramePr>
        <p:xfrm>
          <a:off x="3314700" y="5488363"/>
          <a:ext cx="4637088" cy="415925"/>
        </p:xfrm>
        <a:graphic>
          <a:graphicData uri="http://schemas.openxmlformats.org/presentationml/2006/ole">
            <mc:AlternateContent xmlns:mc="http://schemas.openxmlformats.org/markup-compatibility/2006">
              <mc:Choice xmlns:v="urn:schemas-microsoft-com:vml" Requires="v">
                <p:oleObj spid="_x0000_s146752" name="Equation" r:id="rId12" imgW="2260600" imgH="203200" progId="Equation.3">
                  <p:embed/>
                </p:oleObj>
              </mc:Choice>
              <mc:Fallback>
                <p:oleObj name="Equation" r:id="rId12" imgW="2260600" imgH="203200" progId="Equation.3">
                  <p:embed/>
                  <p:pic>
                    <p:nvPicPr>
                      <p:cNvPr id="0" name=""/>
                      <p:cNvPicPr/>
                      <p:nvPr/>
                    </p:nvPicPr>
                    <p:blipFill>
                      <a:blip r:embed="rId13"/>
                      <a:stretch>
                        <a:fillRect/>
                      </a:stretch>
                    </p:blipFill>
                    <p:spPr>
                      <a:xfrm>
                        <a:off x="3314700" y="5488363"/>
                        <a:ext cx="4637088" cy="4159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28979692"/>
              </p:ext>
            </p:extLst>
          </p:nvPr>
        </p:nvGraphicFramePr>
        <p:xfrm>
          <a:off x="4836131" y="5903672"/>
          <a:ext cx="1250950" cy="804862"/>
        </p:xfrm>
        <a:graphic>
          <a:graphicData uri="http://schemas.openxmlformats.org/presentationml/2006/ole">
            <mc:AlternateContent xmlns:mc="http://schemas.openxmlformats.org/markup-compatibility/2006">
              <mc:Choice xmlns:v="urn:schemas-microsoft-com:vml" Requires="v">
                <p:oleObj spid="_x0000_s146753" name="Equation" r:id="rId14" imgW="609600" imgH="393700" progId="Equation.3">
                  <p:embed/>
                </p:oleObj>
              </mc:Choice>
              <mc:Fallback>
                <p:oleObj name="Equation" r:id="rId14" imgW="609600" imgH="393700" progId="Equation.3">
                  <p:embed/>
                  <p:pic>
                    <p:nvPicPr>
                      <p:cNvPr id="0" name=""/>
                      <p:cNvPicPr/>
                      <p:nvPr/>
                    </p:nvPicPr>
                    <p:blipFill>
                      <a:blip r:embed="rId15"/>
                      <a:stretch>
                        <a:fillRect/>
                      </a:stretch>
                    </p:blipFill>
                    <p:spPr>
                      <a:xfrm>
                        <a:off x="4836131" y="5903672"/>
                        <a:ext cx="1250950" cy="804862"/>
                      </a:xfrm>
                      <a:prstGeom prst="rect">
                        <a:avLst/>
                      </a:prstGeom>
                    </p:spPr>
                  </p:pic>
                </p:oleObj>
              </mc:Fallback>
            </mc:AlternateContent>
          </a:graphicData>
        </a:graphic>
      </p:graphicFrame>
    </p:spTree>
    <p:extLst>
      <p:ext uri="{BB962C8B-B14F-4D97-AF65-F5344CB8AC3E}">
        <p14:creationId xmlns:p14="http://schemas.microsoft.com/office/powerpoint/2010/main" val="34169274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To consider Probabilities, we need:</a:t>
            </a:r>
            <a:endParaRPr lang="en-GB" sz="2000" dirty="0">
              <a:solidFill>
                <a:schemeClr val="tx1"/>
              </a:solidFill>
              <a:latin typeface="Lucida Grande"/>
              <a:cs typeface="Lucida Grande"/>
            </a:endParaRPr>
          </a:p>
        </p:txBody>
      </p:sp>
      <p:sp>
        <p:nvSpPr>
          <p:cNvPr id="19" name="Subtitle 3"/>
          <p:cNvSpPr txBox="1">
            <a:spLocks/>
          </p:cNvSpPr>
          <p:nvPr/>
        </p:nvSpPr>
        <p:spPr>
          <a:xfrm>
            <a:off x="541160" y="2038761"/>
            <a:ext cx="8361646" cy="668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1.  Sample space: </a:t>
            </a:r>
            <a:r>
              <a:rPr lang="en-GB" sz="2000" dirty="0" err="1" smtClean="0">
                <a:solidFill>
                  <a:schemeClr val="tx1"/>
                </a:solidFill>
                <a:latin typeface="Lucida Grande"/>
                <a:cs typeface="Lucida Grande"/>
              </a:rPr>
              <a:t>Ω</a:t>
            </a:r>
            <a:endParaRPr lang="en-GB" sz="2000" dirty="0">
              <a:solidFill>
                <a:schemeClr val="tx1"/>
              </a:solidFill>
              <a:latin typeface="Lucida Grande"/>
              <a:cs typeface="Lucida Grande"/>
            </a:endParaRPr>
          </a:p>
        </p:txBody>
      </p:sp>
      <p:sp>
        <p:nvSpPr>
          <p:cNvPr id="25" name="Subtitle 3"/>
          <p:cNvSpPr txBox="1">
            <a:spLocks/>
          </p:cNvSpPr>
          <p:nvPr/>
        </p:nvSpPr>
        <p:spPr>
          <a:xfrm>
            <a:off x="541160" y="2456697"/>
            <a:ext cx="8361646" cy="8891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2.  Event space: </a:t>
            </a:r>
            <a:r>
              <a:rPr lang="en-GB" sz="2000" dirty="0">
                <a:solidFill>
                  <a:schemeClr val="tx1"/>
                </a:solidFill>
                <a:latin typeface="Lucida Grande"/>
                <a:cs typeface="Lucida Grande"/>
              </a:rPr>
              <a:t>	</a:t>
            </a:r>
          </a:p>
        </p:txBody>
      </p:sp>
      <p:pic>
        <p:nvPicPr>
          <p:cNvPr id="3" name="Picture 2" descr="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30" y="2542175"/>
            <a:ext cx="288000" cy="262909"/>
          </a:xfrm>
          <a:prstGeom prst="rect">
            <a:avLst/>
          </a:prstGeom>
        </p:spPr>
      </p:pic>
      <p:sp>
        <p:nvSpPr>
          <p:cNvPr id="26" name="Subtitle 3"/>
          <p:cNvSpPr txBox="1">
            <a:spLocks/>
          </p:cNvSpPr>
          <p:nvPr/>
        </p:nvSpPr>
        <p:spPr>
          <a:xfrm>
            <a:off x="541160" y="2884081"/>
            <a:ext cx="8361646" cy="668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3.  Probability measure: </a:t>
            </a:r>
            <a:r>
              <a:rPr lang="en-GB" sz="2000" i="1" dirty="0" smtClean="0">
                <a:solidFill>
                  <a:schemeClr val="tx1"/>
                </a:solidFill>
                <a:latin typeface="Lucida Grande"/>
                <a:cs typeface="Lucida Grande"/>
              </a:rPr>
              <a:t>P</a:t>
            </a:r>
            <a:r>
              <a:rPr lang="en-GB" sz="2000" dirty="0">
                <a:solidFill>
                  <a:schemeClr val="tx1"/>
                </a:solidFill>
                <a:latin typeface="Lucida Grande"/>
                <a:cs typeface="Lucida Grande"/>
              </a:rPr>
              <a:t>	</a:t>
            </a:r>
          </a:p>
        </p:txBody>
      </p:sp>
      <p:sp>
        <p:nvSpPr>
          <p:cNvPr id="9" name="Subtitle 3"/>
          <p:cNvSpPr txBox="1">
            <a:spLocks/>
          </p:cNvSpPr>
          <p:nvPr/>
        </p:nvSpPr>
        <p:spPr>
          <a:xfrm>
            <a:off x="541160" y="3696694"/>
            <a:ext cx="8361646" cy="271407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As such, a </a:t>
            </a:r>
            <a:r>
              <a:rPr lang="en-GB" sz="2000" i="1" dirty="0" smtClean="0">
                <a:solidFill>
                  <a:schemeClr val="tx1"/>
                </a:solidFill>
                <a:latin typeface="Lucida Grande"/>
                <a:cs typeface="Lucida Grande"/>
              </a:rPr>
              <a:t>Probability Space </a:t>
            </a:r>
            <a:r>
              <a:rPr lang="en-GB" sz="2000" dirty="0" smtClean="0">
                <a:solidFill>
                  <a:schemeClr val="tx1"/>
                </a:solidFill>
                <a:latin typeface="Lucida Grande"/>
                <a:cs typeface="Lucida Grande"/>
              </a:rPr>
              <a:t>is the triple: (</a:t>
            </a:r>
            <a:r>
              <a:rPr lang="en-GB" sz="2000" dirty="0" err="1" smtClean="0">
                <a:solidFill>
                  <a:schemeClr val="tx1"/>
                </a:solidFill>
                <a:latin typeface="Lucida Grande"/>
                <a:cs typeface="Lucida Grande"/>
              </a:rPr>
              <a:t>Ω</a:t>
            </a:r>
            <a:r>
              <a:rPr lang="en-GB" sz="2000" dirty="0" smtClean="0">
                <a:solidFill>
                  <a:schemeClr val="tx1"/>
                </a:solidFill>
                <a:latin typeface="Lucida Grande"/>
                <a:cs typeface="Lucida Grande"/>
              </a:rPr>
              <a:t>,    ,</a:t>
            </a:r>
            <a:r>
              <a:rPr lang="en-GB" sz="2000" i="1" dirty="0" smtClean="0">
                <a:solidFill>
                  <a:schemeClr val="tx1"/>
                </a:solidFill>
                <a:latin typeface="Lucida Grande"/>
                <a:cs typeface="Lucida Grande"/>
              </a:rPr>
              <a:t>P </a:t>
            </a:r>
            <a:r>
              <a:rPr lang="en-GB" sz="2000" dirty="0" smtClean="0">
                <a:solidFill>
                  <a:schemeClr val="tx1"/>
                </a:solidFill>
                <a:latin typeface="Lucida Grande"/>
                <a:cs typeface="Lucida Grande"/>
              </a:rPr>
              <a:t>)</a:t>
            </a:r>
          </a:p>
          <a:p>
            <a:pPr marL="4763" lvl="1" algn="l"/>
            <a:endParaRPr lang="en-GB" sz="2000" dirty="0">
              <a:solidFill>
                <a:schemeClr val="tx1"/>
              </a:solidFill>
              <a:latin typeface="Lucida Grande"/>
              <a:cs typeface="Lucida Grande"/>
            </a:endParaRPr>
          </a:p>
        </p:txBody>
      </p:sp>
      <p:pic>
        <p:nvPicPr>
          <p:cNvPr id="10" name="Picture 9" descr="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077" y="3781353"/>
            <a:ext cx="288000" cy="262909"/>
          </a:xfrm>
          <a:prstGeom prst="rect">
            <a:avLst/>
          </a:prstGeom>
        </p:spPr>
      </p:pic>
    </p:spTree>
    <p:extLst>
      <p:ext uri="{BB962C8B-B14F-4D97-AF65-F5344CB8AC3E}">
        <p14:creationId xmlns:p14="http://schemas.microsoft.com/office/powerpoint/2010/main" val="12987172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To consider Probabilities, we need:</a:t>
            </a:r>
            <a:endParaRPr lang="en-GB" sz="2000" dirty="0">
              <a:solidFill>
                <a:schemeClr val="tx1"/>
              </a:solidFill>
              <a:latin typeface="Lucida Grande"/>
              <a:cs typeface="Lucida Grande"/>
            </a:endParaRPr>
          </a:p>
        </p:txBody>
      </p:sp>
      <p:sp>
        <p:nvSpPr>
          <p:cNvPr id="9" name="Subtitle 3"/>
          <p:cNvSpPr txBox="1">
            <a:spLocks/>
          </p:cNvSpPr>
          <p:nvPr/>
        </p:nvSpPr>
        <p:spPr>
          <a:xfrm>
            <a:off x="541160" y="2011666"/>
            <a:ext cx="8361646" cy="271407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The triple: (</a:t>
            </a:r>
            <a:r>
              <a:rPr lang="en-GB" sz="2000" dirty="0" err="1" smtClean="0">
                <a:solidFill>
                  <a:schemeClr val="tx1"/>
                </a:solidFill>
                <a:latin typeface="Lucida Grande"/>
                <a:cs typeface="Lucida Grande"/>
              </a:rPr>
              <a:t>Ω</a:t>
            </a:r>
            <a:r>
              <a:rPr lang="en-GB" sz="2000" dirty="0" smtClean="0">
                <a:solidFill>
                  <a:schemeClr val="tx1"/>
                </a:solidFill>
                <a:latin typeface="Lucida Grande"/>
                <a:cs typeface="Lucida Grande"/>
              </a:rPr>
              <a:t>,    ,</a:t>
            </a:r>
            <a:r>
              <a:rPr lang="en-GB" sz="2000" i="1" dirty="0" smtClean="0">
                <a:solidFill>
                  <a:schemeClr val="tx1"/>
                </a:solidFill>
                <a:latin typeface="Lucida Grande"/>
                <a:cs typeface="Lucida Grande"/>
              </a:rPr>
              <a:t>P </a:t>
            </a:r>
            <a:r>
              <a:rPr lang="en-GB" sz="2000" dirty="0" smtClean="0">
                <a:solidFill>
                  <a:schemeClr val="tx1"/>
                </a:solidFill>
                <a:latin typeface="Lucida Grande"/>
                <a:cs typeface="Lucida Grande"/>
              </a:rPr>
              <a:t>)</a:t>
            </a:r>
          </a:p>
          <a:p>
            <a:pPr marL="4763" lvl="1" algn="l"/>
            <a:endParaRPr lang="en-GB" sz="2000" dirty="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i.e. we need to know:</a:t>
            </a:r>
          </a:p>
          <a:p>
            <a:pPr marL="461963" lvl="1" indent="-457200" algn="l">
              <a:buFont typeface="+mj-lt"/>
              <a:buAutoNum type="arabicPeriod"/>
            </a:pPr>
            <a:r>
              <a:rPr lang="en-GB" sz="2000" dirty="0" smtClean="0">
                <a:solidFill>
                  <a:schemeClr val="tx1"/>
                </a:solidFill>
                <a:latin typeface="Lucida Grande"/>
                <a:cs typeface="Lucida Grande"/>
              </a:rPr>
              <a:t>The set of potential outcomes;</a:t>
            </a:r>
          </a:p>
          <a:p>
            <a:pPr marL="461963" lvl="1" indent="-457200" algn="l">
              <a:buFont typeface="+mj-lt"/>
              <a:buAutoNum type="arabicPeriod"/>
            </a:pPr>
            <a:r>
              <a:rPr lang="en-GB" sz="2000" dirty="0" smtClean="0">
                <a:solidFill>
                  <a:schemeClr val="tx1"/>
                </a:solidFill>
                <a:latin typeface="Lucida Grande"/>
                <a:cs typeface="Lucida Grande"/>
              </a:rPr>
              <a:t>The set of potential events that may occur; and</a:t>
            </a:r>
          </a:p>
          <a:p>
            <a:pPr marL="461963" lvl="1" indent="-457200" algn="l">
              <a:buFont typeface="+mj-lt"/>
              <a:buAutoNum type="arabicPeriod"/>
            </a:pPr>
            <a:r>
              <a:rPr lang="en-GB" sz="2000" dirty="0" smtClean="0">
                <a:solidFill>
                  <a:schemeClr val="tx1"/>
                </a:solidFill>
                <a:latin typeface="Lucida Grande"/>
                <a:cs typeface="Lucida Grande"/>
              </a:rPr>
              <a:t>The probabilities associated with occurrence of those events.</a:t>
            </a:r>
          </a:p>
        </p:txBody>
      </p:sp>
      <p:pic>
        <p:nvPicPr>
          <p:cNvPr id="10" name="Picture 9" descr="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633" y="2096325"/>
            <a:ext cx="288000" cy="262909"/>
          </a:xfrm>
          <a:prstGeom prst="rect">
            <a:avLst/>
          </a:prstGeom>
        </p:spPr>
      </p:pic>
    </p:spTree>
    <p:extLst>
      <p:ext uri="{BB962C8B-B14F-4D97-AF65-F5344CB8AC3E}">
        <p14:creationId xmlns:p14="http://schemas.microsoft.com/office/powerpoint/2010/main" val="5668925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583022"/>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spTree>
    <p:extLst>
      <p:ext uri="{BB962C8B-B14F-4D97-AF65-F5344CB8AC3E}">
        <p14:creationId xmlns:p14="http://schemas.microsoft.com/office/powerpoint/2010/main" val="39508086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583022"/>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1846894530"/>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49497" name="Equation" r:id="rId5" imgW="1016000" imgH="203200" progId="Equation.3">
                  <p:embed/>
                </p:oleObj>
              </mc:Choice>
              <mc:Fallback>
                <p:oleObj name="Equation" r:id="rId5" imgW="1016000" imgH="203200" progId="Equation.3">
                  <p:embed/>
                  <p:pic>
                    <p:nvPicPr>
                      <p:cNvPr id="0" name=""/>
                      <p:cNvPicPr/>
                      <p:nvPr/>
                    </p:nvPicPr>
                    <p:blipFill>
                      <a:blip r:embed="rId6"/>
                      <a:stretch>
                        <a:fillRect/>
                      </a:stretch>
                    </p:blipFill>
                    <p:spPr>
                      <a:xfrm>
                        <a:off x="980792" y="2331796"/>
                        <a:ext cx="2082800" cy="417513"/>
                      </a:xfrm>
                      <a:prstGeom prst="rect">
                        <a:avLst/>
                      </a:prstGeom>
                    </p:spPr>
                  </p:pic>
                </p:oleObj>
              </mc:Fallback>
            </mc:AlternateContent>
          </a:graphicData>
        </a:graphic>
      </p:graphicFrame>
      <p:pic>
        <p:nvPicPr>
          <p:cNvPr id="23" name="Picture 22" descr="dic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92" y="4121210"/>
            <a:ext cx="1294367" cy="647184"/>
          </a:xfrm>
          <a:prstGeom prst="rect">
            <a:avLst/>
          </a:prstGeom>
        </p:spPr>
      </p:pic>
      <p:graphicFrame>
        <p:nvGraphicFramePr>
          <p:cNvPr id="24" name="Object 23"/>
          <p:cNvGraphicFramePr>
            <a:graphicFrameLocks noChangeAspect="1"/>
          </p:cNvGraphicFramePr>
          <p:nvPr>
            <p:extLst>
              <p:ext uri="{D42A27DB-BD31-4B8C-83A1-F6EECF244321}">
                <p14:modId xmlns:p14="http://schemas.microsoft.com/office/powerpoint/2010/main" val="2750900871"/>
              </p:ext>
            </p:extLst>
          </p:nvPr>
        </p:nvGraphicFramePr>
        <p:xfrm>
          <a:off x="2820939" y="3840357"/>
          <a:ext cx="3308350" cy="2287588"/>
        </p:xfrm>
        <a:graphic>
          <a:graphicData uri="http://schemas.openxmlformats.org/presentationml/2006/ole">
            <mc:AlternateContent xmlns:mc="http://schemas.openxmlformats.org/markup-compatibility/2006">
              <mc:Choice xmlns:v="urn:schemas-microsoft-com:vml" Requires="v">
                <p:oleObj spid="_x0000_s49498" name="Equation" r:id="rId8" imgW="1612900" imgH="1117600" progId="Equation.3">
                  <p:embed/>
                </p:oleObj>
              </mc:Choice>
              <mc:Fallback>
                <p:oleObj name="Equation" r:id="rId8" imgW="1612900" imgH="1117600" progId="Equation.3">
                  <p:embed/>
                  <p:pic>
                    <p:nvPicPr>
                      <p:cNvPr id="0" name=""/>
                      <p:cNvPicPr/>
                      <p:nvPr/>
                    </p:nvPicPr>
                    <p:blipFill>
                      <a:blip r:embed="rId9"/>
                      <a:stretch>
                        <a:fillRect/>
                      </a:stretch>
                    </p:blipFill>
                    <p:spPr>
                      <a:xfrm>
                        <a:off x="2820939" y="3840357"/>
                        <a:ext cx="3308350" cy="2287588"/>
                      </a:xfrm>
                      <a:prstGeom prst="rect">
                        <a:avLst/>
                      </a:prstGeom>
                    </p:spPr>
                  </p:pic>
                </p:oleObj>
              </mc:Fallback>
            </mc:AlternateContent>
          </a:graphicData>
        </a:graphic>
      </p:graphicFrame>
    </p:spTree>
    <p:extLst>
      <p:ext uri="{BB962C8B-B14F-4D97-AF65-F5344CB8AC3E}">
        <p14:creationId xmlns:p14="http://schemas.microsoft.com/office/powerpoint/2010/main" val="33521649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318778677"/>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43365" name="Equation" r:id="rId5" imgW="1016000" imgH="203200" progId="Equation.3">
                  <p:embed/>
                </p:oleObj>
              </mc:Choice>
              <mc:Fallback>
                <p:oleObj name="Equation" r:id="rId5" imgW="1016000" imgH="203200" progId="Equation.3">
                  <p:embed/>
                  <p:pic>
                    <p:nvPicPr>
                      <p:cNvPr id="0" name=""/>
                      <p:cNvPicPr/>
                      <p:nvPr/>
                    </p:nvPicPr>
                    <p:blipFill>
                      <a:blip r:embed="rId6"/>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106641574"/>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43366" name="Equation" r:id="rId7" imgW="2171700" imgH="203200" progId="Equation.3">
                  <p:embed/>
                </p:oleObj>
              </mc:Choice>
              <mc:Fallback>
                <p:oleObj name="Equation" r:id="rId7" imgW="2171700" imgH="203200" progId="Equation.3">
                  <p:embed/>
                  <p:pic>
                    <p:nvPicPr>
                      <p:cNvPr id="0" name=""/>
                      <p:cNvPicPr/>
                      <p:nvPr/>
                    </p:nvPicPr>
                    <p:blipFill>
                      <a:blip r:embed="rId8"/>
                      <a:stretch>
                        <a:fillRect/>
                      </a:stretch>
                    </p:blipFill>
                    <p:spPr>
                      <a:xfrm>
                        <a:off x="980792" y="2953926"/>
                        <a:ext cx="4459288" cy="417512"/>
                      </a:xfrm>
                      <a:prstGeom prst="rect">
                        <a:avLst/>
                      </a:prstGeom>
                    </p:spPr>
                  </p:pic>
                </p:oleObj>
              </mc:Fallback>
            </mc:AlternateContent>
          </a:graphicData>
        </a:graphic>
      </p:graphicFrame>
      <p:pic>
        <p:nvPicPr>
          <p:cNvPr id="3" name="Picture 2" descr="blank ven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0877" y="3835192"/>
            <a:ext cx="4561753" cy="2880000"/>
          </a:xfrm>
          <a:prstGeom prst="rect">
            <a:avLst/>
          </a:prstGeom>
        </p:spPr>
      </p:pic>
    </p:spTree>
    <p:extLst>
      <p:ext uri="{BB962C8B-B14F-4D97-AF65-F5344CB8AC3E}">
        <p14:creationId xmlns:p14="http://schemas.microsoft.com/office/powerpoint/2010/main" val="25791826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nn 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877" y="3835192"/>
            <a:ext cx="4561751" cy="288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064610337"/>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51545" name="Equation" r:id="rId6" imgW="1016000" imgH="203200" progId="Equation.3">
                  <p:embed/>
                </p:oleObj>
              </mc:Choice>
              <mc:Fallback>
                <p:oleObj name="Equation" r:id="rId6" imgW="1016000" imgH="203200" progId="Equation.3">
                  <p:embed/>
                  <p:pic>
                    <p:nvPicPr>
                      <p:cNvPr id="0" name=""/>
                      <p:cNvPicPr/>
                      <p:nvPr/>
                    </p:nvPicPr>
                    <p:blipFill>
                      <a:blip r:embed="rId7"/>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365555639"/>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51546" name="Equation" r:id="rId8" imgW="2171700" imgH="203200" progId="Equation.3">
                  <p:embed/>
                </p:oleObj>
              </mc:Choice>
              <mc:Fallback>
                <p:oleObj name="Equation" r:id="rId8" imgW="2171700" imgH="203200" progId="Equation.3">
                  <p:embed/>
                  <p:pic>
                    <p:nvPicPr>
                      <p:cNvPr id="0" name=""/>
                      <p:cNvPicPr/>
                      <p:nvPr/>
                    </p:nvPicPr>
                    <p:blipFill>
                      <a:blip r:embed="rId9"/>
                      <a:stretch>
                        <a:fillRect/>
                      </a:stretch>
                    </p:blipFill>
                    <p:spPr>
                      <a:xfrm>
                        <a:off x="980792" y="2953926"/>
                        <a:ext cx="4459288" cy="417512"/>
                      </a:xfrm>
                      <a:prstGeom prst="rect">
                        <a:avLst/>
                      </a:prstGeom>
                    </p:spPr>
                  </p:pic>
                </p:oleObj>
              </mc:Fallback>
            </mc:AlternateContent>
          </a:graphicData>
        </a:graphic>
      </p:graphicFrame>
      <p:sp>
        <p:nvSpPr>
          <p:cNvPr id="8" name="Subtitle 3"/>
          <p:cNvSpPr txBox="1">
            <a:spLocks/>
          </p:cNvSpPr>
          <p:nvPr/>
        </p:nvSpPr>
        <p:spPr>
          <a:xfrm>
            <a:off x="3415449" y="4998157"/>
            <a:ext cx="2713840" cy="4301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A				B</a:t>
            </a:r>
          </a:p>
        </p:txBody>
      </p:sp>
    </p:spTree>
    <p:extLst>
      <p:ext uri="{BB962C8B-B14F-4D97-AF65-F5344CB8AC3E}">
        <p14:creationId xmlns:p14="http://schemas.microsoft.com/office/powerpoint/2010/main" val="28377386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enn A and B un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877" y="3835192"/>
            <a:ext cx="4561751" cy="288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064610337"/>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52569" name="Equation" r:id="rId6" imgW="1016000" imgH="203200" progId="Equation.3">
                  <p:embed/>
                </p:oleObj>
              </mc:Choice>
              <mc:Fallback>
                <p:oleObj name="Equation" r:id="rId6" imgW="1016000" imgH="203200" progId="Equation.3">
                  <p:embed/>
                  <p:pic>
                    <p:nvPicPr>
                      <p:cNvPr id="0" name=""/>
                      <p:cNvPicPr/>
                      <p:nvPr/>
                    </p:nvPicPr>
                    <p:blipFill>
                      <a:blip r:embed="rId7"/>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365555639"/>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52570" name="Equation" r:id="rId8" imgW="2171700" imgH="203200" progId="Equation.3">
                  <p:embed/>
                </p:oleObj>
              </mc:Choice>
              <mc:Fallback>
                <p:oleObj name="Equation" r:id="rId8" imgW="2171700" imgH="203200" progId="Equation.3">
                  <p:embed/>
                  <p:pic>
                    <p:nvPicPr>
                      <p:cNvPr id="0" name=""/>
                      <p:cNvPicPr/>
                      <p:nvPr/>
                    </p:nvPicPr>
                    <p:blipFill>
                      <a:blip r:embed="rId9"/>
                      <a:stretch>
                        <a:fillRect/>
                      </a:stretch>
                    </p:blipFill>
                    <p:spPr>
                      <a:xfrm>
                        <a:off x="980792" y="2953926"/>
                        <a:ext cx="4459288" cy="417512"/>
                      </a:xfrm>
                      <a:prstGeom prst="rect">
                        <a:avLst/>
                      </a:prstGeom>
                    </p:spPr>
                  </p:pic>
                </p:oleObj>
              </mc:Fallback>
            </mc:AlternateContent>
          </a:graphicData>
        </a:graphic>
      </p:graphicFrame>
      <p:sp>
        <p:nvSpPr>
          <p:cNvPr id="9" name="Subtitle 3"/>
          <p:cNvSpPr txBox="1">
            <a:spLocks/>
          </p:cNvSpPr>
          <p:nvPr/>
        </p:nvSpPr>
        <p:spPr>
          <a:xfrm>
            <a:off x="3415449" y="4998157"/>
            <a:ext cx="2713840" cy="4301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A				B</a:t>
            </a:r>
          </a:p>
        </p:txBody>
      </p:sp>
    </p:spTree>
    <p:extLst>
      <p:ext uri="{BB962C8B-B14F-4D97-AF65-F5344CB8AC3E}">
        <p14:creationId xmlns:p14="http://schemas.microsoft.com/office/powerpoint/2010/main" val="28377386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nn A and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877" y="3835192"/>
            <a:ext cx="4561751" cy="288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24070493"/>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53593" name="Equation" r:id="rId6" imgW="1016000" imgH="203200" progId="Equation.3">
                  <p:embed/>
                </p:oleObj>
              </mc:Choice>
              <mc:Fallback>
                <p:oleObj name="Equation" r:id="rId6" imgW="1016000" imgH="203200" progId="Equation.3">
                  <p:embed/>
                  <p:pic>
                    <p:nvPicPr>
                      <p:cNvPr id="0" name=""/>
                      <p:cNvPicPr/>
                      <p:nvPr/>
                    </p:nvPicPr>
                    <p:blipFill>
                      <a:blip r:embed="rId7"/>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195929118"/>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53594" name="Equation" r:id="rId8" imgW="2171700" imgH="203200" progId="Equation.3">
                  <p:embed/>
                </p:oleObj>
              </mc:Choice>
              <mc:Fallback>
                <p:oleObj name="Equation" r:id="rId8" imgW="2171700" imgH="203200" progId="Equation.3">
                  <p:embed/>
                  <p:pic>
                    <p:nvPicPr>
                      <p:cNvPr id="0" name=""/>
                      <p:cNvPicPr/>
                      <p:nvPr/>
                    </p:nvPicPr>
                    <p:blipFill>
                      <a:blip r:embed="rId9"/>
                      <a:stretch>
                        <a:fillRect/>
                      </a:stretch>
                    </p:blipFill>
                    <p:spPr>
                      <a:xfrm>
                        <a:off x="980792" y="2953926"/>
                        <a:ext cx="4459288" cy="417512"/>
                      </a:xfrm>
                      <a:prstGeom prst="rect">
                        <a:avLst/>
                      </a:prstGeom>
                    </p:spPr>
                  </p:pic>
                </p:oleObj>
              </mc:Fallback>
            </mc:AlternateContent>
          </a:graphicData>
        </a:graphic>
      </p:graphicFrame>
      <p:sp>
        <p:nvSpPr>
          <p:cNvPr id="8" name="Subtitle 3"/>
          <p:cNvSpPr txBox="1">
            <a:spLocks/>
          </p:cNvSpPr>
          <p:nvPr/>
        </p:nvSpPr>
        <p:spPr>
          <a:xfrm>
            <a:off x="3415449" y="4998157"/>
            <a:ext cx="2713840" cy="4301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A				B</a:t>
            </a:r>
          </a:p>
        </p:txBody>
      </p:sp>
    </p:spTree>
    <p:extLst>
      <p:ext uri="{BB962C8B-B14F-4D97-AF65-F5344CB8AC3E}">
        <p14:creationId xmlns:p14="http://schemas.microsoft.com/office/powerpoint/2010/main" val="22492218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Introduction</a:t>
            </a:r>
            <a:endParaRPr lang="en-GB" sz="4000" dirty="0">
              <a:latin typeface="Abadi MT Condensed Extra Bold"/>
              <a:cs typeface="Abadi MT Condensed Extra Bold"/>
            </a:endParaRPr>
          </a:p>
        </p:txBody>
      </p:sp>
      <p:pic>
        <p:nvPicPr>
          <p:cNvPr id="4" name="Picture 3" descr="Image (1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20" y="868015"/>
            <a:ext cx="6173536" cy="1921826"/>
          </a:xfrm>
          <a:prstGeom prst="rect">
            <a:avLst/>
          </a:prstGeom>
        </p:spPr>
      </p:pic>
      <p:pic>
        <p:nvPicPr>
          <p:cNvPr id="5" name="Picture 4" descr="Image (14)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807" y="3603276"/>
            <a:ext cx="1974819" cy="2155012"/>
          </a:xfrm>
          <a:prstGeom prst="rect">
            <a:avLst/>
          </a:prstGeom>
        </p:spPr>
      </p:pic>
      <p:pic>
        <p:nvPicPr>
          <p:cNvPr id="6" name="Picture 5" descr="Image (15)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120" y="3603276"/>
            <a:ext cx="4715022" cy="2916635"/>
          </a:xfrm>
          <a:prstGeom prst="rect">
            <a:avLst/>
          </a:prstGeom>
        </p:spPr>
      </p:pic>
      <p:pic>
        <p:nvPicPr>
          <p:cNvPr id="3" name="Picture 2" descr="Image (12)a.jpg"/>
          <p:cNvPicPr>
            <a:picLocks noChangeAspect="1"/>
          </p:cNvPicPr>
          <p:nvPr/>
        </p:nvPicPr>
        <p:blipFill>
          <a:blip r:embed="rId6">
            <a:alphaModFix amt="88000"/>
            <a:extLst>
              <a:ext uri="{28A0092B-C50C-407E-A947-70E740481C1C}">
                <a14:useLocalDpi xmlns:a14="http://schemas.microsoft.com/office/drawing/2010/main" val="0"/>
              </a:ext>
            </a:extLst>
          </a:blip>
          <a:stretch>
            <a:fillRect/>
          </a:stretch>
        </p:blipFill>
        <p:spPr>
          <a:xfrm>
            <a:off x="1383798" y="2374803"/>
            <a:ext cx="6090360" cy="1714938"/>
          </a:xfrm>
          <a:prstGeom prst="rect">
            <a:avLst/>
          </a:prstGeom>
        </p:spPr>
      </p:pic>
      <p:sp>
        <p:nvSpPr>
          <p:cNvPr id="7" name="Subtitle 3"/>
          <p:cNvSpPr txBox="1">
            <a:spLocks/>
          </p:cNvSpPr>
          <p:nvPr/>
        </p:nvSpPr>
        <p:spPr>
          <a:xfrm>
            <a:off x="3587170" y="6516463"/>
            <a:ext cx="5556830" cy="341537"/>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400" dirty="0" smtClean="0">
                <a:solidFill>
                  <a:schemeClr val="tx1"/>
                </a:solidFill>
                <a:latin typeface="Lucida Grande"/>
                <a:cs typeface="Lucida Grande"/>
              </a:rPr>
              <a:t>Significance magazine (December 2013) Royal Statistical Society</a:t>
            </a:r>
            <a:endParaRPr lang="en-GB" sz="1400" i="1" dirty="0" smtClean="0">
              <a:solidFill>
                <a:schemeClr val="tx1"/>
              </a:solidFill>
              <a:latin typeface="Lucida Grande"/>
              <a:cs typeface="Lucida Grande"/>
            </a:endParaRPr>
          </a:p>
        </p:txBody>
      </p:sp>
    </p:spTree>
    <p:extLst>
      <p:ext uri="{BB962C8B-B14F-4D97-AF65-F5344CB8AC3E}">
        <p14:creationId xmlns:p14="http://schemas.microsoft.com/office/powerpoint/2010/main" val="33636991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983137226"/>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50695" name="Equation" r:id="rId5" imgW="1016000" imgH="203200" progId="Equation.3">
                  <p:embed/>
                </p:oleObj>
              </mc:Choice>
              <mc:Fallback>
                <p:oleObj name="Equation" r:id="rId5" imgW="1016000" imgH="203200" progId="Equation.3">
                  <p:embed/>
                  <p:pic>
                    <p:nvPicPr>
                      <p:cNvPr id="0" name=""/>
                      <p:cNvPicPr/>
                      <p:nvPr/>
                    </p:nvPicPr>
                    <p:blipFill>
                      <a:blip r:embed="rId6"/>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119265941"/>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50696" name="Equation" r:id="rId7" imgW="2171700" imgH="203200" progId="Equation.3">
                  <p:embed/>
                </p:oleObj>
              </mc:Choice>
              <mc:Fallback>
                <p:oleObj name="Equation" r:id="rId7" imgW="2171700" imgH="203200" progId="Equation.3">
                  <p:embed/>
                  <p:pic>
                    <p:nvPicPr>
                      <p:cNvPr id="0" name=""/>
                      <p:cNvPicPr/>
                      <p:nvPr/>
                    </p:nvPicPr>
                    <p:blipFill>
                      <a:blip r:embed="rId8"/>
                      <a:stretch>
                        <a:fillRect/>
                      </a:stretch>
                    </p:blipFill>
                    <p:spPr>
                      <a:xfrm>
                        <a:off x="980792" y="2953926"/>
                        <a:ext cx="4459288" cy="417512"/>
                      </a:xfrm>
                      <a:prstGeom prst="rect">
                        <a:avLst/>
                      </a:prstGeom>
                    </p:spPr>
                  </p:pic>
                </p:oleObj>
              </mc:Fallback>
            </mc:AlternateContent>
          </a:graphicData>
        </a:graphic>
      </p:graphicFrame>
      <p:pic>
        <p:nvPicPr>
          <p:cNvPr id="16" name="Picture 15" descr="dic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792" y="4121210"/>
            <a:ext cx="1294367" cy="647184"/>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1955031855"/>
              </p:ext>
            </p:extLst>
          </p:nvPr>
        </p:nvGraphicFramePr>
        <p:xfrm>
          <a:off x="2241550" y="3970338"/>
          <a:ext cx="6902450" cy="2027237"/>
        </p:xfrm>
        <a:graphic>
          <a:graphicData uri="http://schemas.openxmlformats.org/presentationml/2006/ole">
            <mc:AlternateContent xmlns:mc="http://schemas.openxmlformats.org/markup-compatibility/2006">
              <mc:Choice xmlns:v="urn:schemas-microsoft-com:vml" Requires="v">
                <p:oleObj spid="_x0000_s50697" name="Equation" r:id="rId10" imgW="3365500" imgH="990600" progId="Equation.3">
                  <p:embed/>
                </p:oleObj>
              </mc:Choice>
              <mc:Fallback>
                <p:oleObj name="Equation" r:id="rId10" imgW="3365500" imgH="990600" progId="Equation.3">
                  <p:embed/>
                  <p:pic>
                    <p:nvPicPr>
                      <p:cNvPr id="0" name=""/>
                      <p:cNvPicPr/>
                      <p:nvPr/>
                    </p:nvPicPr>
                    <p:blipFill>
                      <a:blip r:embed="rId11"/>
                      <a:stretch>
                        <a:fillRect/>
                      </a:stretch>
                    </p:blipFill>
                    <p:spPr>
                      <a:xfrm>
                        <a:off x="2241550" y="3970338"/>
                        <a:ext cx="6902450" cy="2027237"/>
                      </a:xfrm>
                      <a:prstGeom prst="rect">
                        <a:avLst/>
                      </a:prstGeom>
                    </p:spPr>
                  </p:pic>
                </p:oleObj>
              </mc:Fallback>
            </mc:AlternateContent>
          </a:graphicData>
        </a:graphic>
      </p:graphicFrame>
    </p:spTree>
    <p:extLst>
      <p:ext uri="{BB962C8B-B14F-4D97-AF65-F5344CB8AC3E}">
        <p14:creationId xmlns:p14="http://schemas.microsoft.com/office/powerpoint/2010/main" val="2604722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947917676"/>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45938" name="Equation" r:id="rId5" imgW="1016000" imgH="203200" progId="Equation.3">
                  <p:embed/>
                </p:oleObj>
              </mc:Choice>
              <mc:Fallback>
                <p:oleObj name="Equation" r:id="rId5" imgW="1016000" imgH="203200" progId="Equation.3">
                  <p:embed/>
                  <p:pic>
                    <p:nvPicPr>
                      <p:cNvPr id="0" name=""/>
                      <p:cNvPicPr/>
                      <p:nvPr/>
                    </p:nvPicPr>
                    <p:blipFill>
                      <a:blip r:embed="rId6"/>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76002984"/>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45939" name="Equation" r:id="rId7" imgW="2171700" imgH="203200" progId="Equation.3">
                  <p:embed/>
                </p:oleObj>
              </mc:Choice>
              <mc:Fallback>
                <p:oleObj name="Equation" r:id="rId7" imgW="2171700" imgH="203200" progId="Equation.3">
                  <p:embed/>
                  <p:pic>
                    <p:nvPicPr>
                      <p:cNvPr id="0" name=""/>
                      <p:cNvPicPr/>
                      <p:nvPr/>
                    </p:nvPicPr>
                    <p:blipFill>
                      <a:blip r:embed="rId8"/>
                      <a:stretch>
                        <a:fillRect/>
                      </a:stretch>
                    </p:blipFill>
                    <p:spPr>
                      <a:xfrm>
                        <a:off x="980792" y="2953926"/>
                        <a:ext cx="4459288" cy="417512"/>
                      </a:xfrm>
                      <a:prstGeom prst="rect">
                        <a:avLst/>
                      </a:prstGeom>
                    </p:spPr>
                  </p:pic>
                </p:oleObj>
              </mc:Fallback>
            </mc:AlternateContent>
          </a:graphicData>
        </a:graphic>
      </p:graphicFrame>
      <p:grpSp>
        <p:nvGrpSpPr>
          <p:cNvPr id="6" name="Group 5"/>
          <p:cNvGrpSpPr/>
          <p:nvPr/>
        </p:nvGrpSpPr>
        <p:grpSpPr>
          <a:xfrm>
            <a:off x="980792" y="3576055"/>
            <a:ext cx="7403100" cy="431801"/>
            <a:chOff x="553372" y="4125303"/>
            <a:chExt cx="7403100" cy="431801"/>
          </a:xfrm>
        </p:grpSpPr>
        <p:graphicFrame>
          <p:nvGraphicFramePr>
            <p:cNvPr id="18" name="Object 17"/>
            <p:cNvGraphicFramePr>
              <a:graphicFrameLocks noChangeAspect="1"/>
            </p:cNvGraphicFramePr>
            <p:nvPr>
              <p:extLst>
                <p:ext uri="{D42A27DB-BD31-4B8C-83A1-F6EECF244321}">
                  <p14:modId xmlns:p14="http://schemas.microsoft.com/office/powerpoint/2010/main" val="2474998273"/>
                </p:ext>
              </p:extLst>
            </p:nvPr>
          </p:nvGraphicFramePr>
          <p:xfrm>
            <a:off x="925630" y="4139591"/>
            <a:ext cx="860425" cy="365125"/>
          </p:xfrm>
          <a:graphic>
            <a:graphicData uri="http://schemas.openxmlformats.org/presentationml/2006/ole">
              <mc:AlternateContent xmlns:mc="http://schemas.openxmlformats.org/markup-compatibility/2006">
                <mc:Choice xmlns:v="urn:schemas-microsoft-com:vml" Requires="v">
                  <p:oleObj spid="_x0000_s45940" name="Equation" r:id="rId9" imgW="419100" imgH="177800" progId="Equation.3">
                    <p:embed/>
                  </p:oleObj>
                </mc:Choice>
                <mc:Fallback>
                  <p:oleObj name="Equation" r:id="rId9" imgW="419100" imgH="177800" progId="Equation.3">
                    <p:embed/>
                    <p:pic>
                      <p:nvPicPr>
                        <p:cNvPr id="0" name=""/>
                        <p:cNvPicPr/>
                        <p:nvPr/>
                      </p:nvPicPr>
                      <p:blipFill>
                        <a:blip r:embed="rId10"/>
                        <a:stretch>
                          <a:fillRect/>
                        </a:stretch>
                      </p:blipFill>
                      <p:spPr>
                        <a:xfrm>
                          <a:off x="925630" y="4139591"/>
                          <a:ext cx="860425" cy="3651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83184875"/>
                </p:ext>
              </p:extLst>
            </p:nvPr>
          </p:nvGraphicFramePr>
          <p:xfrm>
            <a:off x="2649655" y="4125303"/>
            <a:ext cx="1643063" cy="417513"/>
          </p:xfrm>
          <a:graphic>
            <a:graphicData uri="http://schemas.openxmlformats.org/presentationml/2006/ole">
              <mc:AlternateContent xmlns:mc="http://schemas.openxmlformats.org/markup-compatibility/2006">
                <mc:Choice xmlns:v="urn:schemas-microsoft-com:vml" Requires="v">
                  <p:oleObj spid="_x0000_s45941" name="Equation" r:id="rId11" imgW="800100" imgH="203200" progId="Equation.3">
                    <p:embed/>
                  </p:oleObj>
                </mc:Choice>
                <mc:Fallback>
                  <p:oleObj name="Equation" r:id="rId11" imgW="800100" imgH="203200" progId="Equation.3">
                    <p:embed/>
                    <p:pic>
                      <p:nvPicPr>
                        <p:cNvPr id="0" name=""/>
                        <p:cNvPicPr/>
                        <p:nvPr/>
                      </p:nvPicPr>
                      <p:blipFill>
                        <a:blip r:embed="rId12"/>
                        <a:stretch>
                          <a:fillRect/>
                        </a:stretch>
                      </p:blipFill>
                      <p:spPr>
                        <a:xfrm>
                          <a:off x="2649655" y="4125303"/>
                          <a:ext cx="1643063" cy="41751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44454719"/>
                </p:ext>
              </p:extLst>
            </p:nvPr>
          </p:nvGraphicFramePr>
          <p:xfrm>
            <a:off x="4983084" y="4139591"/>
            <a:ext cx="2973388" cy="417513"/>
          </p:xfrm>
          <a:graphic>
            <a:graphicData uri="http://schemas.openxmlformats.org/presentationml/2006/ole">
              <mc:AlternateContent xmlns:mc="http://schemas.openxmlformats.org/markup-compatibility/2006">
                <mc:Choice xmlns:v="urn:schemas-microsoft-com:vml" Requires="v">
                  <p:oleObj spid="_x0000_s45942" name="Equation" r:id="rId13" imgW="1447800" imgH="203200" progId="Equation.3">
                    <p:embed/>
                  </p:oleObj>
                </mc:Choice>
                <mc:Fallback>
                  <p:oleObj name="Equation" r:id="rId13" imgW="1447800" imgH="203200" progId="Equation.3">
                    <p:embed/>
                    <p:pic>
                      <p:nvPicPr>
                        <p:cNvPr id="0" name=""/>
                        <p:cNvPicPr/>
                        <p:nvPr/>
                      </p:nvPicPr>
                      <p:blipFill>
                        <a:blip r:embed="rId14"/>
                        <a:stretch>
                          <a:fillRect/>
                        </a:stretch>
                      </p:blipFill>
                      <p:spPr>
                        <a:xfrm>
                          <a:off x="4983084" y="4139591"/>
                          <a:ext cx="2973388" cy="417513"/>
                        </a:xfrm>
                        <a:prstGeom prst="rect">
                          <a:avLst/>
                        </a:prstGeom>
                      </p:spPr>
                    </p:pic>
                  </p:oleObj>
                </mc:Fallback>
              </mc:AlternateContent>
            </a:graphicData>
          </a:graphic>
        </p:graphicFrame>
        <p:sp>
          <p:nvSpPr>
            <p:cNvPr id="5" name="Rectangle 4"/>
            <p:cNvSpPr/>
            <p:nvPr/>
          </p:nvSpPr>
          <p:spPr>
            <a:xfrm>
              <a:off x="553372" y="4129028"/>
              <a:ext cx="4456043" cy="400110"/>
            </a:xfrm>
            <a:prstGeom prst="rect">
              <a:avLst/>
            </a:prstGeom>
          </p:spPr>
          <p:txBody>
            <a:bodyPr wrap="none">
              <a:spAutoFit/>
            </a:bodyPr>
            <a:lstStyle/>
            <a:p>
              <a:pPr marL="4763" lvl="1"/>
              <a:r>
                <a:rPr lang="en-GB" sz="2000" dirty="0">
                  <a:latin typeface="Lucida Grande"/>
                  <a:cs typeface="Lucida Grande"/>
                </a:rPr>
                <a:t>If               then                       and </a:t>
              </a:r>
            </a:p>
          </p:txBody>
        </p:sp>
      </p:grpSp>
      <p:pic>
        <p:nvPicPr>
          <p:cNvPr id="3" name="Picture 2" descr="blank venn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6542" y="4371174"/>
            <a:ext cx="3421313" cy="2160000"/>
          </a:xfrm>
          <a:prstGeom prst="rect">
            <a:avLst/>
          </a:prstGeom>
        </p:spPr>
      </p:pic>
      <p:sp>
        <p:nvSpPr>
          <p:cNvPr id="13" name="Subtitle 3"/>
          <p:cNvSpPr txBox="1">
            <a:spLocks/>
          </p:cNvSpPr>
          <p:nvPr/>
        </p:nvSpPr>
        <p:spPr>
          <a:xfrm>
            <a:off x="3797664" y="5224503"/>
            <a:ext cx="1483156" cy="4301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A		  B</a:t>
            </a:r>
          </a:p>
        </p:txBody>
      </p:sp>
    </p:spTree>
    <p:extLst>
      <p:ext uri="{BB962C8B-B14F-4D97-AF65-F5344CB8AC3E}">
        <p14:creationId xmlns:p14="http://schemas.microsoft.com/office/powerpoint/2010/main" val="8127218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nn2 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541" y="4371174"/>
            <a:ext cx="3421314" cy="216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841447694"/>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56154" name="Equation" r:id="rId6" imgW="1016000" imgH="203200" progId="Equation.3">
                  <p:embed/>
                </p:oleObj>
              </mc:Choice>
              <mc:Fallback>
                <p:oleObj name="Equation" r:id="rId6" imgW="1016000" imgH="203200" progId="Equation.3">
                  <p:embed/>
                  <p:pic>
                    <p:nvPicPr>
                      <p:cNvPr id="0" name=""/>
                      <p:cNvPicPr/>
                      <p:nvPr/>
                    </p:nvPicPr>
                    <p:blipFill>
                      <a:blip r:embed="rId7"/>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49565932"/>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56155" name="Equation" r:id="rId8" imgW="2171700" imgH="203200" progId="Equation.3">
                  <p:embed/>
                </p:oleObj>
              </mc:Choice>
              <mc:Fallback>
                <p:oleObj name="Equation" r:id="rId8" imgW="2171700" imgH="203200" progId="Equation.3">
                  <p:embed/>
                  <p:pic>
                    <p:nvPicPr>
                      <p:cNvPr id="0" name=""/>
                      <p:cNvPicPr/>
                      <p:nvPr/>
                    </p:nvPicPr>
                    <p:blipFill>
                      <a:blip r:embed="rId9"/>
                      <a:stretch>
                        <a:fillRect/>
                      </a:stretch>
                    </p:blipFill>
                    <p:spPr>
                      <a:xfrm>
                        <a:off x="980792" y="2953926"/>
                        <a:ext cx="4459288" cy="417512"/>
                      </a:xfrm>
                      <a:prstGeom prst="rect">
                        <a:avLst/>
                      </a:prstGeom>
                    </p:spPr>
                  </p:pic>
                </p:oleObj>
              </mc:Fallback>
            </mc:AlternateContent>
          </a:graphicData>
        </a:graphic>
      </p:graphicFrame>
      <p:grpSp>
        <p:nvGrpSpPr>
          <p:cNvPr id="6" name="Group 5"/>
          <p:cNvGrpSpPr/>
          <p:nvPr/>
        </p:nvGrpSpPr>
        <p:grpSpPr>
          <a:xfrm>
            <a:off x="980792" y="3576055"/>
            <a:ext cx="7403100" cy="431801"/>
            <a:chOff x="553372" y="4125303"/>
            <a:chExt cx="7403100" cy="431801"/>
          </a:xfrm>
        </p:grpSpPr>
        <p:graphicFrame>
          <p:nvGraphicFramePr>
            <p:cNvPr id="18" name="Object 17"/>
            <p:cNvGraphicFramePr>
              <a:graphicFrameLocks noChangeAspect="1"/>
            </p:cNvGraphicFramePr>
            <p:nvPr>
              <p:extLst>
                <p:ext uri="{D42A27DB-BD31-4B8C-83A1-F6EECF244321}">
                  <p14:modId xmlns:p14="http://schemas.microsoft.com/office/powerpoint/2010/main" val="1703690806"/>
                </p:ext>
              </p:extLst>
            </p:nvPr>
          </p:nvGraphicFramePr>
          <p:xfrm>
            <a:off x="925630" y="4139591"/>
            <a:ext cx="860425" cy="365125"/>
          </p:xfrm>
          <a:graphic>
            <a:graphicData uri="http://schemas.openxmlformats.org/presentationml/2006/ole">
              <mc:AlternateContent xmlns:mc="http://schemas.openxmlformats.org/markup-compatibility/2006">
                <mc:Choice xmlns:v="urn:schemas-microsoft-com:vml" Requires="v">
                  <p:oleObj spid="_x0000_s56156" name="Equation" r:id="rId10" imgW="419100" imgH="177800" progId="Equation.3">
                    <p:embed/>
                  </p:oleObj>
                </mc:Choice>
                <mc:Fallback>
                  <p:oleObj name="Equation" r:id="rId10" imgW="419100" imgH="177800" progId="Equation.3">
                    <p:embed/>
                    <p:pic>
                      <p:nvPicPr>
                        <p:cNvPr id="0" name=""/>
                        <p:cNvPicPr/>
                        <p:nvPr/>
                      </p:nvPicPr>
                      <p:blipFill>
                        <a:blip r:embed="rId11"/>
                        <a:stretch>
                          <a:fillRect/>
                        </a:stretch>
                      </p:blipFill>
                      <p:spPr>
                        <a:xfrm>
                          <a:off x="925630" y="4139591"/>
                          <a:ext cx="860425" cy="3651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00104537"/>
                </p:ext>
              </p:extLst>
            </p:nvPr>
          </p:nvGraphicFramePr>
          <p:xfrm>
            <a:off x="2649655" y="4125303"/>
            <a:ext cx="1643063" cy="417513"/>
          </p:xfrm>
          <a:graphic>
            <a:graphicData uri="http://schemas.openxmlformats.org/presentationml/2006/ole">
              <mc:AlternateContent xmlns:mc="http://schemas.openxmlformats.org/markup-compatibility/2006">
                <mc:Choice xmlns:v="urn:schemas-microsoft-com:vml" Requires="v">
                  <p:oleObj spid="_x0000_s56157" name="Equation" r:id="rId12" imgW="800100" imgH="203200" progId="Equation.3">
                    <p:embed/>
                  </p:oleObj>
                </mc:Choice>
                <mc:Fallback>
                  <p:oleObj name="Equation" r:id="rId12" imgW="800100" imgH="203200" progId="Equation.3">
                    <p:embed/>
                    <p:pic>
                      <p:nvPicPr>
                        <p:cNvPr id="0" name=""/>
                        <p:cNvPicPr/>
                        <p:nvPr/>
                      </p:nvPicPr>
                      <p:blipFill>
                        <a:blip r:embed="rId13"/>
                        <a:stretch>
                          <a:fillRect/>
                        </a:stretch>
                      </p:blipFill>
                      <p:spPr>
                        <a:xfrm>
                          <a:off x="2649655" y="4125303"/>
                          <a:ext cx="1643063" cy="41751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63945608"/>
                </p:ext>
              </p:extLst>
            </p:nvPr>
          </p:nvGraphicFramePr>
          <p:xfrm>
            <a:off x="4983084" y="4139591"/>
            <a:ext cx="2973388" cy="417513"/>
          </p:xfrm>
          <a:graphic>
            <a:graphicData uri="http://schemas.openxmlformats.org/presentationml/2006/ole">
              <mc:AlternateContent xmlns:mc="http://schemas.openxmlformats.org/markup-compatibility/2006">
                <mc:Choice xmlns:v="urn:schemas-microsoft-com:vml" Requires="v">
                  <p:oleObj spid="_x0000_s56158" name="Equation" r:id="rId14" imgW="1447800" imgH="203200" progId="Equation.3">
                    <p:embed/>
                  </p:oleObj>
                </mc:Choice>
                <mc:Fallback>
                  <p:oleObj name="Equation" r:id="rId14" imgW="1447800" imgH="203200" progId="Equation.3">
                    <p:embed/>
                    <p:pic>
                      <p:nvPicPr>
                        <p:cNvPr id="0" name=""/>
                        <p:cNvPicPr/>
                        <p:nvPr/>
                      </p:nvPicPr>
                      <p:blipFill>
                        <a:blip r:embed="rId15"/>
                        <a:stretch>
                          <a:fillRect/>
                        </a:stretch>
                      </p:blipFill>
                      <p:spPr>
                        <a:xfrm>
                          <a:off x="4983084" y="4139591"/>
                          <a:ext cx="2973388" cy="417513"/>
                        </a:xfrm>
                        <a:prstGeom prst="rect">
                          <a:avLst/>
                        </a:prstGeom>
                      </p:spPr>
                    </p:pic>
                  </p:oleObj>
                </mc:Fallback>
              </mc:AlternateContent>
            </a:graphicData>
          </a:graphic>
        </p:graphicFrame>
        <p:sp>
          <p:nvSpPr>
            <p:cNvPr id="5" name="Rectangle 4"/>
            <p:cNvSpPr/>
            <p:nvPr/>
          </p:nvSpPr>
          <p:spPr>
            <a:xfrm>
              <a:off x="553372" y="4129028"/>
              <a:ext cx="4456043" cy="400110"/>
            </a:xfrm>
            <a:prstGeom prst="rect">
              <a:avLst/>
            </a:prstGeom>
          </p:spPr>
          <p:txBody>
            <a:bodyPr wrap="none">
              <a:spAutoFit/>
            </a:bodyPr>
            <a:lstStyle/>
            <a:p>
              <a:pPr marL="4763" lvl="1"/>
              <a:r>
                <a:rPr lang="en-GB" sz="2000" dirty="0">
                  <a:latin typeface="Lucida Grande"/>
                  <a:cs typeface="Lucida Grande"/>
                </a:rPr>
                <a:t>If               then                       and </a:t>
              </a:r>
            </a:p>
          </p:txBody>
        </p:sp>
      </p:grpSp>
      <p:sp>
        <p:nvSpPr>
          <p:cNvPr id="13" name="Subtitle 3"/>
          <p:cNvSpPr txBox="1">
            <a:spLocks/>
          </p:cNvSpPr>
          <p:nvPr/>
        </p:nvSpPr>
        <p:spPr>
          <a:xfrm>
            <a:off x="3797664" y="5224503"/>
            <a:ext cx="1483156" cy="4301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A		  B</a:t>
            </a:r>
          </a:p>
        </p:txBody>
      </p:sp>
    </p:spTree>
    <p:extLst>
      <p:ext uri="{BB962C8B-B14F-4D97-AF65-F5344CB8AC3E}">
        <p14:creationId xmlns:p14="http://schemas.microsoft.com/office/powerpoint/2010/main" val="2870266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enn2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542" y="4371174"/>
            <a:ext cx="3421313" cy="216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841447694"/>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57178" name="Equation" r:id="rId6" imgW="1016000" imgH="203200" progId="Equation.3">
                  <p:embed/>
                </p:oleObj>
              </mc:Choice>
              <mc:Fallback>
                <p:oleObj name="Equation" r:id="rId6" imgW="1016000" imgH="203200" progId="Equation.3">
                  <p:embed/>
                  <p:pic>
                    <p:nvPicPr>
                      <p:cNvPr id="0" name=""/>
                      <p:cNvPicPr/>
                      <p:nvPr/>
                    </p:nvPicPr>
                    <p:blipFill>
                      <a:blip r:embed="rId7"/>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49565932"/>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57179" name="Equation" r:id="rId8" imgW="2171700" imgH="203200" progId="Equation.3">
                  <p:embed/>
                </p:oleObj>
              </mc:Choice>
              <mc:Fallback>
                <p:oleObj name="Equation" r:id="rId8" imgW="2171700" imgH="203200" progId="Equation.3">
                  <p:embed/>
                  <p:pic>
                    <p:nvPicPr>
                      <p:cNvPr id="0" name=""/>
                      <p:cNvPicPr/>
                      <p:nvPr/>
                    </p:nvPicPr>
                    <p:blipFill>
                      <a:blip r:embed="rId9"/>
                      <a:stretch>
                        <a:fillRect/>
                      </a:stretch>
                    </p:blipFill>
                    <p:spPr>
                      <a:xfrm>
                        <a:off x="980792" y="2953926"/>
                        <a:ext cx="4459288" cy="417512"/>
                      </a:xfrm>
                      <a:prstGeom prst="rect">
                        <a:avLst/>
                      </a:prstGeom>
                    </p:spPr>
                  </p:pic>
                </p:oleObj>
              </mc:Fallback>
            </mc:AlternateContent>
          </a:graphicData>
        </a:graphic>
      </p:graphicFrame>
      <p:grpSp>
        <p:nvGrpSpPr>
          <p:cNvPr id="6" name="Group 5"/>
          <p:cNvGrpSpPr/>
          <p:nvPr/>
        </p:nvGrpSpPr>
        <p:grpSpPr>
          <a:xfrm>
            <a:off x="980792" y="3576055"/>
            <a:ext cx="7403100" cy="431801"/>
            <a:chOff x="553372" y="4125303"/>
            <a:chExt cx="7403100" cy="431801"/>
          </a:xfrm>
        </p:grpSpPr>
        <p:graphicFrame>
          <p:nvGraphicFramePr>
            <p:cNvPr id="18" name="Object 17"/>
            <p:cNvGraphicFramePr>
              <a:graphicFrameLocks noChangeAspect="1"/>
            </p:cNvGraphicFramePr>
            <p:nvPr>
              <p:extLst>
                <p:ext uri="{D42A27DB-BD31-4B8C-83A1-F6EECF244321}">
                  <p14:modId xmlns:p14="http://schemas.microsoft.com/office/powerpoint/2010/main" val="1703690806"/>
                </p:ext>
              </p:extLst>
            </p:nvPr>
          </p:nvGraphicFramePr>
          <p:xfrm>
            <a:off x="925630" y="4139591"/>
            <a:ext cx="860425" cy="365125"/>
          </p:xfrm>
          <a:graphic>
            <a:graphicData uri="http://schemas.openxmlformats.org/presentationml/2006/ole">
              <mc:AlternateContent xmlns:mc="http://schemas.openxmlformats.org/markup-compatibility/2006">
                <mc:Choice xmlns:v="urn:schemas-microsoft-com:vml" Requires="v">
                  <p:oleObj spid="_x0000_s57180" name="Equation" r:id="rId10" imgW="419100" imgH="177800" progId="Equation.3">
                    <p:embed/>
                  </p:oleObj>
                </mc:Choice>
                <mc:Fallback>
                  <p:oleObj name="Equation" r:id="rId10" imgW="419100" imgH="177800" progId="Equation.3">
                    <p:embed/>
                    <p:pic>
                      <p:nvPicPr>
                        <p:cNvPr id="0" name=""/>
                        <p:cNvPicPr/>
                        <p:nvPr/>
                      </p:nvPicPr>
                      <p:blipFill>
                        <a:blip r:embed="rId11"/>
                        <a:stretch>
                          <a:fillRect/>
                        </a:stretch>
                      </p:blipFill>
                      <p:spPr>
                        <a:xfrm>
                          <a:off x="925630" y="4139591"/>
                          <a:ext cx="860425" cy="3651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00104537"/>
                </p:ext>
              </p:extLst>
            </p:nvPr>
          </p:nvGraphicFramePr>
          <p:xfrm>
            <a:off x="2649655" y="4125303"/>
            <a:ext cx="1643063" cy="417513"/>
          </p:xfrm>
          <a:graphic>
            <a:graphicData uri="http://schemas.openxmlformats.org/presentationml/2006/ole">
              <mc:AlternateContent xmlns:mc="http://schemas.openxmlformats.org/markup-compatibility/2006">
                <mc:Choice xmlns:v="urn:schemas-microsoft-com:vml" Requires="v">
                  <p:oleObj spid="_x0000_s57181" name="Equation" r:id="rId12" imgW="800100" imgH="203200" progId="Equation.3">
                    <p:embed/>
                  </p:oleObj>
                </mc:Choice>
                <mc:Fallback>
                  <p:oleObj name="Equation" r:id="rId12" imgW="800100" imgH="203200" progId="Equation.3">
                    <p:embed/>
                    <p:pic>
                      <p:nvPicPr>
                        <p:cNvPr id="0" name=""/>
                        <p:cNvPicPr/>
                        <p:nvPr/>
                      </p:nvPicPr>
                      <p:blipFill>
                        <a:blip r:embed="rId13"/>
                        <a:stretch>
                          <a:fillRect/>
                        </a:stretch>
                      </p:blipFill>
                      <p:spPr>
                        <a:xfrm>
                          <a:off x="2649655" y="4125303"/>
                          <a:ext cx="1643063" cy="41751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63945608"/>
                </p:ext>
              </p:extLst>
            </p:nvPr>
          </p:nvGraphicFramePr>
          <p:xfrm>
            <a:off x="4983084" y="4139591"/>
            <a:ext cx="2973388" cy="417513"/>
          </p:xfrm>
          <a:graphic>
            <a:graphicData uri="http://schemas.openxmlformats.org/presentationml/2006/ole">
              <mc:AlternateContent xmlns:mc="http://schemas.openxmlformats.org/markup-compatibility/2006">
                <mc:Choice xmlns:v="urn:schemas-microsoft-com:vml" Requires="v">
                  <p:oleObj spid="_x0000_s57182" name="Equation" r:id="rId14" imgW="1447800" imgH="203200" progId="Equation.3">
                    <p:embed/>
                  </p:oleObj>
                </mc:Choice>
                <mc:Fallback>
                  <p:oleObj name="Equation" r:id="rId14" imgW="1447800" imgH="203200" progId="Equation.3">
                    <p:embed/>
                    <p:pic>
                      <p:nvPicPr>
                        <p:cNvPr id="0" name=""/>
                        <p:cNvPicPr/>
                        <p:nvPr/>
                      </p:nvPicPr>
                      <p:blipFill>
                        <a:blip r:embed="rId15"/>
                        <a:stretch>
                          <a:fillRect/>
                        </a:stretch>
                      </p:blipFill>
                      <p:spPr>
                        <a:xfrm>
                          <a:off x="4983084" y="4139591"/>
                          <a:ext cx="2973388" cy="417513"/>
                        </a:xfrm>
                        <a:prstGeom prst="rect">
                          <a:avLst/>
                        </a:prstGeom>
                      </p:spPr>
                    </p:pic>
                  </p:oleObj>
                </mc:Fallback>
              </mc:AlternateContent>
            </a:graphicData>
          </a:graphic>
        </p:graphicFrame>
        <p:sp>
          <p:nvSpPr>
            <p:cNvPr id="5" name="Rectangle 4"/>
            <p:cNvSpPr/>
            <p:nvPr/>
          </p:nvSpPr>
          <p:spPr>
            <a:xfrm>
              <a:off x="553372" y="4129028"/>
              <a:ext cx="4456043" cy="400110"/>
            </a:xfrm>
            <a:prstGeom prst="rect">
              <a:avLst/>
            </a:prstGeom>
          </p:spPr>
          <p:txBody>
            <a:bodyPr wrap="none">
              <a:spAutoFit/>
            </a:bodyPr>
            <a:lstStyle/>
            <a:p>
              <a:pPr marL="4763" lvl="1"/>
              <a:r>
                <a:rPr lang="en-GB" sz="2000" dirty="0">
                  <a:latin typeface="Lucida Grande"/>
                  <a:cs typeface="Lucida Grande"/>
                </a:rPr>
                <a:t>If               then                       and </a:t>
              </a:r>
            </a:p>
          </p:txBody>
        </p:sp>
      </p:grpSp>
      <p:sp>
        <p:nvSpPr>
          <p:cNvPr id="13" name="Subtitle 3"/>
          <p:cNvSpPr txBox="1">
            <a:spLocks/>
          </p:cNvSpPr>
          <p:nvPr/>
        </p:nvSpPr>
        <p:spPr>
          <a:xfrm>
            <a:off x="3797664" y="5224503"/>
            <a:ext cx="1483156" cy="4301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A		  B</a:t>
            </a:r>
          </a:p>
        </p:txBody>
      </p:sp>
    </p:spTree>
    <p:extLst>
      <p:ext uri="{BB962C8B-B14F-4D97-AF65-F5344CB8AC3E}">
        <p14:creationId xmlns:p14="http://schemas.microsoft.com/office/powerpoint/2010/main" val="2870266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nn2 B not 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541" y="4371174"/>
            <a:ext cx="3421314" cy="21600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841447694"/>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58202" name="Equation" r:id="rId6" imgW="1016000" imgH="203200" progId="Equation.3">
                  <p:embed/>
                </p:oleObj>
              </mc:Choice>
              <mc:Fallback>
                <p:oleObj name="Equation" r:id="rId6" imgW="1016000" imgH="203200" progId="Equation.3">
                  <p:embed/>
                  <p:pic>
                    <p:nvPicPr>
                      <p:cNvPr id="0" name=""/>
                      <p:cNvPicPr/>
                      <p:nvPr/>
                    </p:nvPicPr>
                    <p:blipFill>
                      <a:blip r:embed="rId7"/>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49565932"/>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58203" name="Equation" r:id="rId8" imgW="2171700" imgH="203200" progId="Equation.3">
                  <p:embed/>
                </p:oleObj>
              </mc:Choice>
              <mc:Fallback>
                <p:oleObj name="Equation" r:id="rId8" imgW="2171700" imgH="203200" progId="Equation.3">
                  <p:embed/>
                  <p:pic>
                    <p:nvPicPr>
                      <p:cNvPr id="0" name=""/>
                      <p:cNvPicPr/>
                      <p:nvPr/>
                    </p:nvPicPr>
                    <p:blipFill>
                      <a:blip r:embed="rId9"/>
                      <a:stretch>
                        <a:fillRect/>
                      </a:stretch>
                    </p:blipFill>
                    <p:spPr>
                      <a:xfrm>
                        <a:off x="980792" y="2953926"/>
                        <a:ext cx="4459288" cy="417512"/>
                      </a:xfrm>
                      <a:prstGeom prst="rect">
                        <a:avLst/>
                      </a:prstGeom>
                    </p:spPr>
                  </p:pic>
                </p:oleObj>
              </mc:Fallback>
            </mc:AlternateContent>
          </a:graphicData>
        </a:graphic>
      </p:graphicFrame>
      <p:grpSp>
        <p:nvGrpSpPr>
          <p:cNvPr id="6" name="Group 5"/>
          <p:cNvGrpSpPr/>
          <p:nvPr/>
        </p:nvGrpSpPr>
        <p:grpSpPr>
          <a:xfrm>
            <a:off x="980792" y="3576055"/>
            <a:ext cx="7403100" cy="431801"/>
            <a:chOff x="553372" y="4125303"/>
            <a:chExt cx="7403100" cy="431801"/>
          </a:xfrm>
        </p:grpSpPr>
        <p:graphicFrame>
          <p:nvGraphicFramePr>
            <p:cNvPr id="18" name="Object 17"/>
            <p:cNvGraphicFramePr>
              <a:graphicFrameLocks noChangeAspect="1"/>
            </p:cNvGraphicFramePr>
            <p:nvPr>
              <p:extLst>
                <p:ext uri="{D42A27DB-BD31-4B8C-83A1-F6EECF244321}">
                  <p14:modId xmlns:p14="http://schemas.microsoft.com/office/powerpoint/2010/main" val="1703690806"/>
                </p:ext>
              </p:extLst>
            </p:nvPr>
          </p:nvGraphicFramePr>
          <p:xfrm>
            <a:off x="925630" y="4139591"/>
            <a:ext cx="860425" cy="365125"/>
          </p:xfrm>
          <a:graphic>
            <a:graphicData uri="http://schemas.openxmlformats.org/presentationml/2006/ole">
              <mc:AlternateContent xmlns:mc="http://schemas.openxmlformats.org/markup-compatibility/2006">
                <mc:Choice xmlns:v="urn:schemas-microsoft-com:vml" Requires="v">
                  <p:oleObj spid="_x0000_s58204" name="Equation" r:id="rId10" imgW="419100" imgH="177800" progId="Equation.3">
                    <p:embed/>
                  </p:oleObj>
                </mc:Choice>
                <mc:Fallback>
                  <p:oleObj name="Equation" r:id="rId10" imgW="419100" imgH="177800" progId="Equation.3">
                    <p:embed/>
                    <p:pic>
                      <p:nvPicPr>
                        <p:cNvPr id="0" name=""/>
                        <p:cNvPicPr/>
                        <p:nvPr/>
                      </p:nvPicPr>
                      <p:blipFill>
                        <a:blip r:embed="rId11"/>
                        <a:stretch>
                          <a:fillRect/>
                        </a:stretch>
                      </p:blipFill>
                      <p:spPr>
                        <a:xfrm>
                          <a:off x="925630" y="4139591"/>
                          <a:ext cx="860425" cy="3651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00104537"/>
                </p:ext>
              </p:extLst>
            </p:nvPr>
          </p:nvGraphicFramePr>
          <p:xfrm>
            <a:off x="2649655" y="4125303"/>
            <a:ext cx="1643063" cy="417513"/>
          </p:xfrm>
          <a:graphic>
            <a:graphicData uri="http://schemas.openxmlformats.org/presentationml/2006/ole">
              <mc:AlternateContent xmlns:mc="http://schemas.openxmlformats.org/markup-compatibility/2006">
                <mc:Choice xmlns:v="urn:schemas-microsoft-com:vml" Requires="v">
                  <p:oleObj spid="_x0000_s58205" name="Equation" r:id="rId12" imgW="800100" imgH="203200" progId="Equation.3">
                    <p:embed/>
                  </p:oleObj>
                </mc:Choice>
                <mc:Fallback>
                  <p:oleObj name="Equation" r:id="rId12" imgW="800100" imgH="203200" progId="Equation.3">
                    <p:embed/>
                    <p:pic>
                      <p:nvPicPr>
                        <p:cNvPr id="0" name=""/>
                        <p:cNvPicPr/>
                        <p:nvPr/>
                      </p:nvPicPr>
                      <p:blipFill>
                        <a:blip r:embed="rId13"/>
                        <a:stretch>
                          <a:fillRect/>
                        </a:stretch>
                      </p:blipFill>
                      <p:spPr>
                        <a:xfrm>
                          <a:off x="2649655" y="4125303"/>
                          <a:ext cx="1643063" cy="41751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63945608"/>
                </p:ext>
              </p:extLst>
            </p:nvPr>
          </p:nvGraphicFramePr>
          <p:xfrm>
            <a:off x="4983084" y="4139591"/>
            <a:ext cx="2973388" cy="417513"/>
          </p:xfrm>
          <a:graphic>
            <a:graphicData uri="http://schemas.openxmlformats.org/presentationml/2006/ole">
              <mc:AlternateContent xmlns:mc="http://schemas.openxmlformats.org/markup-compatibility/2006">
                <mc:Choice xmlns:v="urn:schemas-microsoft-com:vml" Requires="v">
                  <p:oleObj spid="_x0000_s58206" name="Equation" r:id="rId14" imgW="1447800" imgH="203200" progId="Equation.3">
                    <p:embed/>
                  </p:oleObj>
                </mc:Choice>
                <mc:Fallback>
                  <p:oleObj name="Equation" r:id="rId14" imgW="1447800" imgH="203200" progId="Equation.3">
                    <p:embed/>
                    <p:pic>
                      <p:nvPicPr>
                        <p:cNvPr id="0" name=""/>
                        <p:cNvPicPr/>
                        <p:nvPr/>
                      </p:nvPicPr>
                      <p:blipFill>
                        <a:blip r:embed="rId15"/>
                        <a:stretch>
                          <a:fillRect/>
                        </a:stretch>
                      </p:blipFill>
                      <p:spPr>
                        <a:xfrm>
                          <a:off x="4983084" y="4139591"/>
                          <a:ext cx="2973388" cy="417513"/>
                        </a:xfrm>
                        <a:prstGeom prst="rect">
                          <a:avLst/>
                        </a:prstGeom>
                      </p:spPr>
                    </p:pic>
                  </p:oleObj>
                </mc:Fallback>
              </mc:AlternateContent>
            </a:graphicData>
          </a:graphic>
        </p:graphicFrame>
        <p:sp>
          <p:nvSpPr>
            <p:cNvPr id="5" name="Rectangle 4"/>
            <p:cNvSpPr/>
            <p:nvPr/>
          </p:nvSpPr>
          <p:spPr>
            <a:xfrm>
              <a:off x="553372" y="4129028"/>
              <a:ext cx="4456043" cy="400110"/>
            </a:xfrm>
            <a:prstGeom prst="rect">
              <a:avLst/>
            </a:prstGeom>
          </p:spPr>
          <p:txBody>
            <a:bodyPr wrap="none">
              <a:spAutoFit/>
            </a:bodyPr>
            <a:lstStyle/>
            <a:p>
              <a:pPr marL="4763" lvl="1"/>
              <a:r>
                <a:rPr lang="en-GB" sz="2000" dirty="0">
                  <a:latin typeface="Lucida Grande"/>
                  <a:cs typeface="Lucida Grande"/>
                </a:rPr>
                <a:t>If               then                       and </a:t>
              </a:r>
            </a:p>
          </p:txBody>
        </p:sp>
      </p:grpSp>
      <p:sp>
        <p:nvSpPr>
          <p:cNvPr id="13" name="Subtitle 3"/>
          <p:cNvSpPr txBox="1">
            <a:spLocks/>
          </p:cNvSpPr>
          <p:nvPr/>
        </p:nvSpPr>
        <p:spPr>
          <a:xfrm>
            <a:off x="3797664" y="5224503"/>
            <a:ext cx="1483156" cy="4301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A		  B</a:t>
            </a:r>
          </a:p>
        </p:txBody>
      </p:sp>
    </p:spTree>
    <p:extLst>
      <p:ext uri="{BB962C8B-B14F-4D97-AF65-F5344CB8AC3E}">
        <p14:creationId xmlns:p14="http://schemas.microsoft.com/office/powerpoint/2010/main" val="2870266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203026118"/>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207877" name="Equation" r:id="rId5" imgW="1016000" imgH="203200" progId="Equation.3">
                  <p:embed/>
                </p:oleObj>
              </mc:Choice>
              <mc:Fallback>
                <p:oleObj name="Equation" r:id="rId5" imgW="1016000" imgH="203200" progId="Equation.3">
                  <p:embed/>
                  <p:pic>
                    <p:nvPicPr>
                      <p:cNvPr id="0" name=""/>
                      <p:cNvPicPr/>
                      <p:nvPr/>
                    </p:nvPicPr>
                    <p:blipFill>
                      <a:blip r:embed="rId6"/>
                      <a:stretch>
                        <a:fillRect/>
                      </a:stretch>
                    </p:blipFill>
                    <p:spPr>
                      <a:xfrm>
                        <a:off x="980792" y="2331796"/>
                        <a:ext cx="2082800" cy="41751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821870803"/>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207878" name="Equation" r:id="rId7" imgW="2171700" imgH="203200" progId="Equation.3">
                  <p:embed/>
                </p:oleObj>
              </mc:Choice>
              <mc:Fallback>
                <p:oleObj name="Equation" r:id="rId7" imgW="2171700" imgH="203200" progId="Equation.3">
                  <p:embed/>
                  <p:pic>
                    <p:nvPicPr>
                      <p:cNvPr id="0" name=""/>
                      <p:cNvPicPr/>
                      <p:nvPr/>
                    </p:nvPicPr>
                    <p:blipFill>
                      <a:blip r:embed="rId8"/>
                      <a:stretch>
                        <a:fillRect/>
                      </a:stretch>
                    </p:blipFill>
                    <p:spPr>
                      <a:xfrm>
                        <a:off x="980792" y="2953926"/>
                        <a:ext cx="4459288" cy="417512"/>
                      </a:xfrm>
                      <a:prstGeom prst="rect">
                        <a:avLst/>
                      </a:prstGeom>
                    </p:spPr>
                  </p:pic>
                </p:oleObj>
              </mc:Fallback>
            </mc:AlternateContent>
          </a:graphicData>
        </a:graphic>
      </p:graphicFrame>
      <p:grpSp>
        <p:nvGrpSpPr>
          <p:cNvPr id="6" name="Group 5"/>
          <p:cNvGrpSpPr/>
          <p:nvPr/>
        </p:nvGrpSpPr>
        <p:grpSpPr>
          <a:xfrm>
            <a:off x="980792" y="3576055"/>
            <a:ext cx="7403100" cy="431801"/>
            <a:chOff x="553372" y="4125303"/>
            <a:chExt cx="7403100" cy="431801"/>
          </a:xfrm>
        </p:grpSpPr>
        <p:graphicFrame>
          <p:nvGraphicFramePr>
            <p:cNvPr id="18" name="Object 17"/>
            <p:cNvGraphicFramePr>
              <a:graphicFrameLocks noChangeAspect="1"/>
            </p:cNvGraphicFramePr>
            <p:nvPr>
              <p:extLst>
                <p:ext uri="{D42A27DB-BD31-4B8C-83A1-F6EECF244321}">
                  <p14:modId xmlns:p14="http://schemas.microsoft.com/office/powerpoint/2010/main" val="652800062"/>
                </p:ext>
              </p:extLst>
            </p:nvPr>
          </p:nvGraphicFramePr>
          <p:xfrm>
            <a:off x="925630" y="4139591"/>
            <a:ext cx="860425" cy="365125"/>
          </p:xfrm>
          <a:graphic>
            <a:graphicData uri="http://schemas.openxmlformats.org/presentationml/2006/ole">
              <mc:AlternateContent xmlns:mc="http://schemas.openxmlformats.org/markup-compatibility/2006">
                <mc:Choice xmlns:v="urn:schemas-microsoft-com:vml" Requires="v">
                  <p:oleObj spid="_x0000_s207879" name="Equation" r:id="rId9" imgW="419100" imgH="177800" progId="Equation.3">
                    <p:embed/>
                  </p:oleObj>
                </mc:Choice>
                <mc:Fallback>
                  <p:oleObj name="Equation" r:id="rId9" imgW="419100" imgH="177800" progId="Equation.3">
                    <p:embed/>
                    <p:pic>
                      <p:nvPicPr>
                        <p:cNvPr id="0" name=""/>
                        <p:cNvPicPr/>
                        <p:nvPr/>
                      </p:nvPicPr>
                      <p:blipFill>
                        <a:blip r:embed="rId10"/>
                        <a:stretch>
                          <a:fillRect/>
                        </a:stretch>
                      </p:blipFill>
                      <p:spPr>
                        <a:xfrm>
                          <a:off x="925630" y="4139591"/>
                          <a:ext cx="860425" cy="3651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886962706"/>
                </p:ext>
              </p:extLst>
            </p:nvPr>
          </p:nvGraphicFramePr>
          <p:xfrm>
            <a:off x="2649655" y="4125303"/>
            <a:ext cx="1643063" cy="417513"/>
          </p:xfrm>
          <a:graphic>
            <a:graphicData uri="http://schemas.openxmlformats.org/presentationml/2006/ole">
              <mc:AlternateContent xmlns:mc="http://schemas.openxmlformats.org/markup-compatibility/2006">
                <mc:Choice xmlns:v="urn:schemas-microsoft-com:vml" Requires="v">
                  <p:oleObj spid="_x0000_s207880" name="Equation" r:id="rId11" imgW="800100" imgH="203200" progId="Equation.3">
                    <p:embed/>
                  </p:oleObj>
                </mc:Choice>
                <mc:Fallback>
                  <p:oleObj name="Equation" r:id="rId11" imgW="800100" imgH="203200" progId="Equation.3">
                    <p:embed/>
                    <p:pic>
                      <p:nvPicPr>
                        <p:cNvPr id="0" name=""/>
                        <p:cNvPicPr/>
                        <p:nvPr/>
                      </p:nvPicPr>
                      <p:blipFill>
                        <a:blip r:embed="rId12"/>
                        <a:stretch>
                          <a:fillRect/>
                        </a:stretch>
                      </p:blipFill>
                      <p:spPr>
                        <a:xfrm>
                          <a:off x="2649655" y="4125303"/>
                          <a:ext cx="1643063" cy="41751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533634501"/>
                </p:ext>
              </p:extLst>
            </p:nvPr>
          </p:nvGraphicFramePr>
          <p:xfrm>
            <a:off x="4983084" y="4139591"/>
            <a:ext cx="2973388" cy="417513"/>
          </p:xfrm>
          <a:graphic>
            <a:graphicData uri="http://schemas.openxmlformats.org/presentationml/2006/ole">
              <mc:AlternateContent xmlns:mc="http://schemas.openxmlformats.org/markup-compatibility/2006">
                <mc:Choice xmlns:v="urn:schemas-microsoft-com:vml" Requires="v">
                  <p:oleObj spid="_x0000_s207881" name="Equation" r:id="rId13" imgW="1447800" imgH="203200" progId="Equation.3">
                    <p:embed/>
                  </p:oleObj>
                </mc:Choice>
                <mc:Fallback>
                  <p:oleObj name="Equation" r:id="rId13" imgW="1447800" imgH="203200" progId="Equation.3">
                    <p:embed/>
                    <p:pic>
                      <p:nvPicPr>
                        <p:cNvPr id="0" name=""/>
                        <p:cNvPicPr/>
                        <p:nvPr/>
                      </p:nvPicPr>
                      <p:blipFill>
                        <a:blip r:embed="rId14"/>
                        <a:stretch>
                          <a:fillRect/>
                        </a:stretch>
                      </p:blipFill>
                      <p:spPr>
                        <a:xfrm>
                          <a:off x="4983084" y="4139591"/>
                          <a:ext cx="2973388" cy="417513"/>
                        </a:xfrm>
                        <a:prstGeom prst="rect">
                          <a:avLst/>
                        </a:prstGeom>
                      </p:spPr>
                    </p:pic>
                  </p:oleObj>
                </mc:Fallback>
              </mc:AlternateContent>
            </a:graphicData>
          </a:graphic>
        </p:graphicFrame>
        <p:sp>
          <p:nvSpPr>
            <p:cNvPr id="5" name="Rectangle 4"/>
            <p:cNvSpPr/>
            <p:nvPr/>
          </p:nvSpPr>
          <p:spPr>
            <a:xfrm>
              <a:off x="553372" y="4129028"/>
              <a:ext cx="4456043" cy="400110"/>
            </a:xfrm>
            <a:prstGeom prst="rect">
              <a:avLst/>
            </a:prstGeom>
          </p:spPr>
          <p:txBody>
            <a:bodyPr wrap="none">
              <a:spAutoFit/>
            </a:bodyPr>
            <a:lstStyle/>
            <a:p>
              <a:pPr marL="4763" lvl="1"/>
              <a:r>
                <a:rPr lang="en-GB" sz="2000" dirty="0">
                  <a:latin typeface="Lucida Grande"/>
                  <a:cs typeface="Lucida Grande"/>
                </a:rPr>
                <a:t>If               then                       and </a:t>
              </a:r>
            </a:p>
          </p:txBody>
        </p:sp>
      </p:grpSp>
      <p:pic>
        <p:nvPicPr>
          <p:cNvPr id="13" name="Picture 12" descr="dice.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0792" y="4499751"/>
            <a:ext cx="1294367" cy="647184"/>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156642954"/>
              </p:ext>
            </p:extLst>
          </p:nvPr>
        </p:nvGraphicFramePr>
        <p:xfrm>
          <a:off x="2419956" y="4337305"/>
          <a:ext cx="6276975" cy="1558925"/>
        </p:xfrm>
        <a:graphic>
          <a:graphicData uri="http://schemas.openxmlformats.org/presentationml/2006/ole">
            <mc:AlternateContent xmlns:mc="http://schemas.openxmlformats.org/markup-compatibility/2006">
              <mc:Choice xmlns:v="urn:schemas-microsoft-com:vml" Requires="v">
                <p:oleObj spid="_x0000_s207882" name="Equation" r:id="rId16" imgW="3060700" imgH="762000" progId="Equation.3">
                  <p:embed/>
                </p:oleObj>
              </mc:Choice>
              <mc:Fallback>
                <p:oleObj name="Equation" r:id="rId16" imgW="3060700" imgH="762000" progId="Equation.3">
                  <p:embed/>
                  <p:pic>
                    <p:nvPicPr>
                      <p:cNvPr id="0" name=""/>
                      <p:cNvPicPr/>
                      <p:nvPr/>
                    </p:nvPicPr>
                    <p:blipFill>
                      <a:blip r:embed="rId17"/>
                      <a:stretch>
                        <a:fillRect/>
                      </a:stretch>
                    </p:blipFill>
                    <p:spPr>
                      <a:xfrm>
                        <a:off x="2419956" y="4337305"/>
                        <a:ext cx="6276975" cy="1558925"/>
                      </a:xfrm>
                      <a:prstGeom prst="rect">
                        <a:avLst/>
                      </a:prstGeom>
                    </p:spPr>
                  </p:pic>
                </p:oleObj>
              </mc:Fallback>
            </mc:AlternateContent>
          </a:graphicData>
        </a:graphic>
      </p:graphicFrame>
    </p:spTree>
    <p:extLst>
      <p:ext uri="{BB962C8B-B14F-4D97-AF65-F5344CB8AC3E}">
        <p14:creationId xmlns:p14="http://schemas.microsoft.com/office/powerpoint/2010/main" val="18681601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430168"/>
          </a:xfrm>
        </p:spPr>
        <p:txBody>
          <a:bodyPr>
            <a:normAutofit/>
          </a:bodyPr>
          <a:lstStyle/>
          <a:p>
            <a:pPr marL="4763" lvl="1" algn="l"/>
            <a:r>
              <a:rPr lang="en-GB" sz="2000" dirty="0" smtClean="0">
                <a:solidFill>
                  <a:schemeClr val="tx1"/>
                </a:solidFill>
                <a:latin typeface="Lucida Grande"/>
                <a:cs typeface="Lucida Grande"/>
              </a:rPr>
              <a:t>Notable properties of a Probability Space </a:t>
            </a:r>
            <a:r>
              <a:rPr lang="en-GB" sz="2000" dirty="0">
                <a:solidFill>
                  <a:schemeClr val="tx1"/>
                </a:solidFill>
                <a:latin typeface="Lucida Grande"/>
                <a:cs typeface="Lucida Grande"/>
              </a:rPr>
              <a:t>(</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i="1" dirty="0">
                <a:solidFill>
                  <a:schemeClr val="tx1"/>
                </a:solidFill>
                <a:latin typeface="Lucida Grande"/>
                <a:cs typeface="Lucida Grande"/>
              </a:rPr>
              <a:t>P </a:t>
            </a:r>
            <a:r>
              <a:rPr lang="en-GB" sz="2000" dirty="0" smtClean="0">
                <a:solidFill>
                  <a:schemeClr val="tx1"/>
                </a:solidFill>
                <a:latin typeface="Lucida Grande"/>
                <a:cs typeface="Lucida Grande"/>
              </a:rPr>
              <a:t>):</a:t>
            </a:r>
          </a:p>
        </p:txBody>
      </p:sp>
      <p:pic>
        <p:nvPicPr>
          <p:cNvPr id="10" name="Picture 9" descr="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289" y="1297471"/>
            <a:ext cx="288000" cy="2629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947917676"/>
              </p:ext>
            </p:extLst>
          </p:nvPr>
        </p:nvGraphicFramePr>
        <p:xfrm>
          <a:off x="980792" y="2331796"/>
          <a:ext cx="2082800" cy="417513"/>
        </p:xfrm>
        <a:graphic>
          <a:graphicData uri="http://schemas.openxmlformats.org/presentationml/2006/ole">
            <mc:AlternateContent xmlns:mc="http://schemas.openxmlformats.org/markup-compatibility/2006">
              <mc:Choice xmlns:v="urn:schemas-microsoft-com:vml" Requires="v">
                <p:oleObj spid="_x0000_s206883" name="Equation" r:id="rId5" imgW="1016000" imgH="203200" progId="Equation.3">
                  <p:embed/>
                </p:oleObj>
              </mc:Choice>
              <mc:Fallback>
                <p:oleObj name="Equation" r:id="rId5" imgW="1016000" imgH="203200" progId="Equation.3">
                  <p:embed/>
                  <p:pic>
                    <p:nvPicPr>
                      <p:cNvPr id="0" name=""/>
                      <p:cNvPicPr/>
                      <p:nvPr/>
                    </p:nvPicPr>
                    <p:blipFill>
                      <a:blip r:embed="rId6"/>
                      <a:stretch>
                        <a:fillRect/>
                      </a:stretch>
                    </p:blipFill>
                    <p:spPr>
                      <a:xfrm>
                        <a:off x="980792" y="2331796"/>
                        <a:ext cx="2082800" cy="41751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75247743"/>
              </p:ext>
            </p:extLst>
          </p:nvPr>
        </p:nvGraphicFramePr>
        <p:xfrm>
          <a:off x="980792" y="4212472"/>
          <a:ext cx="1223963" cy="417512"/>
        </p:xfrm>
        <a:graphic>
          <a:graphicData uri="http://schemas.openxmlformats.org/presentationml/2006/ole">
            <mc:AlternateContent xmlns:mc="http://schemas.openxmlformats.org/markup-compatibility/2006">
              <mc:Choice xmlns:v="urn:schemas-microsoft-com:vml" Requires="v">
                <p:oleObj spid="_x0000_s206884" name="Equation" r:id="rId7" imgW="596900" imgH="203200" progId="Equation.3">
                  <p:embed/>
                </p:oleObj>
              </mc:Choice>
              <mc:Fallback>
                <p:oleObj name="Equation" r:id="rId7" imgW="596900" imgH="203200" progId="Equation.3">
                  <p:embed/>
                  <p:pic>
                    <p:nvPicPr>
                      <p:cNvPr id="0" name=""/>
                      <p:cNvPicPr/>
                      <p:nvPr/>
                    </p:nvPicPr>
                    <p:blipFill>
                      <a:blip r:embed="rId8"/>
                      <a:stretch>
                        <a:fillRect/>
                      </a:stretch>
                    </p:blipFill>
                    <p:spPr>
                      <a:xfrm>
                        <a:off x="980792" y="4212472"/>
                        <a:ext cx="1223963" cy="417512"/>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76002984"/>
              </p:ext>
            </p:extLst>
          </p:nvPr>
        </p:nvGraphicFramePr>
        <p:xfrm>
          <a:off x="980792" y="2953926"/>
          <a:ext cx="4459288" cy="417512"/>
        </p:xfrm>
        <a:graphic>
          <a:graphicData uri="http://schemas.openxmlformats.org/presentationml/2006/ole">
            <mc:AlternateContent xmlns:mc="http://schemas.openxmlformats.org/markup-compatibility/2006">
              <mc:Choice xmlns:v="urn:schemas-microsoft-com:vml" Requires="v">
                <p:oleObj spid="_x0000_s206885" name="Equation" r:id="rId9" imgW="2171700" imgH="203200" progId="Equation.3">
                  <p:embed/>
                </p:oleObj>
              </mc:Choice>
              <mc:Fallback>
                <p:oleObj name="Equation" r:id="rId9" imgW="2171700" imgH="203200" progId="Equation.3">
                  <p:embed/>
                  <p:pic>
                    <p:nvPicPr>
                      <p:cNvPr id="0" name=""/>
                      <p:cNvPicPr/>
                      <p:nvPr/>
                    </p:nvPicPr>
                    <p:blipFill>
                      <a:blip r:embed="rId10"/>
                      <a:stretch>
                        <a:fillRect/>
                      </a:stretch>
                    </p:blipFill>
                    <p:spPr>
                      <a:xfrm>
                        <a:off x="980792" y="2953926"/>
                        <a:ext cx="4459288" cy="417512"/>
                      </a:xfrm>
                      <a:prstGeom prst="rect">
                        <a:avLst/>
                      </a:prstGeom>
                    </p:spPr>
                  </p:pic>
                </p:oleObj>
              </mc:Fallback>
            </mc:AlternateContent>
          </a:graphicData>
        </a:graphic>
      </p:graphicFrame>
      <p:grpSp>
        <p:nvGrpSpPr>
          <p:cNvPr id="6" name="Group 5"/>
          <p:cNvGrpSpPr/>
          <p:nvPr/>
        </p:nvGrpSpPr>
        <p:grpSpPr>
          <a:xfrm>
            <a:off x="980792" y="3576055"/>
            <a:ext cx="7403100" cy="431801"/>
            <a:chOff x="553372" y="4125303"/>
            <a:chExt cx="7403100" cy="431801"/>
          </a:xfrm>
        </p:grpSpPr>
        <p:graphicFrame>
          <p:nvGraphicFramePr>
            <p:cNvPr id="18" name="Object 17"/>
            <p:cNvGraphicFramePr>
              <a:graphicFrameLocks noChangeAspect="1"/>
            </p:cNvGraphicFramePr>
            <p:nvPr>
              <p:extLst>
                <p:ext uri="{D42A27DB-BD31-4B8C-83A1-F6EECF244321}">
                  <p14:modId xmlns:p14="http://schemas.microsoft.com/office/powerpoint/2010/main" val="2474998273"/>
                </p:ext>
              </p:extLst>
            </p:nvPr>
          </p:nvGraphicFramePr>
          <p:xfrm>
            <a:off x="925630" y="4139591"/>
            <a:ext cx="860425" cy="365125"/>
          </p:xfrm>
          <a:graphic>
            <a:graphicData uri="http://schemas.openxmlformats.org/presentationml/2006/ole">
              <mc:AlternateContent xmlns:mc="http://schemas.openxmlformats.org/markup-compatibility/2006">
                <mc:Choice xmlns:v="urn:schemas-microsoft-com:vml" Requires="v">
                  <p:oleObj spid="_x0000_s206886" name="Equation" r:id="rId11" imgW="419100" imgH="177800" progId="Equation.3">
                    <p:embed/>
                  </p:oleObj>
                </mc:Choice>
                <mc:Fallback>
                  <p:oleObj name="Equation" r:id="rId11" imgW="419100" imgH="177800" progId="Equation.3">
                    <p:embed/>
                    <p:pic>
                      <p:nvPicPr>
                        <p:cNvPr id="0" name=""/>
                        <p:cNvPicPr/>
                        <p:nvPr/>
                      </p:nvPicPr>
                      <p:blipFill>
                        <a:blip r:embed="rId12"/>
                        <a:stretch>
                          <a:fillRect/>
                        </a:stretch>
                      </p:blipFill>
                      <p:spPr>
                        <a:xfrm>
                          <a:off x="925630" y="4139591"/>
                          <a:ext cx="860425" cy="3651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83184875"/>
                </p:ext>
              </p:extLst>
            </p:nvPr>
          </p:nvGraphicFramePr>
          <p:xfrm>
            <a:off x="2649655" y="4125303"/>
            <a:ext cx="1643063" cy="417513"/>
          </p:xfrm>
          <a:graphic>
            <a:graphicData uri="http://schemas.openxmlformats.org/presentationml/2006/ole">
              <mc:AlternateContent xmlns:mc="http://schemas.openxmlformats.org/markup-compatibility/2006">
                <mc:Choice xmlns:v="urn:schemas-microsoft-com:vml" Requires="v">
                  <p:oleObj spid="_x0000_s206887" name="Equation" r:id="rId13" imgW="800100" imgH="203200" progId="Equation.3">
                    <p:embed/>
                  </p:oleObj>
                </mc:Choice>
                <mc:Fallback>
                  <p:oleObj name="Equation" r:id="rId13" imgW="800100" imgH="203200" progId="Equation.3">
                    <p:embed/>
                    <p:pic>
                      <p:nvPicPr>
                        <p:cNvPr id="0" name=""/>
                        <p:cNvPicPr/>
                        <p:nvPr/>
                      </p:nvPicPr>
                      <p:blipFill>
                        <a:blip r:embed="rId14"/>
                        <a:stretch>
                          <a:fillRect/>
                        </a:stretch>
                      </p:blipFill>
                      <p:spPr>
                        <a:xfrm>
                          <a:off x="2649655" y="4125303"/>
                          <a:ext cx="1643063" cy="41751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44454719"/>
                </p:ext>
              </p:extLst>
            </p:nvPr>
          </p:nvGraphicFramePr>
          <p:xfrm>
            <a:off x="4983084" y="4139591"/>
            <a:ext cx="2973388" cy="417513"/>
          </p:xfrm>
          <a:graphic>
            <a:graphicData uri="http://schemas.openxmlformats.org/presentationml/2006/ole">
              <mc:AlternateContent xmlns:mc="http://schemas.openxmlformats.org/markup-compatibility/2006">
                <mc:Choice xmlns:v="urn:schemas-microsoft-com:vml" Requires="v">
                  <p:oleObj spid="_x0000_s206888" name="Equation" r:id="rId15" imgW="1447800" imgH="203200" progId="Equation.3">
                    <p:embed/>
                  </p:oleObj>
                </mc:Choice>
                <mc:Fallback>
                  <p:oleObj name="Equation" r:id="rId15" imgW="1447800" imgH="203200" progId="Equation.3">
                    <p:embed/>
                    <p:pic>
                      <p:nvPicPr>
                        <p:cNvPr id="0" name=""/>
                        <p:cNvPicPr/>
                        <p:nvPr/>
                      </p:nvPicPr>
                      <p:blipFill>
                        <a:blip r:embed="rId16"/>
                        <a:stretch>
                          <a:fillRect/>
                        </a:stretch>
                      </p:blipFill>
                      <p:spPr>
                        <a:xfrm>
                          <a:off x="4983084" y="4139591"/>
                          <a:ext cx="2973388" cy="417513"/>
                        </a:xfrm>
                        <a:prstGeom prst="rect">
                          <a:avLst/>
                        </a:prstGeom>
                      </p:spPr>
                    </p:pic>
                  </p:oleObj>
                </mc:Fallback>
              </mc:AlternateContent>
            </a:graphicData>
          </a:graphic>
        </p:graphicFrame>
        <p:sp>
          <p:nvSpPr>
            <p:cNvPr id="5" name="Rectangle 4"/>
            <p:cNvSpPr/>
            <p:nvPr/>
          </p:nvSpPr>
          <p:spPr>
            <a:xfrm>
              <a:off x="553372" y="4129028"/>
              <a:ext cx="4456043" cy="400110"/>
            </a:xfrm>
            <a:prstGeom prst="rect">
              <a:avLst/>
            </a:prstGeom>
          </p:spPr>
          <p:txBody>
            <a:bodyPr wrap="none">
              <a:spAutoFit/>
            </a:bodyPr>
            <a:lstStyle/>
            <a:p>
              <a:pPr marL="4763" lvl="1"/>
              <a:r>
                <a:rPr lang="en-GB" sz="2000" dirty="0">
                  <a:latin typeface="Lucida Grande"/>
                  <a:cs typeface="Lucida Grande"/>
                </a:rPr>
                <a:t>If               then                       and </a:t>
              </a:r>
            </a:p>
          </p:txBody>
        </p:sp>
      </p:grpSp>
    </p:spTree>
    <p:extLst>
      <p:ext uri="{BB962C8B-B14F-4D97-AF65-F5344CB8AC3E}">
        <p14:creationId xmlns:p14="http://schemas.microsoft.com/office/powerpoint/2010/main" val="8127218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14" name="Subtitle 3"/>
          <p:cNvSpPr>
            <a:spLocks noGrp="1"/>
          </p:cNvSpPr>
          <p:nvPr>
            <p:ph type="subTitle" idx="1"/>
          </p:nvPr>
        </p:nvSpPr>
        <p:spPr>
          <a:xfrm>
            <a:off x="541160" y="1009121"/>
            <a:ext cx="8361646" cy="430168"/>
          </a:xfrm>
        </p:spPr>
        <p:txBody>
          <a:bodyPr>
            <a:normAutofit/>
          </a:bodyPr>
          <a:lstStyle/>
          <a:p>
            <a:pPr marL="4763" lvl="1" algn="l"/>
            <a:r>
              <a:rPr lang="en-GB" sz="2000" dirty="0" smtClean="0">
                <a:solidFill>
                  <a:schemeClr val="tx1"/>
                </a:solidFill>
                <a:latin typeface="Lucida Grande"/>
                <a:cs typeface="Lucida Grande"/>
              </a:rPr>
              <a:t>So where’s this all going? These examples are trivial!</a:t>
            </a:r>
          </a:p>
        </p:txBody>
      </p:sp>
    </p:spTree>
    <p:extLst>
      <p:ext uri="{BB962C8B-B14F-4D97-AF65-F5344CB8AC3E}">
        <p14:creationId xmlns:p14="http://schemas.microsoft.com/office/powerpoint/2010/main" val="18323940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14" name="Subtitle 3"/>
          <p:cNvSpPr>
            <a:spLocks noGrp="1"/>
          </p:cNvSpPr>
          <p:nvPr>
            <p:ph type="subTitle" idx="1"/>
          </p:nvPr>
        </p:nvSpPr>
        <p:spPr>
          <a:xfrm>
            <a:off x="541160" y="1009120"/>
            <a:ext cx="8361646" cy="5545825"/>
          </a:xfrm>
        </p:spPr>
        <p:txBody>
          <a:bodyPr>
            <a:normAutofit/>
          </a:bodyPr>
          <a:lstStyle/>
          <a:p>
            <a:pPr marL="4763" lvl="1" algn="l"/>
            <a:r>
              <a:rPr lang="en-GB" sz="2000" dirty="0">
                <a:solidFill>
                  <a:schemeClr val="tx1"/>
                </a:solidFill>
                <a:latin typeface="Lucida Grande"/>
                <a:cs typeface="Lucida Grande"/>
              </a:rPr>
              <a:t>So where’s this all going? These examples are trivial!</a:t>
            </a:r>
          </a:p>
          <a:p>
            <a:pPr marL="4763" lvl="1" algn="l"/>
            <a:endParaRPr lang="en-GB" sz="2000" dirty="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Suppose there </a:t>
            </a:r>
            <a:r>
              <a:rPr lang="en-GB" sz="2000" dirty="0">
                <a:solidFill>
                  <a:schemeClr val="tx1"/>
                </a:solidFill>
                <a:latin typeface="Lucida Grande"/>
                <a:cs typeface="Lucida Grande"/>
              </a:rPr>
              <a:t>are </a:t>
            </a:r>
            <a:r>
              <a:rPr lang="en-GB" sz="2000" dirty="0" smtClean="0">
                <a:solidFill>
                  <a:schemeClr val="tx1"/>
                </a:solidFill>
                <a:latin typeface="Lucida Grande"/>
                <a:cs typeface="Lucida Grande"/>
              </a:rPr>
              <a:t>three bags</a:t>
            </a:r>
            <a:r>
              <a:rPr lang="en-GB" sz="2000" dirty="0">
                <a:solidFill>
                  <a:schemeClr val="tx1"/>
                </a:solidFill>
                <a:latin typeface="Lucida Grande"/>
                <a:cs typeface="Lucida Grande"/>
              </a:rPr>
              <a:t>, </a:t>
            </a:r>
            <a:r>
              <a:rPr lang="en-GB" sz="2000" dirty="0" smtClean="0">
                <a:solidFill>
                  <a:schemeClr val="tx1"/>
                </a:solidFill>
                <a:latin typeface="Lucida Grande"/>
                <a:cs typeface="Lucida Grande"/>
              </a:rPr>
              <a:t>B</a:t>
            </a:r>
            <a:r>
              <a:rPr lang="en-GB" sz="2000" baseline="-25000" dirty="0" smtClean="0">
                <a:solidFill>
                  <a:schemeClr val="tx1"/>
                </a:solidFill>
                <a:latin typeface="Lucida Grande"/>
                <a:cs typeface="Lucida Grande"/>
              </a:rPr>
              <a:t>1</a:t>
            </a:r>
            <a:r>
              <a:rPr lang="en-GB" sz="2000" dirty="0" smtClean="0">
                <a:solidFill>
                  <a:schemeClr val="tx1"/>
                </a:solidFill>
                <a:latin typeface="Lucida Grande"/>
                <a:cs typeface="Lucida Grande"/>
              </a:rPr>
              <a:t>, B</a:t>
            </a:r>
            <a:r>
              <a:rPr lang="en-GB" sz="2000" baseline="-25000" dirty="0" smtClean="0">
                <a:solidFill>
                  <a:schemeClr val="tx1"/>
                </a:solidFill>
                <a:latin typeface="Lucida Grande"/>
                <a:cs typeface="Lucida Grande"/>
              </a:rPr>
              <a:t>2</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and </a:t>
            </a:r>
            <a:r>
              <a:rPr lang="en-GB" sz="2000" dirty="0" smtClean="0">
                <a:solidFill>
                  <a:schemeClr val="tx1"/>
                </a:solidFill>
                <a:latin typeface="Lucida Grande"/>
                <a:cs typeface="Lucida Grande"/>
              </a:rPr>
              <a:t>B</a:t>
            </a:r>
            <a:r>
              <a:rPr lang="en-GB" sz="2000" baseline="-25000" dirty="0">
                <a:solidFill>
                  <a:schemeClr val="tx1"/>
                </a:solidFill>
                <a:latin typeface="Lucida Grande"/>
                <a:cs typeface="Lucida Grande"/>
              </a:rPr>
              <a:t>3</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each of which contain a number of coloured </a:t>
            </a:r>
            <a:r>
              <a:rPr lang="en-GB" sz="2000" dirty="0" smtClean="0">
                <a:solidFill>
                  <a:schemeClr val="tx1"/>
                </a:solidFill>
                <a:latin typeface="Lucida Grande"/>
                <a:cs typeface="Lucida Grande"/>
              </a:rPr>
              <a:t>balls</a:t>
            </a:r>
            <a:r>
              <a:rPr lang="en-GB" sz="2000" dirty="0">
                <a:solidFill>
                  <a:schemeClr val="tx1"/>
                </a:solidFill>
                <a:latin typeface="Lucida Grande"/>
                <a:cs typeface="Lucida Grande"/>
              </a:rPr>
              <a:t>:</a:t>
            </a:r>
            <a:endParaRPr lang="en-GB" sz="2000" dirty="0" smtClean="0">
              <a:solidFill>
                <a:schemeClr val="tx1"/>
              </a:solidFill>
              <a:latin typeface="Lucida Grande"/>
              <a:cs typeface="Lucida Grande"/>
            </a:endParaRPr>
          </a:p>
          <a:p>
            <a:pPr marL="347663" lvl="1" indent="-342900" algn="l">
              <a:buFont typeface="Arial"/>
              <a:buChar char="•"/>
            </a:pPr>
            <a:r>
              <a:rPr lang="en-GB" sz="2000" dirty="0" smtClean="0">
                <a:solidFill>
                  <a:schemeClr val="tx1"/>
                </a:solidFill>
                <a:latin typeface="Lucida Grande"/>
                <a:cs typeface="Lucida Grande"/>
              </a:rPr>
              <a:t>B</a:t>
            </a:r>
            <a:r>
              <a:rPr lang="en-GB" sz="2000" baseline="-25000" dirty="0" smtClean="0">
                <a:solidFill>
                  <a:schemeClr val="tx1"/>
                </a:solidFill>
                <a:latin typeface="Lucida Grande"/>
                <a:cs typeface="Lucida Grande"/>
              </a:rPr>
              <a:t>1</a:t>
            </a:r>
            <a:r>
              <a:rPr lang="en-GB" sz="2000" dirty="0" smtClean="0">
                <a:solidFill>
                  <a:schemeClr val="tx1"/>
                </a:solidFill>
                <a:latin typeface="Lucida Grande"/>
                <a:cs typeface="Lucida Grande"/>
              </a:rPr>
              <a:t> – 2 red and 4 white</a:t>
            </a:r>
          </a:p>
          <a:p>
            <a:pPr marL="347663" lvl="1" indent="-342900" algn="l">
              <a:buFont typeface="Arial"/>
              <a:buChar char="•"/>
            </a:pPr>
            <a:r>
              <a:rPr lang="en-GB" sz="2000" dirty="0" smtClean="0">
                <a:solidFill>
                  <a:schemeClr val="tx1"/>
                </a:solidFill>
                <a:latin typeface="Lucida Grande"/>
                <a:cs typeface="Lucida Grande"/>
              </a:rPr>
              <a:t>B</a:t>
            </a:r>
            <a:r>
              <a:rPr lang="en-GB" sz="2000" baseline="-25000" dirty="0" smtClean="0">
                <a:solidFill>
                  <a:schemeClr val="tx1"/>
                </a:solidFill>
                <a:latin typeface="Lucida Grande"/>
                <a:cs typeface="Lucida Grande"/>
              </a:rPr>
              <a:t>2</a:t>
            </a:r>
            <a:r>
              <a:rPr lang="en-GB" sz="2000" dirty="0" smtClean="0">
                <a:solidFill>
                  <a:schemeClr val="tx1"/>
                </a:solidFill>
                <a:latin typeface="Lucida Grande"/>
                <a:cs typeface="Lucida Grande"/>
              </a:rPr>
              <a:t> – 1 red and 2 white</a:t>
            </a:r>
          </a:p>
          <a:p>
            <a:pPr marL="347663" lvl="1" indent="-342900" algn="l">
              <a:buFont typeface="Arial"/>
              <a:buChar char="•"/>
            </a:pPr>
            <a:r>
              <a:rPr lang="en-GB" sz="2000" dirty="0" smtClean="0">
                <a:solidFill>
                  <a:schemeClr val="tx1"/>
                </a:solidFill>
                <a:latin typeface="Lucida Grande"/>
                <a:cs typeface="Lucida Grande"/>
              </a:rPr>
              <a:t>B</a:t>
            </a:r>
            <a:r>
              <a:rPr lang="en-GB" sz="2000" baseline="-25000" dirty="0" smtClean="0">
                <a:solidFill>
                  <a:schemeClr val="tx1"/>
                </a:solidFill>
                <a:latin typeface="Lucida Grande"/>
                <a:cs typeface="Lucida Grande"/>
              </a:rPr>
              <a:t>3</a:t>
            </a:r>
            <a:r>
              <a:rPr lang="en-GB" sz="2000" dirty="0" smtClean="0">
                <a:solidFill>
                  <a:schemeClr val="tx1"/>
                </a:solidFill>
                <a:latin typeface="Lucida Grande"/>
                <a:cs typeface="Lucida Grande"/>
              </a:rPr>
              <a:t> – 5 red and 4 white</a:t>
            </a:r>
            <a:endParaRPr lang="en-GB" sz="2000" dirty="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A ball is randomly removed </a:t>
            </a:r>
            <a:r>
              <a:rPr lang="en-GB" sz="2000" dirty="0">
                <a:solidFill>
                  <a:schemeClr val="tx1"/>
                </a:solidFill>
                <a:latin typeface="Lucida Grande"/>
                <a:cs typeface="Lucida Grande"/>
              </a:rPr>
              <a:t>from one the </a:t>
            </a:r>
            <a:r>
              <a:rPr lang="en-GB" sz="2000" dirty="0" smtClean="0">
                <a:solidFill>
                  <a:schemeClr val="tx1"/>
                </a:solidFill>
                <a:latin typeface="Lucida Grande"/>
                <a:cs typeface="Lucida Grande"/>
              </a:rPr>
              <a:t>bags.</a:t>
            </a:r>
          </a:p>
          <a:p>
            <a:pPr marL="4763" lvl="1" algn="l"/>
            <a:r>
              <a:rPr lang="en-GB" sz="2000" dirty="0" smtClean="0">
                <a:solidFill>
                  <a:schemeClr val="tx1"/>
                </a:solidFill>
                <a:latin typeface="Lucida Grande"/>
                <a:cs typeface="Lucida Grande"/>
              </a:rPr>
              <a:t>The bags were selected with probability:</a:t>
            </a:r>
          </a:p>
          <a:p>
            <a:pPr marL="347663" lvl="1" indent="-342900" algn="l">
              <a:buFont typeface="Arial"/>
              <a:buChar char="•"/>
            </a:pPr>
            <a:r>
              <a:rPr lang="en-GB" sz="2000" dirty="0" smtClean="0">
                <a:solidFill>
                  <a:schemeClr val="tx1"/>
                </a:solidFill>
                <a:latin typeface="Lucida Grande"/>
                <a:cs typeface="Lucida Grande"/>
              </a:rPr>
              <a:t>P(B</a:t>
            </a:r>
            <a:r>
              <a:rPr lang="en-GB" sz="2000" baseline="-25000" dirty="0" smtClean="0">
                <a:solidFill>
                  <a:schemeClr val="tx1"/>
                </a:solidFill>
                <a:latin typeface="Lucida Grande"/>
                <a:cs typeface="Lucida Grande"/>
              </a:rPr>
              <a:t>1</a:t>
            </a:r>
            <a:r>
              <a:rPr lang="en-GB" sz="2000" dirty="0" smtClean="0">
                <a:solidFill>
                  <a:schemeClr val="tx1"/>
                </a:solidFill>
                <a:latin typeface="Lucida Grande"/>
                <a:cs typeface="Lucida Grande"/>
              </a:rPr>
              <a:t>) = 1/3</a:t>
            </a:r>
            <a:endParaRPr lang="en-GB" sz="2000" dirty="0">
              <a:solidFill>
                <a:schemeClr val="tx1"/>
              </a:solidFill>
              <a:latin typeface="Lucida Grande"/>
              <a:cs typeface="Lucida Grande"/>
            </a:endParaRPr>
          </a:p>
          <a:p>
            <a:pPr marL="347663" lvl="1" indent="-342900" algn="l">
              <a:buFont typeface="Arial"/>
              <a:buChar char="•"/>
            </a:pPr>
            <a:r>
              <a:rPr lang="en-GB" sz="2000" dirty="0">
                <a:solidFill>
                  <a:schemeClr val="tx1"/>
                </a:solidFill>
                <a:latin typeface="Lucida Grande"/>
                <a:cs typeface="Lucida Grande"/>
              </a:rPr>
              <a:t>P(</a:t>
            </a:r>
            <a:r>
              <a:rPr lang="en-GB" sz="2000" dirty="0" smtClean="0">
                <a:solidFill>
                  <a:schemeClr val="tx1"/>
                </a:solidFill>
                <a:latin typeface="Lucida Grande"/>
                <a:cs typeface="Lucida Grande"/>
              </a:rPr>
              <a:t>B</a:t>
            </a:r>
            <a:r>
              <a:rPr lang="en-GB" sz="2000" baseline="-25000" dirty="0" smtClean="0">
                <a:solidFill>
                  <a:schemeClr val="tx1"/>
                </a:solidFill>
                <a:latin typeface="Lucida Grande"/>
                <a:cs typeface="Lucida Grande"/>
              </a:rPr>
              <a:t>2</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 </a:t>
            </a:r>
            <a:r>
              <a:rPr lang="en-GB" sz="2000" dirty="0" smtClean="0">
                <a:solidFill>
                  <a:schemeClr val="tx1"/>
                </a:solidFill>
                <a:latin typeface="Lucida Grande"/>
                <a:cs typeface="Lucida Grande"/>
              </a:rPr>
              <a:t>5/12</a:t>
            </a:r>
            <a:endParaRPr lang="en-GB" sz="2000" dirty="0">
              <a:solidFill>
                <a:schemeClr val="tx1"/>
              </a:solidFill>
              <a:latin typeface="Lucida Grande"/>
              <a:cs typeface="Lucida Grande"/>
            </a:endParaRPr>
          </a:p>
          <a:p>
            <a:pPr marL="347663" lvl="1" indent="-342900" algn="l">
              <a:buFont typeface="Arial"/>
              <a:buChar char="•"/>
            </a:pPr>
            <a:r>
              <a:rPr lang="en-GB" sz="2000" dirty="0">
                <a:solidFill>
                  <a:schemeClr val="tx1"/>
                </a:solidFill>
                <a:latin typeface="Lucida Grande"/>
                <a:cs typeface="Lucida Grande"/>
              </a:rPr>
              <a:t>P(</a:t>
            </a:r>
            <a:r>
              <a:rPr lang="en-GB" sz="2000" dirty="0" smtClean="0">
                <a:solidFill>
                  <a:schemeClr val="tx1"/>
                </a:solidFill>
                <a:latin typeface="Lucida Grande"/>
                <a:cs typeface="Lucida Grande"/>
              </a:rPr>
              <a:t>B</a:t>
            </a:r>
            <a:r>
              <a:rPr lang="en-GB" sz="2000" baseline="-25000" dirty="0" smtClean="0">
                <a:solidFill>
                  <a:schemeClr val="tx1"/>
                </a:solidFill>
                <a:latin typeface="Lucida Grande"/>
                <a:cs typeface="Lucida Grande"/>
              </a:rPr>
              <a:t>3</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 </a:t>
            </a:r>
            <a:r>
              <a:rPr lang="en-GB" sz="2000" dirty="0" smtClean="0">
                <a:solidFill>
                  <a:schemeClr val="tx1"/>
                </a:solidFill>
                <a:latin typeface="Lucida Grande"/>
                <a:cs typeface="Lucida Grande"/>
              </a:rPr>
              <a:t>1/4</a:t>
            </a:r>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What is the probability that the ball came from B</a:t>
            </a:r>
            <a:r>
              <a:rPr lang="en-GB" sz="2000" baseline="-25000" dirty="0" smtClean="0">
                <a:solidFill>
                  <a:schemeClr val="tx1"/>
                </a:solidFill>
                <a:latin typeface="Lucida Grande"/>
                <a:cs typeface="Lucida Grande"/>
              </a:rPr>
              <a:t>1</a:t>
            </a:r>
            <a:r>
              <a:rPr lang="en-GB" sz="2000" dirty="0" smtClean="0">
                <a:solidFill>
                  <a:schemeClr val="tx1"/>
                </a:solidFill>
                <a:latin typeface="Lucida Grande"/>
                <a:cs typeface="Lucida Grande"/>
              </a:rPr>
              <a:t>, given it is red?</a:t>
            </a:r>
            <a:endParaRPr lang="en-GB" sz="2000" dirty="0">
              <a:solidFill>
                <a:schemeClr val="tx1"/>
              </a:solidFill>
              <a:latin typeface="Lucida Grande"/>
              <a:cs typeface="Lucida Grande"/>
            </a:endParaRPr>
          </a:p>
        </p:txBody>
      </p:sp>
    </p:spTree>
    <p:extLst>
      <p:ext uri="{BB962C8B-B14F-4D97-AF65-F5344CB8AC3E}">
        <p14:creationId xmlns:p14="http://schemas.microsoft.com/office/powerpoint/2010/main" val="14346088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Theory</a:t>
            </a:r>
            <a:endParaRPr lang="en-GB" sz="4000" dirty="0">
              <a:latin typeface="Abadi MT Condensed Extra Bold"/>
              <a:cs typeface="Abadi MT Condensed Extra Bold"/>
            </a:endParaRPr>
          </a:p>
        </p:txBody>
      </p:sp>
      <p:sp>
        <p:nvSpPr>
          <p:cNvPr id="14" name="Subtitle 3"/>
          <p:cNvSpPr>
            <a:spLocks noGrp="1"/>
          </p:cNvSpPr>
          <p:nvPr>
            <p:ph type="subTitle" idx="1"/>
          </p:nvPr>
        </p:nvSpPr>
        <p:spPr>
          <a:xfrm>
            <a:off x="425698" y="1590641"/>
            <a:ext cx="3653983" cy="3989409"/>
          </a:xfrm>
        </p:spPr>
        <p:txBody>
          <a:bodyPr>
            <a:normAutofit/>
          </a:bodyPr>
          <a:lstStyle/>
          <a:p>
            <a:pPr marL="4763" lvl="1" algn="l"/>
            <a:r>
              <a:rPr lang="en-GB" sz="2000" dirty="0" smtClean="0">
                <a:solidFill>
                  <a:schemeClr val="tx1"/>
                </a:solidFill>
                <a:latin typeface="Lucida Grande"/>
                <a:cs typeface="Lucida Grande"/>
              </a:rPr>
              <a:t>Conditional probability:</a:t>
            </a:r>
          </a:p>
          <a:p>
            <a:pPr marL="4763" lvl="1" algn="l"/>
            <a:endParaRPr lang="en-GB" sz="2000" dirty="0" smtClean="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Partition Theorem:</a:t>
            </a:r>
          </a:p>
          <a:p>
            <a:pPr marL="4763" lvl="1" algn="l"/>
            <a:endParaRPr lang="en-GB" sz="2000" dirty="0" smtClean="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Bayes’ Theorem:</a:t>
            </a:r>
          </a:p>
          <a:p>
            <a:pPr marL="4763" lvl="1" algn="l"/>
            <a:endParaRPr lang="en-GB" sz="2000" dirty="0">
              <a:solidFill>
                <a:schemeClr val="tx1"/>
              </a:solidFill>
              <a:latin typeface="Lucida Grande"/>
              <a:cs typeface="Lucida Grande"/>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83377960"/>
              </p:ext>
            </p:extLst>
          </p:nvPr>
        </p:nvGraphicFramePr>
        <p:xfrm>
          <a:off x="3770091" y="1423882"/>
          <a:ext cx="2576513" cy="862012"/>
        </p:xfrm>
        <a:graphic>
          <a:graphicData uri="http://schemas.openxmlformats.org/presentationml/2006/ole">
            <mc:AlternateContent xmlns:mc="http://schemas.openxmlformats.org/markup-compatibility/2006">
              <mc:Choice xmlns:v="urn:schemas-microsoft-com:vml" Requires="v">
                <p:oleObj spid="_x0000_s152673" name="Equation" r:id="rId4" imgW="1257300" imgH="419100" progId="Equation.3">
                  <p:embed/>
                </p:oleObj>
              </mc:Choice>
              <mc:Fallback>
                <p:oleObj name="Equation" r:id="rId4" imgW="1257300" imgH="419100" progId="Equation.3">
                  <p:embed/>
                  <p:pic>
                    <p:nvPicPr>
                      <p:cNvPr id="0" name=""/>
                      <p:cNvPicPr/>
                      <p:nvPr/>
                    </p:nvPicPr>
                    <p:blipFill>
                      <a:blip r:embed="rId5"/>
                      <a:stretch>
                        <a:fillRect/>
                      </a:stretch>
                    </p:blipFill>
                    <p:spPr>
                      <a:xfrm>
                        <a:off x="3770091" y="1423882"/>
                        <a:ext cx="2576513" cy="8620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82096115"/>
              </p:ext>
            </p:extLst>
          </p:nvPr>
        </p:nvGraphicFramePr>
        <p:xfrm>
          <a:off x="3770646" y="3006878"/>
          <a:ext cx="2576512" cy="757238"/>
        </p:xfrm>
        <a:graphic>
          <a:graphicData uri="http://schemas.openxmlformats.org/presentationml/2006/ole">
            <mc:AlternateContent xmlns:mc="http://schemas.openxmlformats.org/markup-compatibility/2006">
              <mc:Choice xmlns:v="urn:schemas-microsoft-com:vml" Requires="v">
                <p:oleObj spid="_x0000_s152674" name="Equation" r:id="rId6" imgW="1257300" imgH="368300" progId="Equation.3">
                  <p:embed/>
                </p:oleObj>
              </mc:Choice>
              <mc:Fallback>
                <p:oleObj name="Equation" r:id="rId6" imgW="1257300" imgH="368300" progId="Equation.3">
                  <p:embed/>
                  <p:pic>
                    <p:nvPicPr>
                      <p:cNvPr id="0" name=""/>
                      <p:cNvPicPr/>
                      <p:nvPr/>
                    </p:nvPicPr>
                    <p:blipFill>
                      <a:blip r:embed="rId7"/>
                      <a:stretch>
                        <a:fillRect/>
                      </a:stretch>
                    </p:blipFill>
                    <p:spPr>
                      <a:xfrm>
                        <a:off x="3770646" y="3006878"/>
                        <a:ext cx="2576512" cy="757238"/>
                      </a:xfrm>
                      <a:prstGeom prst="rect">
                        <a:avLst/>
                      </a:prstGeom>
                    </p:spPr>
                  </p:pic>
                </p:oleObj>
              </mc:Fallback>
            </mc:AlternateContent>
          </a:graphicData>
        </a:graphic>
      </p:graphicFrame>
      <p:sp>
        <p:nvSpPr>
          <p:cNvPr id="3" name="Rectangle 2"/>
          <p:cNvSpPr/>
          <p:nvPr/>
        </p:nvSpPr>
        <p:spPr>
          <a:xfrm>
            <a:off x="6448456" y="3095602"/>
            <a:ext cx="2695544" cy="369332"/>
          </a:xfrm>
          <a:prstGeom prst="rect">
            <a:avLst/>
          </a:prstGeom>
        </p:spPr>
        <p:txBody>
          <a:bodyPr wrap="square">
            <a:spAutoFit/>
          </a:bodyPr>
          <a:lstStyle/>
          <a:p>
            <a:r>
              <a:rPr lang="en-GB" dirty="0" smtClean="0">
                <a:latin typeface="Lucida Grande"/>
                <a:cs typeface="Lucida Grande"/>
              </a:rPr>
              <a:t>If the     partition</a:t>
            </a:r>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3598986026"/>
              </p:ext>
            </p:extLst>
          </p:nvPr>
        </p:nvGraphicFramePr>
        <p:xfrm>
          <a:off x="3770091" y="4313719"/>
          <a:ext cx="3070225" cy="860425"/>
        </p:xfrm>
        <a:graphic>
          <a:graphicData uri="http://schemas.openxmlformats.org/presentationml/2006/ole">
            <mc:AlternateContent xmlns:mc="http://schemas.openxmlformats.org/markup-compatibility/2006">
              <mc:Choice xmlns:v="urn:schemas-microsoft-com:vml" Requires="v">
                <p:oleObj spid="_x0000_s152675" name="Equation" r:id="rId8" imgW="1498600" imgH="419100" progId="Equation.3">
                  <p:embed/>
                </p:oleObj>
              </mc:Choice>
              <mc:Fallback>
                <p:oleObj name="Equation" r:id="rId8" imgW="1498600" imgH="419100" progId="Equation.3">
                  <p:embed/>
                  <p:pic>
                    <p:nvPicPr>
                      <p:cNvPr id="0" name=""/>
                      <p:cNvPicPr/>
                      <p:nvPr/>
                    </p:nvPicPr>
                    <p:blipFill>
                      <a:blip r:embed="rId9"/>
                      <a:stretch>
                        <a:fillRect/>
                      </a:stretch>
                    </p:blipFill>
                    <p:spPr>
                      <a:xfrm>
                        <a:off x="3770091" y="4313719"/>
                        <a:ext cx="3070225" cy="8604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81962759"/>
              </p:ext>
            </p:extLst>
          </p:nvPr>
        </p:nvGraphicFramePr>
        <p:xfrm>
          <a:off x="7134114" y="3095602"/>
          <a:ext cx="338137" cy="442913"/>
        </p:xfrm>
        <a:graphic>
          <a:graphicData uri="http://schemas.openxmlformats.org/presentationml/2006/ole">
            <mc:AlternateContent xmlns:mc="http://schemas.openxmlformats.org/markup-compatibility/2006">
              <mc:Choice xmlns:v="urn:schemas-microsoft-com:vml" Requires="v">
                <p:oleObj spid="_x0000_s152676" name="Equation" r:id="rId10" imgW="165100" imgH="215900" progId="Equation.3">
                  <p:embed/>
                </p:oleObj>
              </mc:Choice>
              <mc:Fallback>
                <p:oleObj name="Equation" r:id="rId10" imgW="165100" imgH="215900" progId="Equation.3">
                  <p:embed/>
                  <p:pic>
                    <p:nvPicPr>
                      <p:cNvPr id="0" name=""/>
                      <p:cNvPicPr/>
                      <p:nvPr/>
                    </p:nvPicPr>
                    <p:blipFill>
                      <a:blip r:embed="rId11"/>
                      <a:stretch>
                        <a:fillRect/>
                      </a:stretch>
                    </p:blipFill>
                    <p:spPr>
                      <a:xfrm>
                        <a:off x="7134114" y="3095602"/>
                        <a:ext cx="338137" cy="4429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34889133"/>
              </p:ext>
            </p:extLst>
          </p:nvPr>
        </p:nvGraphicFramePr>
        <p:xfrm>
          <a:off x="8427780" y="3104919"/>
          <a:ext cx="312737" cy="312738"/>
        </p:xfrm>
        <a:graphic>
          <a:graphicData uri="http://schemas.openxmlformats.org/presentationml/2006/ole">
            <mc:AlternateContent xmlns:mc="http://schemas.openxmlformats.org/markup-compatibility/2006">
              <mc:Choice xmlns:v="urn:schemas-microsoft-com:vml" Requires="v">
                <p:oleObj spid="_x0000_s152677" name="Equation" r:id="rId12" imgW="152400" imgH="152400" progId="Equation.3">
                  <p:embed/>
                </p:oleObj>
              </mc:Choice>
              <mc:Fallback>
                <p:oleObj name="Equation" r:id="rId12" imgW="152400" imgH="152400" progId="Equation.3">
                  <p:embed/>
                  <p:pic>
                    <p:nvPicPr>
                      <p:cNvPr id="0" name=""/>
                      <p:cNvPicPr/>
                      <p:nvPr/>
                    </p:nvPicPr>
                    <p:blipFill>
                      <a:blip r:embed="rId13"/>
                      <a:stretch>
                        <a:fillRect/>
                      </a:stretch>
                    </p:blipFill>
                    <p:spPr>
                      <a:xfrm>
                        <a:off x="8427780" y="3104919"/>
                        <a:ext cx="312737" cy="312738"/>
                      </a:xfrm>
                      <a:prstGeom prst="rect">
                        <a:avLst/>
                      </a:prstGeom>
                    </p:spPr>
                  </p:pic>
                </p:oleObj>
              </mc:Fallback>
            </mc:AlternateContent>
          </a:graphicData>
        </a:graphic>
      </p:graphicFrame>
    </p:spTree>
    <p:extLst>
      <p:ext uri="{BB962C8B-B14F-4D97-AF65-F5344CB8AC3E}">
        <p14:creationId xmlns:p14="http://schemas.microsoft.com/office/powerpoint/2010/main" val="14446398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Introduction</a:t>
            </a:r>
            <a:endParaRPr lang="en-GB" sz="4000" dirty="0">
              <a:latin typeface="Abadi MT Condensed Extra Bold"/>
              <a:cs typeface="Abadi MT Condensed Extra Bold"/>
            </a:endParaRPr>
          </a:p>
        </p:txBody>
      </p:sp>
      <p:pic>
        <p:nvPicPr>
          <p:cNvPr id="4" name="Picture 3" descr="Image (1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348" y="2945039"/>
            <a:ext cx="5449992" cy="3590583"/>
          </a:xfrm>
          <a:prstGeom prst="rect">
            <a:avLst/>
          </a:prstGeom>
        </p:spPr>
      </p:pic>
      <p:pic>
        <p:nvPicPr>
          <p:cNvPr id="5" name="Picture 4" descr="Image (18)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95" y="738046"/>
            <a:ext cx="4497704" cy="3583828"/>
          </a:xfrm>
          <a:prstGeom prst="rect">
            <a:avLst/>
          </a:prstGeom>
        </p:spPr>
      </p:pic>
      <p:pic>
        <p:nvPicPr>
          <p:cNvPr id="3" name="Picture 2" descr="Image (16)b.jpg"/>
          <p:cNvPicPr>
            <a:picLocks noChangeAspect="1"/>
          </p:cNvPicPr>
          <p:nvPr/>
        </p:nvPicPr>
        <p:blipFill>
          <a:blip r:embed="rId5">
            <a:alphaModFix amt="87000"/>
            <a:extLst>
              <a:ext uri="{28A0092B-C50C-407E-A947-70E740481C1C}">
                <a14:useLocalDpi xmlns:a14="http://schemas.microsoft.com/office/drawing/2010/main" val="0"/>
              </a:ext>
            </a:extLst>
          </a:blip>
          <a:stretch>
            <a:fillRect/>
          </a:stretch>
        </p:blipFill>
        <p:spPr>
          <a:xfrm>
            <a:off x="1634541" y="2663740"/>
            <a:ext cx="5599957" cy="2192096"/>
          </a:xfrm>
          <a:prstGeom prst="rect">
            <a:avLst/>
          </a:prstGeom>
        </p:spPr>
      </p:pic>
      <p:sp>
        <p:nvSpPr>
          <p:cNvPr id="6" name="Subtitle 3"/>
          <p:cNvSpPr txBox="1">
            <a:spLocks/>
          </p:cNvSpPr>
          <p:nvPr/>
        </p:nvSpPr>
        <p:spPr>
          <a:xfrm>
            <a:off x="3587170" y="6516463"/>
            <a:ext cx="5556830" cy="341537"/>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400" dirty="0" smtClean="0">
                <a:solidFill>
                  <a:schemeClr val="tx1"/>
                </a:solidFill>
                <a:latin typeface="Lucida Grande"/>
                <a:cs typeface="Lucida Grande"/>
              </a:rPr>
              <a:t>Significance magazine (December 2013) Royal Statistical Society</a:t>
            </a:r>
            <a:endParaRPr lang="en-GB" sz="1400" i="1" dirty="0" smtClean="0">
              <a:solidFill>
                <a:schemeClr val="tx1"/>
              </a:solidFill>
              <a:latin typeface="Lucida Grande"/>
              <a:cs typeface="Lucida Grande"/>
            </a:endParaRPr>
          </a:p>
        </p:txBody>
      </p:sp>
    </p:spTree>
    <p:extLst>
      <p:ext uri="{BB962C8B-B14F-4D97-AF65-F5344CB8AC3E}">
        <p14:creationId xmlns:p14="http://schemas.microsoft.com/office/powerpoint/2010/main" val="33636991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Random Variables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4"/>
            <a:ext cx="8361646" cy="5149935"/>
          </a:xfrm>
        </p:spPr>
        <p:txBody>
          <a:bodyPr>
            <a:normAutofit/>
          </a:bodyPr>
          <a:lstStyle/>
          <a:p>
            <a:pPr marL="4763" lvl="1" algn="l"/>
            <a:r>
              <a:rPr lang="en-GB" sz="2000" dirty="0" smtClean="0">
                <a:solidFill>
                  <a:schemeClr val="tx1"/>
                </a:solidFill>
                <a:latin typeface="Lucida Grande"/>
                <a:cs typeface="Lucida Grande"/>
              </a:rPr>
              <a:t>A </a:t>
            </a:r>
            <a:r>
              <a:rPr lang="en-GB" sz="2000" i="1" dirty="0" smtClean="0">
                <a:solidFill>
                  <a:schemeClr val="tx1"/>
                </a:solidFill>
                <a:latin typeface="Lucida Grande"/>
                <a:cs typeface="Lucida Grande"/>
              </a:rPr>
              <a:t>Random Variable </a:t>
            </a:r>
            <a:r>
              <a:rPr lang="en-GB" sz="2000" dirty="0" smtClean="0">
                <a:solidFill>
                  <a:schemeClr val="tx1"/>
                </a:solidFill>
                <a:latin typeface="Lucida Grande"/>
                <a:cs typeface="Lucida Grande"/>
              </a:rPr>
              <a:t>is an object whose value is determined by chance, i.e. random events</a:t>
            </a:r>
          </a:p>
          <a:p>
            <a:pPr marL="4763" lvl="1" algn="l"/>
            <a:endParaRPr lang="en-GB" sz="2000" dirty="0">
              <a:solidFill>
                <a:schemeClr val="tx1"/>
              </a:solidFill>
              <a:latin typeface="Lucida Grande"/>
              <a:cs typeface="Lucida Grande"/>
            </a:endParaRPr>
          </a:p>
          <a:p>
            <a:pPr marL="4763" lvl="1" algn="l"/>
            <a:r>
              <a:rPr lang="en-GB" sz="2000" dirty="0">
                <a:solidFill>
                  <a:schemeClr val="tx1"/>
                </a:solidFill>
                <a:latin typeface="Lucida Grande"/>
                <a:cs typeface="Lucida Grande"/>
              </a:rPr>
              <a:t>Maps elements of </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a:t>
            </a:r>
            <a:r>
              <a:rPr lang="en-GB" sz="2000" dirty="0" smtClean="0">
                <a:solidFill>
                  <a:schemeClr val="tx1"/>
                </a:solidFill>
                <a:latin typeface="Lucida Grande"/>
                <a:cs typeface="Lucida Grande"/>
              </a:rPr>
              <a:t>onto real numbers, with </a:t>
            </a:r>
            <a:r>
              <a:rPr lang="en-GB" sz="2000" dirty="0">
                <a:solidFill>
                  <a:schemeClr val="tx1"/>
                </a:solidFill>
                <a:latin typeface="Lucida Grande"/>
                <a:cs typeface="Lucida Grande"/>
              </a:rPr>
              <a:t>corresponding probabilities as specified by </a:t>
            </a:r>
            <a:r>
              <a:rPr lang="en-GB" sz="2000" i="1" dirty="0">
                <a:solidFill>
                  <a:schemeClr val="tx1"/>
                </a:solidFill>
                <a:latin typeface="Lucida Grande"/>
                <a:cs typeface="Lucida Grande"/>
              </a:rPr>
              <a:t>P</a:t>
            </a:r>
          </a:p>
          <a:p>
            <a:pPr marL="4763" lvl="1" algn="l"/>
            <a:endParaRPr lang="en-GB" sz="2000" dirty="0" smtClean="0">
              <a:solidFill>
                <a:schemeClr val="tx1"/>
              </a:solidFill>
              <a:latin typeface="Lucida Grande"/>
              <a:cs typeface="Lucida Grande"/>
            </a:endParaRPr>
          </a:p>
        </p:txBody>
      </p:sp>
    </p:spTree>
    <p:extLst>
      <p:ext uri="{BB962C8B-B14F-4D97-AF65-F5344CB8AC3E}">
        <p14:creationId xmlns:p14="http://schemas.microsoft.com/office/powerpoint/2010/main" val="18368460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Random Variables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4"/>
            <a:ext cx="8361646" cy="5149935"/>
          </a:xfrm>
        </p:spPr>
        <p:txBody>
          <a:bodyPr>
            <a:normAutofit/>
          </a:bodyPr>
          <a:lstStyle/>
          <a:p>
            <a:pPr marL="4763" lvl="1" algn="l"/>
            <a:r>
              <a:rPr lang="en-GB" sz="2000" dirty="0" smtClean="0">
                <a:solidFill>
                  <a:schemeClr val="tx1"/>
                </a:solidFill>
                <a:latin typeface="Lucida Grande"/>
                <a:cs typeface="Lucida Grande"/>
              </a:rPr>
              <a:t>A </a:t>
            </a:r>
            <a:r>
              <a:rPr lang="en-GB" sz="2000" i="1" dirty="0" smtClean="0">
                <a:solidFill>
                  <a:schemeClr val="tx1"/>
                </a:solidFill>
                <a:latin typeface="Lucida Grande"/>
                <a:cs typeface="Lucida Grande"/>
              </a:rPr>
              <a:t>Random Variable </a:t>
            </a:r>
            <a:r>
              <a:rPr lang="en-GB" sz="2000" dirty="0" smtClean="0">
                <a:solidFill>
                  <a:schemeClr val="tx1"/>
                </a:solidFill>
                <a:latin typeface="Lucida Grande"/>
                <a:cs typeface="Lucida Grande"/>
              </a:rPr>
              <a:t>is an object whose value is determined by chance, i.e. random events</a:t>
            </a:r>
          </a:p>
          <a:p>
            <a:pPr marL="4763" lvl="1" algn="l"/>
            <a:endParaRPr lang="en-GB" sz="2000" dirty="0">
              <a:solidFill>
                <a:schemeClr val="tx1"/>
              </a:solidFill>
              <a:latin typeface="Lucida Grande"/>
              <a:cs typeface="Lucida Grande"/>
            </a:endParaRPr>
          </a:p>
          <a:p>
            <a:pPr marL="4763" lvl="1" algn="l"/>
            <a:r>
              <a:rPr lang="en-GB" sz="2000" dirty="0">
                <a:solidFill>
                  <a:schemeClr val="tx1"/>
                </a:solidFill>
                <a:latin typeface="Lucida Grande"/>
                <a:cs typeface="Lucida Grande"/>
              </a:rPr>
              <a:t>Maps elements of </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onto real numbers, with corresponding probabilities as specified by </a:t>
            </a:r>
            <a:r>
              <a:rPr lang="en-GB" sz="2000" i="1" dirty="0">
                <a:solidFill>
                  <a:schemeClr val="tx1"/>
                </a:solidFill>
                <a:latin typeface="Lucida Grande"/>
                <a:cs typeface="Lucida Grande"/>
              </a:rPr>
              <a:t>P</a:t>
            </a:r>
          </a:p>
          <a:p>
            <a:pPr marL="4763" lvl="1" algn="l"/>
            <a:endParaRPr lang="en-GB" sz="2000" dirty="0" smtClean="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Formally, a Random Variable is a function:</a:t>
            </a: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172493093"/>
              </p:ext>
            </p:extLst>
          </p:nvPr>
        </p:nvGraphicFramePr>
        <p:xfrm>
          <a:off x="3908322" y="3925850"/>
          <a:ext cx="1381125" cy="365125"/>
        </p:xfrm>
        <a:graphic>
          <a:graphicData uri="http://schemas.openxmlformats.org/presentationml/2006/ole">
            <mc:AlternateContent xmlns:mc="http://schemas.openxmlformats.org/markup-compatibility/2006">
              <mc:Choice xmlns:v="urn:schemas-microsoft-com:vml" Requires="v">
                <p:oleObj spid="_x0000_s58533" name="Equation" r:id="rId4" imgW="673100" imgH="177800" progId="Equation.3">
                  <p:embed/>
                </p:oleObj>
              </mc:Choice>
              <mc:Fallback>
                <p:oleObj name="Equation" r:id="rId4" imgW="673100" imgH="177800" progId="Equation.3">
                  <p:embed/>
                  <p:pic>
                    <p:nvPicPr>
                      <p:cNvPr id="0" name=""/>
                      <p:cNvPicPr/>
                      <p:nvPr/>
                    </p:nvPicPr>
                    <p:blipFill>
                      <a:blip r:embed="rId5"/>
                      <a:stretch>
                        <a:fillRect/>
                      </a:stretch>
                    </p:blipFill>
                    <p:spPr>
                      <a:xfrm>
                        <a:off x="3908322" y="3925850"/>
                        <a:ext cx="1381125" cy="365125"/>
                      </a:xfrm>
                      <a:prstGeom prst="rect">
                        <a:avLst/>
                      </a:prstGeom>
                    </p:spPr>
                  </p:pic>
                </p:oleObj>
              </mc:Fallback>
            </mc:AlternateContent>
          </a:graphicData>
        </a:graphic>
      </p:graphicFrame>
    </p:spTree>
    <p:extLst>
      <p:ext uri="{BB962C8B-B14F-4D97-AF65-F5344CB8AC3E}">
        <p14:creationId xmlns:p14="http://schemas.microsoft.com/office/powerpoint/2010/main" val="5873982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Random Variables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4"/>
            <a:ext cx="8361646" cy="5149935"/>
          </a:xfrm>
        </p:spPr>
        <p:txBody>
          <a:bodyPr>
            <a:normAutofit/>
          </a:bodyPr>
          <a:lstStyle/>
          <a:p>
            <a:pPr marL="4763" lvl="1" algn="l"/>
            <a:r>
              <a:rPr lang="en-GB" sz="2000" dirty="0" smtClean="0">
                <a:solidFill>
                  <a:schemeClr val="tx1"/>
                </a:solidFill>
                <a:latin typeface="Lucida Grande"/>
                <a:cs typeface="Lucida Grande"/>
              </a:rPr>
              <a:t>A </a:t>
            </a:r>
            <a:r>
              <a:rPr lang="en-GB" sz="2000" i="1" dirty="0" smtClean="0">
                <a:solidFill>
                  <a:schemeClr val="tx1"/>
                </a:solidFill>
                <a:latin typeface="Lucida Grande"/>
                <a:cs typeface="Lucida Grande"/>
              </a:rPr>
              <a:t>Random Variable </a:t>
            </a:r>
            <a:r>
              <a:rPr lang="en-GB" sz="2000" dirty="0" smtClean="0">
                <a:solidFill>
                  <a:schemeClr val="tx1"/>
                </a:solidFill>
                <a:latin typeface="Lucida Grande"/>
                <a:cs typeface="Lucida Grande"/>
              </a:rPr>
              <a:t>is an object whose value is determined by chance, i.e. random events</a:t>
            </a:r>
          </a:p>
          <a:p>
            <a:pPr marL="4763" lvl="1" algn="l"/>
            <a:endParaRPr lang="en-GB" sz="2000" dirty="0">
              <a:solidFill>
                <a:schemeClr val="tx1"/>
              </a:solidFill>
              <a:latin typeface="Lucida Grande"/>
              <a:cs typeface="Lucida Grande"/>
            </a:endParaRPr>
          </a:p>
          <a:p>
            <a:pPr marL="4763" lvl="1" algn="l"/>
            <a:r>
              <a:rPr lang="en-GB" sz="2000" dirty="0">
                <a:solidFill>
                  <a:schemeClr val="tx1"/>
                </a:solidFill>
                <a:latin typeface="Lucida Grande"/>
                <a:cs typeface="Lucida Grande"/>
              </a:rPr>
              <a:t>Maps elements of </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onto real numbers, with corresponding probabilities as specified by </a:t>
            </a:r>
            <a:r>
              <a:rPr lang="en-GB" sz="2000" i="1" dirty="0">
                <a:solidFill>
                  <a:schemeClr val="tx1"/>
                </a:solidFill>
                <a:latin typeface="Lucida Grande"/>
                <a:cs typeface="Lucida Grande"/>
              </a:rPr>
              <a:t>P</a:t>
            </a:r>
          </a:p>
          <a:p>
            <a:pPr marL="4763" lvl="1" algn="l"/>
            <a:endParaRPr lang="en-GB" sz="2000" dirty="0" smtClean="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Formally, </a:t>
            </a:r>
            <a:r>
              <a:rPr lang="en-GB" sz="2000" dirty="0">
                <a:solidFill>
                  <a:schemeClr val="tx1"/>
                </a:solidFill>
                <a:latin typeface="Lucida Grande"/>
                <a:cs typeface="Lucida Grande"/>
              </a:rPr>
              <a:t>a </a:t>
            </a:r>
            <a:r>
              <a:rPr lang="en-GB" sz="2000" dirty="0" smtClean="0">
                <a:solidFill>
                  <a:schemeClr val="tx1"/>
                </a:solidFill>
                <a:latin typeface="Lucida Grande"/>
                <a:cs typeface="Lucida Grande"/>
              </a:rPr>
              <a:t>Random Variable is a function:</a:t>
            </a: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Probability that the random variable </a:t>
            </a:r>
            <a:r>
              <a:rPr lang="en-GB" sz="2400" i="1" dirty="0" smtClean="0">
                <a:solidFill>
                  <a:schemeClr val="tx1"/>
                </a:solidFill>
                <a:latin typeface="Times"/>
                <a:cs typeface="Times"/>
              </a:rPr>
              <a:t>X</a:t>
            </a:r>
            <a:r>
              <a:rPr lang="en-GB" sz="2000" dirty="0" smtClean="0">
                <a:solidFill>
                  <a:schemeClr val="tx1"/>
                </a:solidFill>
                <a:latin typeface="Lucida Grande"/>
                <a:cs typeface="Lucida Grande"/>
              </a:rPr>
              <a:t> adopts a particular value </a:t>
            </a:r>
            <a:r>
              <a:rPr lang="en-GB" sz="2400" i="1" dirty="0" smtClean="0">
                <a:solidFill>
                  <a:schemeClr val="tx1"/>
                </a:solidFill>
                <a:latin typeface="Times"/>
                <a:cs typeface="Times"/>
              </a:rPr>
              <a:t>x</a:t>
            </a:r>
            <a:r>
              <a:rPr lang="en-GB" sz="2000" dirty="0" smtClean="0">
                <a:solidFill>
                  <a:schemeClr val="tx1"/>
                </a:solidFill>
                <a:latin typeface="Lucida Grande"/>
                <a:cs typeface="Lucida Grande"/>
              </a:rPr>
              <a:t>:</a:t>
            </a:r>
          </a:p>
        </p:txBody>
      </p:sp>
      <p:graphicFrame>
        <p:nvGraphicFramePr>
          <p:cNvPr id="14" name="Object 13"/>
          <p:cNvGraphicFramePr>
            <a:graphicFrameLocks noChangeAspect="1"/>
          </p:cNvGraphicFramePr>
          <p:nvPr>
            <p:extLst>
              <p:ext uri="{D42A27DB-BD31-4B8C-83A1-F6EECF244321}">
                <p14:modId xmlns:p14="http://schemas.microsoft.com/office/powerpoint/2010/main" val="4008224916"/>
              </p:ext>
            </p:extLst>
          </p:nvPr>
        </p:nvGraphicFramePr>
        <p:xfrm>
          <a:off x="3152775" y="5220806"/>
          <a:ext cx="2892425" cy="417512"/>
        </p:xfrm>
        <a:graphic>
          <a:graphicData uri="http://schemas.openxmlformats.org/presentationml/2006/ole">
            <mc:AlternateContent xmlns:mc="http://schemas.openxmlformats.org/markup-compatibility/2006">
              <mc:Choice xmlns:v="urn:schemas-microsoft-com:vml" Requires="v">
                <p:oleObj spid="_x0000_s59723" name="Equation" r:id="rId4" imgW="1409700" imgH="203200" progId="Equation.3">
                  <p:embed/>
                </p:oleObj>
              </mc:Choice>
              <mc:Fallback>
                <p:oleObj name="Equation" r:id="rId4" imgW="1409700" imgH="203200" progId="Equation.3">
                  <p:embed/>
                  <p:pic>
                    <p:nvPicPr>
                      <p:cNvPr id="0" name=""/>
                      <p:cNvPicPr/>
                      <p:nvPr/>
                    </p:nvPicPr>
                    <p:blipFill>
                      <a:blip r:embed="rId5"/>
                      <a:stretch>
                        <a:fillRect/>
                      </a:stretch>
                    </p:blipFill>
                    <p:spPr>
                      <a:xfrm>
                        <a:off x="3152775" y="5220806"/>
                        <a:ext cx="2892425" cy="4175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72493093"/>
              </p:ext>
            </p:extLst>
          </p:nvPr>
        </p:nvGraphicFramePr>
        <p:xfrm>
          <a:off x="3908322" y="3925850"/>
          <a:ext cx="1381125" cy="365125"/>
        </p:xfrm>
        <a:graphic>
          <a:graphicData uri="http://schemas.openxmlformats.org/presentationml/2006/ole">
            <mc:AlternateContent xmlns:mc="http://schemas.openxmlformats.org/markup-compatibility/2006">
              <mc:Choice xmlns:v="urn:schemas-microsoft-com:vml" Requires="v">
                <p:oleObj spid="_x0000_s59724" name="Equation" r:id="rId6" imgW="673100" imgH="177800" progId="Equation.3">
                  <p:embed/>
                </p:oleObj>
              </mc:Choice>
              <mc:Fallback>
                <p:oleObj name="Equation" r:id="rId6" imgW="673100" imgH="177800" progId="Equation.3">
                  <p:embed/>
                  <p:pic>
                    <p:nvPicPr>
                      <p:cNvPr id="0" name=""/>
                      <p:cNvPicPr/>
                      <p:nvPr/>
                    </p:nvPicPr>
                    <p:blipFill>
                      <a:blip r:embed="rId7"/>
                      <a:stretch>
                        <a:fillRect/>
                      </a:stretch>
                    </p:blipFill>
                    <p:spPr>
                      <a:xfrm>
                        <a:off x="3908322" y="3925850"/>
                        <a:ext cx="1381125" cy="365125"/>
                      </a:xfrm>
                      <a:prstGeom prst="rect">
                        <a:avLst/>
                      </a:prstGeom>
                    </p:spPr>
                  </p:pic>
                </p:oleObj>
              </mc:Fallback>
            </mc:AlternateContent>
          </a:graphicData>
        </a:graphic>
      </p:graphicFrame>
    </p:spTree>
    <p:extLst>
      <p:ext uri="{BB962C8B-B14F-4D97-AF65-F5344CB8AC3E}">
        <p14:creationId xmlns:p14="http://schemas.microsoft.com/office/powerpoint/2010/main" val="5873982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Random Variables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4"/>
            <a:ext cx="8361646" cy="5149935"/>
          </a:xfrm>
        </p:spPr>
        <p:txBody>
          <a:bodyPr>
            <a:normAutofit/>
          </a:bodyPr>
          <a:lstStyle/>
          <a:p>
            <a:pPr marL="4763" lvl="1" algn="l"/>
            <a:r>
              <a:rPr lang="en-GB" sz="2000" dirty="0" smtClean="0">
                <a:solidFill>
                  <a:schemeClr val="tx1"/>
                </a:solidFill>
                <a:latin typeface="Lucida Grande"/>
                <a:cs typeface="Lucida Grande"/>
              </a:rPr>
              <a:t>A </a:t>
            </a:r>
            <a:r>
              <a:rPr lang="en-GB" sz="2000" i="1" dirty="0" smtClean="0">
                <a:solidFill>
                  <a:schemeClr val="tx1"/>
                </a:solidFill>
                <a:latin typeface="Lucida Grande"/>
                <a:cs typeface="Lucida Grande"/>
              </a:rPr>
              <a:t>Random Variable </a:t>
            </a:r>
            <a:r>
              <a:rPr lang="en-GB" sz="2000" dirty="0" smtClean="0">
                <a:solidFill>
                  <a:schemeClr val="tx1"/>
                </a:solidFill>
                <a:latin typeface="Lucida Grande"/>
                <a:cs typeface="Lucida Grande"/>
              </a:rPr>
              <a:t>is an object whose value is determined by chance, i.e. random events</a:t>
            </a:r>
          </a:p>
          <a:p>
            <a:pPr marL="4763" lvl="1" algn="l"/>
            <a:endParaRPr lang="en-GB" sz="2000" dirty="0">
              <a:solidFill>
                <a:schemeClr val="tx1"/>
              </a:solidFill>
              <a:latin typeface="Lucida Grande"/>
              <a:cs typeface="Lucida Grande"/>
            </a:endParaRPr>
          </a:p>
          <a:p>
            <a:pPr marL="4763" lvl="1" algn="l"/>
            <a:r>
              <a:rPr lang="en-GB" sz="2000" dirty="0">
                <a:solidFill>
                  <a:schemeClr val="tx1"/>
                </a:solidFill>
                <a:latin typeface="Lucida Grande"/>
                <a:cs typeface="Lucida Grande"/>
              </a:rPr>
              <a:t>Maps elements of </a:t>
            </a:r>
            <a:r>
              <a:rPr lang="en-GB" sz="2000" dirty="0" err="1">
                <a:solidFill>
                  <a:schemeClr val="tx1"/>
                </a:solidFill>
                <a:latin typeface="Lucida Grande"/>
                <a:cs typeface="Lucida Grande"/>
              </a:rPr>
              <a:t>Ω</a:t>
            </a:r>
            <a:r>
              <a:rPr lang="en-GB" sz="2000" dirty="0">
                <a:solidFill>
                  <a:schemeClr val="tx1"/>
                </a:solidFill>
                <a:latin typeface="Lucida Grande"/>
                <a:cs typeface="Lucida Grande"/>
              </a:rPr>
              <a:t> onto real numbers, with corresponding probabilities as specified by </a:t>
            </a:r>
            <a:r>
              <a:rPr lang="en-GB" sz="2000" i="1" dirty="0">
                <a:solidFill>
                  <a:schemeClr val="tx1"/>
                </a:solidFill>
                <a:latin typeface="Lucida Grande"/>
                <a:cs typeface="Lucida Grande"/>
              </a:rPr>
              <a:t>P</a:t>
            </a:r>
          </a:p>
          <a:p>
            <a:pPr marL="4763" lvl="1" algn="l"/>
            <a:endParaRPr lang="en-GB" sz="2000" dirty="0" smtClean="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Formally, a Random Variable is a function:</a:t>
            </a: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Probability that the random variable </a:t>
            </a:r>
            <a:r>
              <a:rPr lang="en-GB" sz="2400" i="1" dirty="0" smtClean="0">
                <a:solidFill>
                  <a:schemeClr val="tx1"/>
                </a:solidFill>
                <a:latin typeface="Times"/>
                <a:cs typeface="Times"/>
              </a:rPr>
              <a:t>X</a:t>
            </a:r>
            <a:r>
              <a:rPr lang="en-GB" sz="2000" dirty="0" smtClean="0">
                <a:solidFill>
                  <a:schemeClr val="tx1"/>
                </a:solidFill>
                <a:latin typeface="Lucida Grande"/>
                <a:cs typeface="Lucida Grande"/>
              </a:rPr>
              <a:t> adopts a particular value </a:t>
            </a:r>
            <a:r>
              <a:rPr lang="en-GB" sz="2400" i="1" dirty="0" smtClean="0">
                <a:solidFill>
                  <a:schemeClr val="tx1"/>
                </a:solidFill>
                <a:latin typeface="Times"/>
                <a:cs typeface="Times"/>
              </a:rPr>
              <a:t>x</a:t>
            </a:r>
            <a:r>
              <a:rPr lang="en-GB" sz="2000" dirty="0" smtClean="0">
                <a:solidFill>
                  <a:schemeClr val="tx1"/>
                </a:solidFill>
                <a:latin typeface="Lucida Grande"/>
                <a:cs typeface="Lucida Grande"/>
              </a:rPr>
              <a:t>:</a:t>
            </a:r>
          </a:p>
        </p:txBody>
      </p:sp>
      <p:graphicFrame>
        <p:nvGraphicFramePr>
          <p:cNvPr id="14" name="Object 13"/>
          <p:cNvGraphicFramePr>
            <a:graphicFrameLocks noChangeAspect="1"/>
          </p:cNvGraphicFramePr>
          <p:nvPr>
            <p:extLst>
              <p:ext uri="{D42A27DB-BD31-4B8C-83A1-F6EECF244321}">
                <p14:modId xmlns:p14="http://schemas.microsoft.com/office/powerpoint/2010/main" val="1855739121"/>
              </p:ext>
            </p:extLst>
          </p:nvPr>
        </p:nvGraphicFramePr>
        <p:xfrm>
          <a:off x="3152775" y="5220806"/>
          <a:ext cx="2892425" cy="417512"/>
        </p:xfrm>
        <a:graphic>
          <a:graphicData uri="http://schemas.openxmlformats.org/presentationml/2006/ole">
            <mc:AlternateContent xmlns:mc="http://schemas.openxmlformats.org/markup-compatibility/2006">
              <mc:Choice xmlns:v="urn:schemas-microsoft-com:vml" Requires="v">
                <p:oleObj spid="_x0000_s72154" name="Equation" r:id="rId4" imgW="1409700" imgH="203200" progId="Equation.3">
                  <p:embed/>
                </p:oleObj>
              </mc:Choice>
              <mc:Fallback>
                <p:oleObj name="Equation" r:id="rId4" imgW="1409700" imgH="203200" progId="Equation.3">
                  <p:embed/>
                  <p:pic>
                    <p:nvPicPr>
                      <p:cNvPr id="0" name=""/>
                      <p:cNvPicPr/>
                      <p:nvPr/>
                    </p:nvPicPr>
                    <p:blipFill>
                      <a:blip r:embed="rId5"/>
                      <a:stretch>
                        <a:fillRect/>
                      </a:stretch>
                    </p:blipFill>
                    <p:spPr>
                      <a:xfrm>
                        <a:off x="3152775" y="5220806"/>
                        <a:ext cx="2892425" cy="4175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40342741"/>
              </p:ext>
            </p:extLst>
          </p:nvPr>
        </p:nvGraphicFramePr>
        <p:xfrm>
          <a:off x="3152775" y="5897563"/>
          <a:ext cx="1198562" cy="417512"/>
        </p:xfrm>
        <a:graphic>
          <a:graphicData uri="http://schemas.openxmlformats.org/presentationml/2006/ole">
            <mc:AlternateContent xmlns:mc="http://schemas.openxmlformats.org/markup-compatibility/2006">
              <mc:Choice xmlns:v="urn:schemas-microsoft-com:vml" Requires="v">
                <p:oleObj spid="_x0000_s72155" name="Equation" r:id="rId6" imgW="584200" imgH="203200" progId="Equation.3">
                  <p:embed/>
                </p:oleObj>
              </mc:Choice>
              <mc:Fallback>
                <p:oleObj name="Equation" r:id="rId6" imgW="584200" imgH="203200" progId="Equation.3">
                  <p:embed/>
                  <p:pic>
                    <p:nvPicPr>
                      <p:cNvPr id="0" name=""/>
                      <p:cNvPicPr/>
                      <p:nvPr/>
                    </p:nvPicPr>
                    <p:blipFill>
                      <a:blip r:embed="rId7"/>
                      <a:stretch>
                        <a:fillRect/>
                      </a:stretch>
                    </p:blipFill>
                    <p:spPr>
                      <a:xfrm>
                        <a:off x="3152775" y="5897563"/>
                        <a:ext cx="1198562" cy="417512"/>
                      </a:xfrm>
                      <a:prstGeom prst="rect">
                        <a:avLst/>
                      </a:prstGeom>
                    </p:spPr>
                  </p:pic>
                </p:oleObj>
              </mc:Fallback>
            </mc:AlternateContent>
          </a:graphicData>
        </a:graphic>
      </p:graphicFrame>
      <p:sp>
        <p:nvSpPr>
          <p:cNvPr id="8" name="Subtitle 3"/>
          <p:cNvSpPr txBox="1">
            <a:spLocks/>
          </p:cNvSpPr>
          <p:nvPr/>
        </p:nvSpPr>
        <p:spPr>
          <a:xfrm>
            <a:off x="1360484" y="5897563"/>
            <a:ext cx="1792291" cy="60826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Shorthand:</a:t>
            </a:r>
            <a:endParaRPr lang="en-GB" sz="1600" dirty="0" smtClean="0">
              <a:solidFill>
                <a:schemeClr val="tx1"/>
              </a:solidFill>
              <a:latin typeface="Lucida Grande"/>
              <a:cs typeface="Lucida Grande"/>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473609161"/>
              </p:ext>
            </p:extLst>
          </p:nvPr>
        </p:nvGraphicFramePr>
        <p:xfrm>
          <a:off x="3908322" y="3925850"/>
          <a:ext cx="1381125" cy="365125"/>
        </p:xfrm>
        <a:graphic>
          <a:graphicData uri="http://schemas.openxmlformats.org/presentationml/2006/ole">
            <mc:AlternateContent xmlns:mc="http://schemas.openxmlformats.org/markup-compatibility/2006">
              <mc:Choice xmlns:v="urn:schemas-microsoft-com:vml" Requires="v">
                <p:oleObj spid="_x0000_s72156" name="Equation" r:id="rId8" imgW="673100" imgH="177800" progId="Equation.3">
                  <p:embed/>
                </p:oleObj>
              </mc:Choice>
              <mc:Fallback>
                <p:oleObj name="Equation" r:id="rId8" imgW="673100" imgH="177800" progId="Equation.3">
                  <p:embed/>
                  <p:pic>
                    <p:nvPicPr>
                      <p:cNvPr id="0" name=""/>
                      <p:cNvPicPr/>
                      <p:nvPr/>
                    </p:nvPicPr>
                    <p:blipFill>
                      <a:blip r:embed="rId9"/>
                      <a:stretch>
                        <a:fillRect/>
                      </a:stretch>
                    </p:blipFill>
                    <p:spPr>
                      <a:xfrm>
                        <a:off x="3908322" y="3925850"/>
                        <a:ext cx="1381125" cy="365125"/>
                      </a:xfrm>
                      <a:prstGeom prst="rect">
                        <a:avLst/>
                      </a:prstGeom>
                    </p:spPr>
                  </p:pic>
                </p:oleObj>
              </mc:Fallback>
            </mc:AlternateContent>
          </a:graphicData>
        </a:graphic>
      </p:graphicFrame>
    </p:spTree>
    <p:extLst>
      <p:ext uri="{BB962C8B-B14F-4D97-AF65-F5344CB8AC3E}">
        <p14:creationId xmlns:p14="http://schemas.microsoft.com/office/powerpoint/2010/main" val="19536670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Random Variables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4"/>
            <a:ext cx="8361646" cy="645698"/>
          </a:xfrm>
        </p:spPr>
        <p:txBody>
          <a:bodyPr>
            <a:normAutofit/>
          </a:bodyPr>
          <a:lstStyle/>
          <a:p>
            <a:pPr marL="4763" lvl="1" algn="l"/>
            <a:r>
              <a:rPr lang="en-GB" sz="2000" dirty="0" smtClean="0">
                <a:solidFill>
                  <a:schemeClr val="tx1"/>
                </a:solidFill>
                <a:latin typeface="Lucida Grande"/>
                <a:cs typeface="Lucida Grande"/>
              </a:rPr>
              <a:t>Example:</a:t>
            </a:r>
          </a:p>
          <a:p>
            <a:pPr marL="4763" lvl="1" algn="l"/>
            <a:endParaRPr lang="en-GB" sz="2000" dirty="0">
              <a:solidFill>
                <a:schemeClr val="tx1"/>
              </a:solidFill>
              <a:latin typeface="Lucida Grande"/>
              <a:cs typeface="Lucida Grande"/>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07932370"/>
              </p:ext>
            </p:extLst>
          </p:nvPr>
        </p:nvGraphicFramePr>
        <p:xfrm>
          <a:off x="2576785" y="2547235"/>
          <a:ext cx="2265363" cy="415925"/>
        </p:xfrm>
        <a:graphic>
          <a:graphicData uri="http://schemas.openxmlformats.org/presentationml/2006/ole">
            <mc:AlternateContent xmlns:mc="http://schemas.openxmlformats.org/markup-compatibility/2006">
              <mc:Choice xmlns:v="urn:schemas-microsoft-com:vml" Requires="v">
                <p:oleObj spid="_x0000_s80423" name="Equation" r:id="rId4" imgW="1104900" imgH="203200" progId="Equation.3">
                  <p:embed/>
                </p:oleObj>
              </mc:Choice>
              <mc:Fallback>
                <p:oleObj name="Equation" r:id="rId4" imgW="1104900" imgH="203200" progId="Equation.3">
                  <p:embed/>
                  <p:pic>
                    <p:nvPicPr>
                      <p:cNvPr id="0" name=""/>
                      <p:cNvPicPr/>
                      <p:nvPr/>
                    </p:nvPicPr>
                    <p:blipFill>
                      <a:blip r:embed="rId5"/>
                      <a:stretch>
                        <a:fillRect/>
                      </a:stretch>
                    </p:blipFill>
                    <p:spPr>
                      <a:xfrm>
                        <a:off x="2576785" y="2547235"/>
                        <a:ext cx="2265363" cy="4159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12231448"/>
              </p:ext>
            </p:extLst>
          </p:nvPr>
        </p:nvGraphicFramePr>
        <p:xfrm>
          <a:off x="2576785" y="2963160"/>
          <a:ext cx="1797050" cy="417513"/>
        </p:xfrm>
        <a:graphic>
          <a:graphicData uri="http://schemas.openxmlformats.org/presentationml/2006/ole">
            <mc:AlternateContent xmlns:mc="http://schemas.openxmlformats.org/markup-compatibility/2006">
              <mc:Choice xmlns:v="urn:schemas-microsoft-com:vml" Requires="v">
                <p:oleObj spid="_x0000_s80424" name="Equation" r:id="rId6" imgW="876300" imgH="203200" progId="Equation.3">
                  <p:embed/>
                </p:oleObj>
              </mc:Choice>
              <mc:Fallback>
                <p:oleObj name="Equation" r:id="rId6" imgW="876300" imgH="203200" progId="Equation.3">
                  <p:embed/>
                  <p:pic>
                    <p:nvPicPr>
                      <p:cNvPr id="0" name=""/>
                      <p:cNvPicPr/>
                      <p:nvPr/>
                    </p:nvPicPr>
                    <p:blipFill>
                      <a:blip r:embed="rId7"/>
                      <a:stretch>
                        <a:fillRect/>
                      </a:stretch>
                    </p:blipFill>
                    <p:spPr>
                      <a:xfrm>
                        <a:off x="2576785" y="2963160"/>
                        <a:ext cx="1797050" cy="4175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09232758"/>
              </p:ext>
            </p:extLst>
          </p:nvPr>
        </p:nvGraphicFramePr>
        <p:xfrm>
          <a:off x="2178186" y="3646948"/>
          <a:ext cx="4125913" cy="1557338"/>
        </p:xfrm>
        <a:graphic>
          <a:graphicData uri="http://schemas.openxmlformats.org/presentationml/2006/ole">
            <mc:AlternateContent xmlns:mc="http://schemas.openxmlformats.org/markup-compatibility/2006">
              <mc:Choice xmlns:v="urn:schemas-microsoft-com:vml" Requires="v">
                <p:oleObj spid="_x0000_s80425" name="Equation" r:id="rId8" imgW="2260600" imgH="850900" progId="Equation.3">
                  <p:embed/>
                </p:oleObj>
              </mc:Choice>
              <mc:Fallback>
                <p:oleObj name="Equation" r:id="rId8" imgW="2260600" imgH="850900" progId="Equation.3">
                  <p:embed/>
                  <p:pic>
                    <p:nvPicPr>
                      <p:cNvPr id="0" name=""/>
                      <p:cNvPicPr/>
                      <p:nvPr/>
                    </p:nvPicPr>
                    <p:blipFill>
                      <a:blip r:embed="rId9"/>
                      <a:stretch>
                        <a:fillRect/>
                      </a:stretch>
                    </p:blipFill>
                    <p:spPr>
                      <a:xfrm>
                        <a:off x="2178186" y="3646948"/>
                        <a:ext cx="4125913" cy="1557338"/>
                      </a:xfrm>
                      <a:prstGeom prst="rect">
                        <a:avLst/>
                      </a:prstGeom>
                    </p:spPr>
                  </p:pic>
                </p:oleObj>
              </mc:Fallback>
            </mc:AlternateContent>
          </a:graphicData>
        </a:graphic>
      </p:graphicFrame>
      <p:pic>
        <p:nvPicPr>
          <p:cNvPr id="11" name="Picture 10" descr="coin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7598" y="1869902"/>
            <a:ext cx="1010714" cy="885296"/>
          </a:xfrm>
          <a:prstGeom prst="rect">
            <a:avLst/>
          </a:prstGeom>
        </p:spPr>
      </p:pic>
      <p:sp>
        <p:nvSpPr>
          <p:cNvPr id="7" name="Rectangle 6"/>
          <p:cNvSpPr/>
          <p:nvPr/>
        </p:nvSpPr>
        <p:spPr>
          <a:xfrm>
            <a:off x="2464384" y="1743652"/>
            <a:ext cx="6438421" cy="646331"/>
          </a:xfrm>
          <a:prstGeom prst="rect">
            <a:avLst/>
          </a:prstGeom>
        </p:spPr>
        <p:txBody>
          <a:bodyPr wrap="square">
            <a:spAutoFit/>
          </a:bodyPr>
          <a:lstStyle/>
          <a:p>
            <a:pPr marL="4763" lvl="1"/>
            <a:r>
              <a:rPr lang="en-GB" dirty="0" smtClean="0">
                <a:latin typeface="Lucida Grande"/>
                <a:cs typeface="Lucida Grande"/>
              </a:rPr>
              <a:t>If the result </a:t>
            </a:r>
            <a:r>
              <a:rPr lang="en-GB" dirty="0">
                <a:latin typeface="Lucida Grande"/>
                <a:cs typeface="Lucida Grande"/>
              </a:rPr>
              <a:t>is </a:t>
            </a:r>
            <a:r>
              <a:rPr lang="en-GB" i="1" dirty="0" smtClean="0">
                <a:latin typeface="Lucida Grande"/>
                <a:cs typeface="Lucida Grande"/>
              </a:rPr>
              <a:t>heads</a:t>
            </a:r>
            <a:r>
              <a:rPr lang="en-GB" dirty="0" smtClean="0">
                <a:latin typeface="Lucida Grande"/>
                <a:cs typeface="Lucida Grande"/>
              </a:rPr>
              <a:t> then  WIN</a:t>
            </a:r>
            <a:r>
              <a:rPr lang="en-GB" sz="1600" dirty="0" smtClean="0">
                <a:latin typeface="Lucida Grande"/>
                <a:cs typeface="Lucida Grande"/>
              </a:rPr>
              <a:t>  </a:t>
            </a:r>
            <a:r>
              <a:rPr lang="en-GB" dirty="0" smtClean="0">
                <a:latin typeface="Lucida Grande"/>
                <a:cs typeface="Lucida Grande"/>
              </a:rPr>
              <a:t>- </a:t>
            </a:r>
            <a:r>
              <a:rPr lang="en-GB" i="1" dirty="0" smtClean="0">
                <a:latin typeface="Lucida Grande"/>
                <a:cs typeface="Lucida Grande"/>
              </a:rPr>
              <a:t>X</a:t>
            </a:r>
            <a:r>
              <a:rPr lang="en-GB" dirty="0" smtClean="0">
                <a:latin typeface="Lucida Grande"/>
                <a:cs typeface="Lucida Grande"/>
              </a:rPr>
              <a:t> </a:t>
            </a:r>
            <a:r>
              <a:rPr lang="en-GB" dirty="0">
                <a:latin typeface="Lucida Grande"/>
                <a:cs typeface="Lucida Grande"/>
              </a:rPr>
              <a:t>takes the value 1</a:t>
            </a:r>
          </a:p>
          <a:p>
            <a:pPr marL="4763" lvl="1"/>
            <a:r>
              <a:rPr lang="en-GB" dirty="0">
                <a:latin typeface="Lucida Grande"/>
                <a:cs typeface="Lucida Grande"/>
              </a:rPr>
              <a:t>If the result is  </a:t>
            </a:r>
            <a:r>
              <a:rPr lang="en-GB" i="1" dirty="0">
                <a:latin typeface="Lucida Grande"/>
                <a:cs typeface="Lucida Grande"/>
              </a:rPr>
              <a:t>tails</a:t>
            </a:r>
            <a:r>
              <a:rPr lang="en-GB" sz="1600" i="1" dirty="0">
                <a:latin typeface="Lucida Grande"/>
                <a:cs typeface="Lucida Grande"/>
              </a:rPr>
              <a:t>  </a:t>
            </a:r>
            <a:r>
              <a:rPr lang="en-GB" i="1" dirty="0">
                <a:latin typeface="Lucida Grande"/>
                <a:cs typeface="Lucida Grande"/>
              </a:rPr>
              <a:t> </a:t>
            </a:r>
            <a:r>
              <a:rPr lang="en-GB" dirty="0" smtClean="0">
                <a:latin typeface="Lucida Grande"/>
                <a:cs typeface="Lucida Grande"/>
              </a:rPr>
              <a:t>then LOSE - </a:t>
            </a:r>
            <a:r>
              <a:rPr lang="en-GB" i="1" dirty="0" smtClean="0">
                <a:latin typeface="Lucida Grande"/>
                <a:cs typeface="Lucida Grande"/>
              </a:rPr>
              <a:t>X</a:t>
            </a:r>
            <a:r>
              <a:rPr lang="en-GB" dirty="0" smtClean="0">
                <a:latin typeface="Lucida Grande"/>
                <a:cs typeface="Lucida Grande"/>
              </a:rPr>
              <a:t> </a:t>
            </a:r>
            <a:r>
              <a:rPr lang="en-GB" dirty="0">
                <a:latin typeface="Lucida Grande"/>
                <a:cs typeface="Lucida Grande"/>
              </a:rPr>
              <a:t>takes the value 0</a:t>
            </a:r>
          </a:p>
        </p:txBody>
      </p:sp>
      <p:graphicFrame>
        <p:nvGraphicFramePr>
          <p:cNvPr id="12" name="Object 11"/>
          <p:cNvGraphicFramePr>
            <a:graphicFrameLocks noChangeAspect="1"/>
          </p:cNvGraphicFramePr>
          <p:nvPr>
            <p:extLst>
              <p:ext uri="{D42A27DB-BD31-4B8C-83A1-F6EECF244321}">
                <p14:modId xmlns:p14="http://schemas.microsoft.com/office/powerpoint/2010/main" val="3195520208"/>
              </p:ext>
            </p:extLst>
          </p:nvPr>
        </p:nvGraphicFramePr>
        <p:xfrm>
          <a:off x="2365514" y="5486400"/>
          <a:ext cx="3568700" cy="836613"/>
        </p:xfrm>
        <a:graphic>
          <a:graphicData uri="http://schemas.openxmlformats.org/presentationml/2006/ole">
            <mc:AlternateContent xmlns:mc="http://schemas.openxmlformats.org/markup-compatibility/2006">
              <mc:Choice xmlns:v="urn:schemas-microsoft-com:vml" Requires="v">
                <p:oleObj spid="_x0000_s80426" name="Equation" r:id="rId11" imgW="1955800" imgH="457200" progId="Equation.3">
                  <p:embed/>
                </p:oleObj>
              </mc:Choice>
              <mc:Fallback>
                <p:oleObj name="Equation" r:id="rId11" imgW="1955800" imgH="457200" progId="Equation.3">
                  <p:embed/>
                  <p:pic>
                    <p:nvPicPr>
                      <p:cNvPr id="0" name=""/>
                      <p:cNvPicPr/>
                      <p:nvPr/>
                    </p:nvPicPr>
                    <p:blipFill>
                      <a:blip r:embed="rId12"/>
                      <a:stretch>
                        <a:fillRect/>
                      </a:stretch>
                    </p:blipFill>
                    <p:spPr>
                      <a:xfrm>
                        <a:off x="2365514" y="5486400"/>
                        <a:ext cx="3568700" cy="836613"/>
                      </a:xfrm>
                      <a:prstGeom prst="rect">
                        <a:avLst/>
                      </a:prstGeom>
                    </p:spPr>
                  </p:pic>
                </p:oleObj>
              </mc:Fallback>
            </mc:AlternateContent>
          </a:graphicData>
        </a:graphic>
      </p:graphicFrame>
    </p:spTree>
    <p:extLst>
      <p:ext uri="{BB962C8B-B14F-4D97-AF65-F5344CB8AC3E}">
        <p14:creationId xmlns:p14="http://schemas.microsoft.com/office/powerpoint/2010/main" val="20364933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Random Variables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4"/>
            <a:ext cx="8361646" cy="2485372"/>
          </a:xfrm>
        </p:spPr>
        <p:txBody>
          <a:bodyPr>
            <a:normAutofit/>
          </a:bodyPr>
          <a:lstStyle/>
          <a:p>
            <a:pPr marL="4763" lvl="1" algn="l"/>
            <a:r>
              <a:rPr lang="en-GB" sz="2000" dirty="0" smtClean="0">
                <a:solidFill>
                  <a:schemeClr val="tx1"/>
                </a:solidFill>
                <a:latin typeface="Lucida Grande"/>
                <a:cs typeface="Lucida Grande"/>
              </a:rPr>
              <a:t>Example:</a:t>
            </a: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r>
              <a:rPr lang="en-GB" sz="1800" dirty="0" smtClean="0">
                <a:solidFill>
                  <a:schemeClr val="tx1"/>
                </a:solidFill>
                <a:latin typeface="Lucida Grande"/>
                <a:cs typeface="Lucida Grande"/>
              </a:rPr>
              <a:t>Win £20 on a six, nothing on four/five, lose £10 on one/two/three</a:t>
            </a:r>
          </a:p>
        </p:txBody>
      </p:sp>
      <p:pic>
        <p:nvPicPr>
          <p:cNvPr id="5" name="Picture 4" descr="di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95" y="1972075"/>
            <a:ext cx="1294367" cy="6471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167768486"/>
              </p:ext>
            </p:extLst>
          </p:nvPr>
        </p:nvGraphicFramePr>
        <p:xfrm>
          <a:off x="3378645" y="1972075"/>
          <a:ext cx="4349750" cy="415925"/>
        </p:xfrm>
        <a:graphic>
          <a:graphicData uri="http://schemas.openxmlformats.org/presentationml/2006/ole">
            <mc:AlternateContent xmlns:mc="http://schemas.openxmlformats.org/markup-compatibility/2006">
              <mc:Choice xmlns:v="urn:schemas-microsoft-com:vml" Requires="v">
                <p:oleObj spid="_x0000_s74029" name="Equation" r:id="rId5" imgW="2120900" imgH="203200" progId="Equation.3">
                  <p:embed/>
                </p:oleObj>
              </mc:Choice>
              <mc:Fallback>
                <p:oleObj name="Equation" r:id="rId5" imgW="2120900" imgH="203200" progId="Equation.3">
                  <p:embed/>
                  <p:pic>
                    <p:nvPicPr>
                      <p:cNvPr id="0" name=""/>
                      <p:cNvPicPr/>
                      <p:nvPr/>
                    </p:nvPicPr>
                    <p:blipFill>
                      <a:blip r:embed="rId6"/>
                      <a:stretch>
                        <a:fillRect/>
                      </a:stretch>
                    </p:blipFill>
                    <p:spPr>
                      <a:xfrm>
                        <a:off x="3378645" y="1972075"/>
                        <a:ext cx="4349750" cy="4159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44565070"/>
              </p:ext>
            </p:extLst>
          </p:nvPr>
        </p:nvGraphicFramePr>
        <p:xfrm>
          <a:off x="541160" y="3574000"/>
          <a:ext cx="2603500" cy="417513"/>
        </p:xfrm>
        <a:graphic>
          <a:graphicData uri="http://schemas.openxmlformats.org/presentationml/2006/ole">
            <mc:AlternateContent xmlns:mc="http://schemas.openxmlformats.org/markup-compatibility/2006">
              <mc:Choice xmlns:v="urn:schemas-microsoft-com:vml" Requires="v">
                <p:oleObj spid="_x0000_s74030" name="Equation" r:id="rId7" imgW="1270000" imgH="203200" progId="Equation.3">
                  <p:embed/>
                </p:oleObj>
              </mc:Choice>
              <mc:Fallback>
                <p:oleObj name="Equation" r:id="rId7" imgW="1270000" imgH="203200" progId="Equation.3">
                  <p:embed/>
                  <p:pic>
                    <p:nvPicPr>
                      <p:cNvPr id="0" name=""/>
                      <p:cNvPicPr/>
                      <p:nvPr/>
                    </p:nvPicPr>
                    <p:blipFill>
                      <a:blip r:embed="rId8"/>
                      <a:stretch>
                        <a:fillRect/>
                      </a:stretch>
                    </p:blipFill>
                    <p:spPr>
                      <a:xfrm>
                        <a:off x="541160" y="3574000"/>
                        <a:ext cx="2603500" cy="417513"/>
                      </a:xfrm>
                      <a:prstGeom prst="rect">
                        <a:avLst/>
                      </a:prstGeom>
                    </p:spPr>
                  </p:pic>
                </p:oleObj>
              </mc:Fallback>
            </mc:AlternateContent>
          </a:graphicData>
        </a:graphic>
      </p:graphicFrame>
    </p:spTree>
    <p:extLst>
      <p:ext uri="{BB962C8B-B14F-4D97-AF65-F5344CB8AC3E}">
        <p14:creationId xmlns:p14="http://schemas.microsoft.com/office/powerpoint/2010/main" val="33080253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Random Variables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4"/>
            <a:ext cx="8361646" cy="2485372"/>
          </a:xfrm>
        </p:spPr>
        <p:txBody>
          <a:bodyPr>
            <a:normAutofit/>
          </a:bodyPr>
          <a:lstStyle/>
          <a:p>
            <a:pPr marL="4763" lvl="1" algn="l"/>
            <a:r>
              <a:rPr lang="en-GB" sz="2000" dirty="0" smtClean="0">
                <a:solidFill>
                  <a:schemeClr val="tx1"/>
                </a:solidFill>
                <a:latin typeface="Lucida Grande"/>
                <a:cs typeface="Lucida Grande"/>
              </a:rPr>
              <a:t>Example:</a:t>
            </a: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r>
              <a:rPr lang="en-GB" sz="1800" dirty="0" smtClean="0">
                <a:solidFill>
                  <a:schemeClr val="tx1"/>
                </a:solidFill>
                <a:latin typeface="Lucida Grande"/>
                <a:cs typeface="Lucida Grande"/>
              </a:rPr>
              <a:t>Win £20 on a six, nothing on four/five, lose £10 on one/two/three</a:t>
            </a:r>
          </a:p>
        </p:txBody>
      </p:sp>
      <p:pic>
        <p:nvPicPr>
          <p:cNvPr id="5" name="Picture 4" descr="di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95" y="1972075"/>
            <a:ext cx="1294367" cy="6471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952032736"/>
              </p:ext>
            </p:extLst>
          </p:nvPr>
        </p:nvGraphicFramePr>
        <p:xfrm>
          <a:off x="3378645" y="1972075"/>
          <a:ext cx="4349750" cy="415925"/>
        </p:xfrm>
        <a:graphic>
          <a:graphicData uri="http://schemas.openxmlformats.org/presentationml/2006/ole">
            <mc:AlternateContent xmlns:mc="http://schemas.openxmlformats.org/markup-compatibility/2006">
              <mc:Choice xmlns:v="urn:schemas-microsoft-com:vml" Requires="v">
                <p:oleObj spid="_x0000_s76223" name="Equation" r:id="rId5" imgW="2120900" imgH="203200" progId="Equation.3">
                  <p:embed/>
                </p:oleObj>
              </mc:Choice>
              <mc:Fallback>
                <p:oleObj name="Equation" r:id="rId5" imgW="2120900" imgH="203200" progId="Equation.3">
                  <p:embed/>
                  <p:pic>
                    <p:nvPicPr>
                      <p:cNvPr id="0" name=""/>
                      <p:cNvPicPr/>
                      <p:nvPr/>
                    </p:nvPicPr>
                    <p:blipFill>
                      <a:blip r:embed="rId6"/>
                      <a:stretch>
                        <a:fillRect/>
                      </a:stretch>
                    </p:blipFill>
                    <p:spPr>
                      <a:xfrm>
                        <a:off x="3378645" y="1972075"/>
                        <a:ext cx="4349750" cy="4159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34088361"/>
              </p:ext>
            </p:extLst>
          </p:nvPr>
        </p:nvGraphicFramePr>
        <p:xfrm>
          <a:off x="541160" y="3574000"/>
          <a:ext cx="2603500" cy="417513"/>
        </p:xfrm>
        <a:graphic>
          <a:graphicData uri="http://schemas.openxmlformats.org/presentationml/2006/ole">
            <mc:AlternateContent xmlns:mc="http://schemas.openxmlformats.org/markup-compatibility/2006">
              <mc:Choice xmlns:v="urn:schemas-microsoft-com:vml" Requires="v">
                <p:oleObj spid="_x0000_s76224" name="Equation" r:id="rId7" imgW="1270000" imgH="203200" progId="Equation.3">
                  <p:embed/>
                </p:oleObj>
              </mc:Choice>
              <mc:Fallback>
                <p:oleObj name="Equation" r:id="rId7" imgW="1270000" imgH="203200" progId="Equation.3">
                  <p:embed/>
                  <p:pic>
                    <p:nvPicPr>
                      <p:cNvPr id="0" name=""/>
                      <p:cNvPicPr/>
                      <p:nvPr/>
                    </p:nvPicPr>
                    <p:blipFill>
                      <a:blip r:embed="rId8"/>
                      <a:stretch>
                        <a:fillRect/>
                      </a:stretch>
                    </p:blipFill>
                    <p:spPr>
                      <a:xfrm>
                        <a:off x="541160" y="3574000"/>
                        <a:ext cx="2603500" cy="4175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72904348"/>
              </p:ext>
            </p:extLst>
          </p:nvPr>
        </p:nvGraphicFramePr>
        <p:xfrm>
          <a:off x="870895" y="3991513"/>
          <a:ext cx="5900069" cy="2316574"/>
        </p:xfrm>
        <a:graphic>
          <a:graphicData uri="http://schemas.openxmlformats.org/presentationml/2006/ole">
            <mc:AlternateContent xmlns:mc="http://schemas.openxmlformats.org/markup-compatibility/2006">
              <mc:Choice xmlns:v="urn:schemas-microsoft-com:vml" Requires="v">
                <p:oleObj spid="_x0000_s76225" name="Equation" r:id="rId9" imgW="3238500" imgH="1270000" progId="Equation.3">
                  <p:embed/>
                </p:oleObj>
              </mc:Choice>
              <mc:Fallback>
                <p:oleObj name="Equation" r:id="rId9" imgW="3238500" imgH="1270000" progId="Equation.3">
                  <p:embed/>
                  <p:pic>
                    <p:nvPicPr>
                      <p:cNvPr id="0" name=""/>
                      <p:cNvPicPr/>
                      <p:nvPr/>
                    </p:nvPicPr>
                    <p:blipFill>
                      <a:blip r:embed="rId10"/>
                      <a:stretch>
                        <a:fillRect/>
                      </a:stretch>
                    </p:blipFill>
                    <p:spPr>
                      <a:xfrm>
                        <a:off x="870895" y="3991513"/>
                        <a:ext cx="5900069" cy="2316574"/>
                      </a:xfrm>
                      <a:prstGeom prst="rect">
                        <a:avLst/>
                      </a:prstGeom>
                    </p:spPr>
                  </p:pic>
                </p:oleObj>
              </mc:Fallback>
            </mc:AlternateContent>
          </a:graphicData>
        </a:graphic>
      </p:graphicFrame>
      <p:pic>
        <p:nvPicPr>
          <p:cNvPr id="10" name="Picture 9" descr="f.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27574" y="6405925"/>
            <a:ext cx="288000" cy="262909"/>
          </a:xfrm>
          <a:prstGeom prst="rect">
            <a:avLst/>
          </a:prstGeom>
        </p:spPr>
      </p:pic>
      <p:sp>
        <p:nvSpPr>
          <p:cNvPr id="3" name="Rectangle 2"/>
          <p:cNvSpPr/>
          <p:nvPr/>
        </p:nvSpPr>
        <p:spPr>
          <a:xfrm>
            <a:off x="515505" y="6355625"/>
            <a:ext cx="7728395" cy="338554"/>
          </a:xfrm>
          <a:prstGeom prst="rect">
            <a:avLst/>
          </a:prstGeom>
        </p:spPr>
        <p:txBody>
          <a:bodyPr wrap="square">
            <a:spAutoFit/>
          </a:bodyPr>
          <a:lstStyle/>
          <a:p>
            <a:pPr marL="4763" lvl="1"/>
            <a:r>
              <a:rPr lang="en-GB" sz="1600" dirty="0">
                <a:latin typeface="Lucida Grande"/>
                <a:cs typeface="Lucida Grande"/>
              </a:rPr>
              <a:t>Note – we are considering the probabilities of events in </a:t>
            </a:r>
          </a:p>
        </p:txBody>
      </p:sp>
    </p:spTree>
    <p:extLst>
      <p:ext uri="{BB962C8B-B14F-4D97-AF65-F5344CB8AC3E}">
        <p14:creationId xmlns:p14="http://schemas.microsoft.com/office/powerpoint/2010/main" val="31714041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Mass Functions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3"/>
            <a:ext cx="8361646" cy="4830463"/>
          </a:xfrm>
        </p:spPr>
        <p:txBody>
          <a:bodyPr>
            <a:normAutofit/>
          </a:bodyPr>
          <a:lstStyle/>
          <a:p>
            <a:pPr marL="4763" lvl="1" algn="l"/>
            <a:r>
              <a:rPr lang="en-GB" sz="2000" dirty="0" smtClean="0">
                <a:solidFill>
                  <a:schemeClr val="tx1"/>
                </a:solidFill>
                <a:latin typeface="Lucida Grande"/>
                <a:cs typeface="Lucida Grande"/>
              </a:rPr>
              <a:t>Given a random variable:</a:t>
            </a: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r>
              <a:rPr lang="en-GB" sz="2000" dirty="0" smtClean="0">
                <a:solidFill>
                  <a:schemeClr val="tx1"/>
                </a:solidFill>
                <a:latin typeface="Lucida Grande"/>
                <a:cs typeface="Lucida Grande"/>
              </a:rPr>
              <a:t>The </a:t>
            </a:r>
            <a:r>
              <a:rPr lang="en-GB" sz="2000" i="1" dirty="0" smtClean="0">
                <a:solidFill>
                  <a:schemeClr val="tx1"/>
                </a:solidFill>
                <a:latin typeface="Lucida Grande"/>
                <a:cs typeface="Lucida Grande"/>
              </a:rPr>
              <a:t>Probability Mass Function </a:t>
            </a:r>
            <a:r>
              <a:rPr lang="en-GB" sz="2000" dirty="0" smtClean="0">
                <a:solidFill>
                  <a:schemeClr val="tx1"/>
                </a:solidFill>
                <a:latin typeface="Lucida Grande"/>
                <a:cs typeface="Lucida Grande"/>
              </a:rPr>
              <a:t>is defined as:</a:t>
            </a: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endParaRPr lang="en-GB" sz="2000" dirty="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endParaRPr lang="en-GB" sz="2000" dirty="0" smtClean="0">
              <a:solidFill>
                <a:schemeClr val="tx1"/>
              </a:solidFill>
              <a:latin typeface="Lucida Grande"/>
              <a:cs typeface="Lucida Grande"/>
            </a:endParaRPr>
          </a:p>
          <a:p>
            <a:pPr marL="4763" lvl="1" algn="l"/>
            <a:r>
              <a:rPr lang="en-GB" sz="1600" dirty="0" smtClean="0">
                <a:solidFill>
                  <a:schemeClr val="tx1"/>
                </a:solidFill>
                <a:latin typeface="Lucida Grande"/>
                <a:cs typeface="Lucida Grande"/>
              </a:rPr>
              <a:t>Only for discrete random variables</a:t>
            </a:r>
          </a:p>
          <a:p>
            <a:pPr marL="4763" lvl="1" algn="l"/>
            <a:endParaRPr lang="en-GB" sz="1600" dirty="0" smtClean="0">
              <a:solidFill>
                <a:schemeClr val="tx1"/>
              </a:solidFill>
              <a:latin typeface="Lucida Grande"/>
              <a:cs typeface="Lucida Grande"/>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322368440"/>
              </p:ext>
            </p:extLst>
          </p:nvPr>
        </p:nvGraphicFramePr>
        <p:xfrm>
          <a:off x="1893888" y="2003425"/>
          <a:ext cx="1381125" cy="365125"/>
        </p:xfrm>
        <a:graphic>
          <a:graphicData uri="http://schemas.openxmlformats.org/presentationml/2006/ole">
            <mc:AlternateContent xmlns:mc="http://schemas.openxmlformats.org/markup-compatibility/2006">
              <mc:Choice xmlns:v="urn:schemas-microsoft-com:vml" Requires="v">
                <p:oleObj spid="_x0000_s75251" name="Equation" r:id="rId4" imgW="673100" imgH="177800" progId="Equation.3">
                  <p:embed/>
                </p:oleObj>
              </mc:Choice>
              <mc:Fallback>
                <p:oleObj name="Equation" r:id="rId4" imgW="673100" imgH="177800" progId="Equation.3">
                  <p:embed/>
                  <p:pic>
                    <p:nvPicPr>
                      <p:cNvPr id="0" name=""/>
                      <p:cNvPicPr/>
                      <p:nvPr/>
                    </p:nvPicPr>
                    <p:blipFill>
                      <a:blip r:embed="rId5"/>
                      <a:stretch>
                        <a:fillRect/>
                      </a:stretch>
                    </p:blipFill>
                    <p:spPr>
                      <a:xfrm>
                        <a:off x="1893888" y="2003425"/>
                        <a:ext cx="1381125" cy="3651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32751497"/>
              </p:ext>
            </p:extLst>
          </p:nvPr>
        </p:nvGraphicFramePr>
        <p:xfrm>
          <a:off x="1907055" y="3954463"/>
          <a:ext cx="2212975" cy="417512"/>
        </p:xfrm>
        <a:graphic>
          <a:graphicData uri="http://schemas.openxmlformats.org/presentationml/2006/ole">
            <mc:AlternateContent xmlns:mc="http://schemas.openxmlformats.org/markup-compatibility/2006">
              <mc:Choice xmlns:v="urn:schemas-microsoft-com:vml" Requires="v">
                <p:oleObj spid="_x0000_s75252" name="Equation" r:id="rId6" imgW="1079500" imgH="203200" progId="Equation.3">
                  <p:embed/>
                </p:oleObj>
              </mc:Choice>
              <mc:Fallback>
                <p:oleObj name="Equation" r:id="rId6" imgW="1079500" imgH="203200" progId="Equation.3">
                  <p:embed/>
                  <p:pic>
                    <p:nvPicPr>
                      <p:cNvPr id="0" name=""/>
                      <p:cNvPicPr/>
                      <p:nvPr/>
                    </p:nvPicPr>
                    <p:blipFill>
                      <a:blip r:embed="rId7"/>
                      <a:stretch>
                        <a:fillRect/>
                      </a:stretch>
                    </p:blipFill>
                    <p:spPr>
                      <a:xfrm>
                        <a:off x="1907055" y="3954463"/>
                        <a:ext cx="2212975" cy="417512"/>
                      </a:xfrm>
                      <a:prstGeom prst="rect">
                        <a:avLst/>
                      </a:prstGeom>
                    </p:spPr>
                  </p:pic>
                </p:oleObj>
              </mc:Fallback>
            </mc:AlternateContent>
          </a:graphicData>
        </a:graphic>
      </p:graphicFrame>
    </p:spTree>
    <p:extLst>
      <p:ext uri="{BB962C8B-B14F-4D97-AF65-F5344CB8AC3E}">
        <p14:creationId xmlns:p14="http://schemas.microsoft.com/office/powerpoint/2010/main" val="41675250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Mass Functions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963829"/>
            <a:ext cx="8361646" cy="548849"/>
          </a:xfrm>
        </p:spPr>
        <p:txBody>
          <a:bodyPr>
            <a:normAutofit/>
          </a:bodyPr>
          <a:lstStyle/>
          <a:p>
            <a:pPr marL="4763" lvl="1" algn="l"/>
            <a:r>
              <a:rPr lang="en-GB" sz="2000" dirty="0" smtClean="0">
                <a:solidFill>
                  <a:schemeClr val="tx1"/>
                </a:solidFill>
                <a:latin typeface="Lucida Grande"/>
                <a:cs typeface="Lucida Grande"/>
              </a:rPr>
              <a:t>Example:</a:t>
            </a:r>
          </a:p>
        </p:txBody>
      </p:sp>
      <p:pic>
        <p:nvPicPr>
          <p:cNvPr id="9" name="Picture 8" descr="di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60" y="2047525"/>
            <a:ext cx="1294367" cy="647184"/>
          </a:xfrm>
          <a:prstGeom prst="rect">
            <a:avLst/>
          </a:prstGeom>
        </p:spPr>
      </p:pic>
      <p:pic>
        <p:nvPicPr>
          <p:cNvPr id="6" name="Picture 5" descr="pmf_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3200400"/>
            <a:ext cx="5943600" cy="3657600"/>
          </a:xfrm>
          <a:prstGeom prst="rect">
            <a:avLst/>
          </a:prstGeom>
        </p:spPr>
      </p:pic>
      <p:sp>
        <p:nvSpPr>
          <p:cNvPr id="3" name="Rectangle 2"/>
          <p:cNvSpPr/>
          <p:nvPr/>
        </p:nvSpPr>
        <p:spPr>
          <a:xfrm>
            <a:off x="795412" y="1405330"/>
            <a:ext cx="7953446" cy="369332"/>
          </a:xfrm>
          <a:prstGeom prst="rect">
            <a:avLst/>
          </a:prstGeom>
        </p:spPr>
        <p:txBody>
          <a:bodyPr wrap="square">
            <a:spAutoFit/>
          </a:bodyPr>
          <a:lstStyle/>
          <a:p>
            <a:pPr marL="4763" lvl="1"/>
            <a:r>
              <a:rPr lang="en-GB" dirty="0">
                <a:latin typeface="Lucida Grande"/>
                <a:cs typeface="Lucida Grande"/>
              </a:rPr>
              <a:t>Win £20 on a six, nothing on four/five, lose £10 on one/two/three</a:t>
            </a:r>
          </a:p>
        </p:txBody>
      </p:sp>
      <p:graphicFrame>
        <p:nvGraphicFramePr>
          <p:cNvPr id="8" name="Object 7"/>
          <p:cNvGraphicFramePr>
            <a:graphicFrameLocks noChangeAspect="1"/>
          </p:cNvGraphicFramePr>
          <p:nvPr>
            <p:extLst>
              <p:ext uri="{D42A27DB-BD31-4B8C-83A1-F6EECF244321}">
                <p14:modId xmlns:p14="http://schemas.microsoft.com/office/powerpoint/2010/main" val="690350312"/>
              </p:ext>
            </p:extLst>
          </p:nvPr>
        </p:nvGraphicFramePr>
        <p:xfrm>
          <a:off x="2532529" y="1857375"/>
          <a:ext cx="4787900" cy="2000250"/>
        </p:xfrm>
        <a:graphic>
          <a:graphicData uri="http://schemas.openxmlformats.org/presentationml/2006/ole">
            <mc:AlternateContent xmlns:mc="http://schemas.openxmlformats.org/markup-compatibility/2006">
              <mc:Choice xmlns:v="urn:schemas-microsoft-com:vml" Requires="v">
                <p:oleObj spid="_x0000_s76947" name="Equation" r:id="rId6" imgW="3048000" imgH="1270000" progId="Equation.3">
                  <p:embed/>
                </p:oleObj>
              </mc:Choice>
              <mc:Fallback>
                <p:oleObj name="Equation" r:id="rId6" imgW="3048000" imgH="1270000" progId="Equation.3">
                  <p:embed/>
                  <p:pic>
                    <p:nvPicPr>
                      <p:cNvPr id="0" name=""/>
                      <p:cNvPicPr/>
                      <p:nvPr/>
                    </p:nvPicPr>
                    <p:blipFill>
                      <a:blip r:embed="rId7"/>
                      <a:stretch>
                        <a:fillRect/>
                      </a:stretch>
                    </p:blipFill>
                    <p:spPr>
                      <a:xfrm>
                        <a:off x="2532529" y="1857375"/>
                        <a:ext cx="4787900" cy="2000250"/>
                      </a:xfrm>
                      <a:prstGeom prst="rect">
                        <a:avLst/>
                      </a:prstGeom>
                    </p:spPr>
                  </p:pic>
                </p:oleObj>
              </mc:Fallback>
            </mc:AlternateContent>
          </a:graphicData>
        </a:graphic>
      </p:graphicFrame>
    </p:spTree>
    <p:extLst>
      <p:ext uri="{BB962C8B-B14F-4D97-AF65-F5344CB8AC3E}">
        <p14:creationId xmlns:p14="http://schemas.microsoft.com/office/powerpoint/2010/main" val="288557783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mf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200400"/>
            <a:ext cx="5943600" cy="36576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Mass Functions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3"/>
            <a:ext cx="8361646" cy="548849"/>
          </a:xfrm>
        </p:spPr>
        <p:txBody>
          <a:bodyPr>
            <a:normAutofit/>
          </a:bodyPr>
          <a:lstStyle/>
          <a:p>
            <a:pPr marL="4763" lvl="1" algn="l"/>
            <a:r>
              <a:rPr lang="en-GB" sz="2000" dirty="0" smtClean="0">
                <a:solidFill>
                  <a:schemeClr val="tx1"/>
                </a:solidFill>
                <a:latin typeface="Lucida Grande"/>
                <a:cs typeface="Lucida Grande"/>
              </a:rPr>
              <a:t>Notable properties of Probability Mass Functions: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76729026"/>
              </p:ext>
            </p:extLst>
          </p:nvPr>
        </p:nvGraphicFramePr>
        <p:xfrm>
          <a:off x="3357871" y="1976438"/>
          <a:ext cx="1276350" cy="419100"/>
        </p:xfrm>
        <a:graphic>
          <a:graphicData uri="http://schemas.openxmlformats.org/presentationml/2006/ole">
            <mc:AlternateContent xmlns:mc="http://schemas.openxmlformats.org/markup-compatibility/2006">
              <mc:Choice xmlns:v="urn:schemas-microsoft-com:vml" Requires="v">
                <p:oleObj spid="_x0000_s78113" name="Equation" r:id="rId5" imgW="622300" imgH="203200" progId="Equation.3">
                  <p:embed/>
                </p:oleObj>
              </mc:Choice>
              <mc:Fallback>
                <p:oleObj name="Equation" r:id="rId5" imgW="622300" imgH="203200" progId="Equation.3">
                  <p:embed/>
                  <p:pic>
                    <p:nvPicPr>
                      <p:cNvPr id="0" name=""/>
                      <p:cNvPicPr/>
                      <p:nvPr/>
                    </p:nvPicPr>
                    <p:blipFill>
                      <a:blip r:embed="rId6"/>
                      <a:stretch>
                        <a:fillRect/>
                      </a:stretch>
                    </p:blipFill>
                    <p:spPr>
                      <a:xfrm>
                        <a:off x="3357871" y="1976438"/>
                        <a:ext cx="1276350" cy="419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0638524"/>
              </p:ext>
            </p:extLst>
          </p:nvPr>
        </p:nvGraphicFramePr>
        <p:xfrm>
          <a:off x="2984412" y="2608263"/>
          <a:ext cx="1616075" cy="757237"/>
        </p:xfrm>
        <a:graphic>
          <a:graphicData uri="http://schemas.openxmlformats.org/presentationml/2006/ole">
            <mc:AlternateContent xmlns:mc="http://schemas.openxmlformats.org/markup-compatibility/2006">
              <mc:Choice xmlns:v="urn:schemas-microsoft-com:vml" Requires="v">
                <p:oleObj spid="_x0000_s78114" name="Equation" r:id="rId7" imgW="787400" imgH="368300" progId="Equation.3">
                  <p:embed/>
                </p:oleObj>
              </mc:Choice>
              <mc:Fallback>
                <p:oleObj name="Equation" r:id="rId7" imgW="787400" imgH="368300" progId="Equation.3">
                  <p:embed/>
                  <p:pic>
                    <p:nvPicPr>
                      <p:cNvPr id="0" name=""/>
                      <p:cNvPicPr/>
                      <p:nvPr/>
                    </p:nvPicPr>
                    <p:blipFill>
                      <a:blip r:embed="rId8"/>
                      <a:stretch>
                        <a:fillRect/>
                      </a:stretch>
                    </p:blipFill>
                    <p:spPr>
                      <a:xfrm>
                        <a:off x="2984412" y="2608263"/>
                        <a:ext cx="1616075" cy="757237"/>
                      </a:xfrm>
                      <a:prstGeom prst="rect">
                        <a:avLst/>
                      </a:prstGeom>
                    </p:spPr>
                  </p:pic>
                </p:oleObj>
              </mc:Fallback>
            </mc:AlternateContent>
          </a:graphicData>
        </a:graphic>
      </p:graphicFrame>
    </p:spTree>
    <p:extLst>
      <p:ext uri="{BB962C8B-B14F-4D97-AF65-F5344CB8AC3E}">
        <p14:creationId xmlns:p14="http://schemas.microsoft.com/office/powerpoint/2010/main" val="38677936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Introduction</a:t>
            </a:r>
            <a:endParaRPr lang="en-GB" sz="4000" dirty="0">
              <a:latin typeface="Abadi MT Condensed Extra Bold"/>
              <a:cs typeface="Abadi MT Condensed Extra Bold"/>
            </a:endParaRPr>
          </a:p>
        </p:txBody>
      </p:sp>
      <p:pic>
        <p:nvPicPr>
          <p:cNvPr id="4" name="Picture 3" descr="Image (20)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16" y="3961699"/>
            <a:ext cx="5557440" cy="2380733"/>
          </a:xfrm>
          <a:prstGeom prst="rect">
            <a:avLst/>
          </a:prstGeom>
        </p:spPr>
      </p:pic>
      <p:pic>
        <p:nvPicPr>
          <p:cNvPr id="6" name="Picture 5" descr="Image (21)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087" y="1031290"/>
            <a:ext cx="4677302" cy="3161364"/>
          </a:xfrm>
          <a:prstGeom prst="rect">
            <a:avLst/>
          </a:prstGeom>
        </p:spPr>
      </p:pic>
      <p:pic>
        <p:nvPicPr>
          <p:cNvPr id="3" name="Picture 2" descr="Image (19)a.jpg"/>
          <p:cNvPicPr>
            <a:picLocks noChangeAspect="1"/>
          </p:cNvPicPr>
          <p:nvPr/>
        </p:nvPicPr>
        <p:blipFill>
          <a:blip r:embed="rId5">
            <a:alphaModFix amt="91000"/>
            <a:extLst>
              <a:ext uri="{28A0092B-C50C-407E-A947-70E740481C1C}">
                <a14:useLocalDpi xmlns:a14="http://schemas.microsoft.com/office/drawing/2010/main" val="0"/>
              </a:ext>
            </a:extLst>
          </a:blip>
          <a:stretch>
            <a:fillRect/>
          </a:stretch>
        </p:blipFill>
        <p:spPr>
          <a:xfrm>
            <a:off x="528082" y="2735306"/>
            <a:ext cx="7657196" cy="1606607"/>
          </a:xfrm>
          <a:prstGeom prst="rect">
            <a:avLst/>
          </a:prstGeom>
        </p:spPr>
      </p:pic>
      <p:sp>
        <p:nvSpPr>
          <p:cNvPr id="7" name="Subtitle 3"/>
          <p:cNvSpPr txBox="1">
            <a:spLocks/>
          </p:cNvSpPr>
          <p:nvPr/>
        </p:nvSpPr>
        <p:spPr>
          <a:xfrm>
            <a:off x="3587170" y="6516463"/>
            <a:ext cx="5556830" cy="341537"/>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400" dirty="0" smtClean="0">
                <a:solidFill>
                  <a:schemeClr val="tx1"/>
                </a:solidFill>
                <a:latin typeface="Lucida Grande"/>
                <a:cs typeface="Lucida Grande"/>
              </a:rPr>
              <a:t>Significance magazine (December 2013) Royal Statistical Society</a:t>
            </a:r>
            <a:endParaRPr lang="en-GB" sz="1400" i="1" dirty="0" smtClean="0">
              <a:solidFill>
                <a:schemeClr val="tx1"/>
              </a:solidFill>
              <a:latin typeface="Lucida Grande"/>
              <a:cs typeface="Lucida Grande"/>
            </a:endParaRPr>
          </a:p>
        </p:txBody>
      </p:sp>
    </p:spTree>
    <p:extLst>
      <p:ext uri="{BB962C8B-B14F-4D97-AF65-F5344CB8AC3E}">
        <p14:creationId xmlns:p14="http://schemas.microsoft.com/office/powerpoint/2010/main" val="33636991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Mass Functions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3"/>
            <a:ext cx="8361646" cy="548849"/>
          </a:xfrm>
        </p:spPr>
        <p:txBody>
          <a:bodyPr>
            <a:normAutofit/>
          </a:bodyPr>
          <a:lstStyle/>
          <a:p>
            <a:pPr marL="4763" lvl="1" algn="l"/>
            <a:r>
              <a:rPr lang="en-GB" sz="2000" dirty="0" smtClean="0">
                <a:solidFill>
                  <a:schemeClr val="tx1"/>
                </a:solidFill>
                <a:latin typeface="Lucida Grande"/>
                <a:cs typeface="Lucida Grande"/>
              </a:rPr>
              <a:t>Notable properties of Probability Mass Functions:</a:t>
            </a:r>
          </a:p>
        </p:txBody>
      </p:sp>
      <p:sp>
        <p:nvSpPr>
          <p:cNvPr id="8" name="Subtitle 3"/>
          <p:cNvSpPr txBox="1">
            <a:spLocks/>
          </p:cNvSpPr>
          <p:nvPr/>
        </p:nvSpPr>
        <p:spPr>
          <a:xfrm>
            <a:off x="1124196" y="3904145"/>
            <a:ext cx="6952582" cy="18174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endParaRPr lang="en-GB" sz="1800" dirty="0" smtClean="0">
              <a:solidFill>
                <a:schemeClr val="tx1"/>
              </a:solidFill>
              <a:latin typeface="Lucida Grande"/>
              <a:cs typeface="Lucida Grande"/>
            </a:endParaRPr>
          </a:p>
          <a:p>
            <a:pPr marL="4763" lvl="1" algn="l"/>
            <a:r>
              <a:rPr lang="en-GB" sz="1800" i="1" dirty="0" smtClean="0">
                <a:solidFill>
                  <a:schemeClr val="tx1"/>
                </a:solidFill>
                <a:latin typeface="Lucida Grande"/>
                <a:cs typeface="Lucida Grande"/>
              </a:rPr>
              <a:t>Interesting note:</a:t>
            </a:r>
            <a:endParaRPr lang="en-GB" sz="1800" i="1" dirty="0">
              <a:solidFill>
                <a:schemeClr val="tx1"/>
              </a:solidFill>
              <a:latin typeface="Lucida Grande"/>
              <a:cs typeface="Lucida Grande"/>
            </a:endParaRPr>
          </a:p>
          <a:p>
            <a:pPr marL="4763" lvl="1" algn="l"/>
            <a:r>
              <a:rPr lang="en-GB" sz="1800" dirty="0" smtClean="0">
                <a:solidFill>
                  <a:schemeClr val="tx1"/>
                </a:solidFill>
                <a:latin typeface="Lucida Grande"/>
                <a:cs typeface="Lucida Grande"/>
              </a:rPr>
              <a:t>If </a:t>
            </a:r>
            <a:r>
              <a:rPr lang="en-GB" sz="1800" i="1" dirty="0" smtClean="0">
                <a:solidFill>
                  <a:schemeClr val="tx1"/>
                </a:solidFill>
                <a:latin typeface="Lucida Grande"/>
                <a:cs typeface="Lucida Grande"/>
              </a:rPr>
              <a:t>p</a:t>
            </a:r>
            <a:r>
              <a:rPr lang="en-GB" sz="1800" dirty="0" smtClean="0">
                <a:solidFill>
                  <a:schemeClr val="tx1"/>
                </a:solidFill>
                <a:latin typeface="Lucida Grande"/>
                <a:cs typeface="Lucida Grande"/>
              </a:rPr>
              <a:t>() is some function that has the above two properties, then it is the mass function of some random variable…</a:t>
            </a:r>
          </a:p>
        </p:txBody>
      </p:sp>
      <p:graphicFrame>
        <p:nvGraphicFramePr>
          <p:cNvPr id="11" name="Object 10"/>
          <p:cNvGraphicFramePr>
            <a:graphicFrameLocks noChangeAspect="1"/>
          </p:cNvGraphicFramePr>
          <p:nvPr>
            <p:extLst>
              <p:ext uri="{D42A27DB-BD31-4B8C-83A1-F6EECF244321}">
                <p14:modId xmlns:p14="http://schemas.microsoft.com/office/powerpoint/2010/main" val="2306712688"/>
              </p:ext>
            </p:extLst>
          </p:nvPr>
        </p:nvGraphicFramePr>
        <p:xfrm>
          <a:off x="2984412" y="2608263"/>
          <a:ext cx="1616075" cy="757237"/>
        </p:xfrm>
        <a:graphic>
          <a:graphicData uri="http://schemas.openxmlformats.org/presentationml/2006/ole">
            <mc:AlternateContent xmlns:mc="http://schemas.openxmlformats.org/markup-compatibility/2006">
              <mc:Choice xmlns:v="urn:schemas-microsoft-com:vml" Requires="v">
                <p:oleObj spid="_x0000_s79137" name="Equation" r:id="rId4" imgW="787400" imgH="368300" progId="Equation.3">
                  <p:embed/>
                </p:oleObj>
              </mc:Choice>
              <mc:Fallback>
                <p:oleObj name="Equation" r:id="rId4" imgW="787400" imgH="368300" progId="Equation.3">
                  <p:embed/>
                  <p:pic>
                    <p:nvPicPr>
                      <p:cNvPr id="0" name=""/>
                      <p:cNvPicPr/>
                      <p:nvPr/>
                    </p:nvPicPr>
                    <p:blipFill>
                      <a:blip r:embed="rId5"/>
                      <a:stretch>
                        <a:fillRect/>
                      </a:stretch>
                    </p:blipFill>
                    <p:spPr>
                      <a:xfrm>
                        <a:off x="2984412" y="2608263"/>
                        <a:ext cx="1616075" cy="7572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51155123"/>
              </p:ext>
            </p:extLst>
          </p:nvPr>
        </p:nvGraphicFramePr>
        <p:xfrm>
          <a:off x="3357871" y="1976438"/>
          <a:ext cx="1276350" cy="419100"/>
        </p:xfrm>
        <a:graphic>
          <a:graphicData uri="http://schemas.openxmlformats.org/presentationml/2006/ole">
            <mc:AlternateContent xmlns:mc="http://schemas.openxmlformats.org/markup-compatibility/2006">
              <mc:Choice xmlns:v="urn:schemas-microsoft-com:vml" Requires="v">
                <p:oleObj spid="_x0000_s79138" name="Equation" r:id="rId6" imgW="622300" imgH="203200" progId="Equation.3">
                  <p:embed/>
                </p:oleObj>
              </mc:Choice>
              <mc:Fallback>
                <p:oleObj name="Equation" r:id="rId6" imgW="622300" imgH="203200" progId="Equation.3">
                  <p:embed/>
                  <p:pic>
                    <p:nvPicPr>
                      <p:cNvPr id="0" name=""/>
                      <p:cNvPicPr/>
                      <p:nvPr/>
                    </p:nvPicPr>
                    <p:blipFill>
                      <a:blip r:embed="rId7"/>
                      <a:stretch>
                        <a:fillRect/>
                      </a:stretch>
                    </p:blipFill>
                    <p:spPr>
                      <a:xfrm>
                        <a:off x="3357871" y="1976438"/>
                        <a:ext cx="1276350" cy="419100"/>
                      </a:xfrm>
                      <a:prstGeom prst="rect">
                        <a:avLst/>
                      </a:prstGeom>
                    </p:spPr>
                  </p:pic>
                </p:oleObj>
              </mc:Fallback>
            </mc:AlternateContent>
          </a:graphicData>
        </a:graphic>
      </p:graphicFrame>
    </p:spTree>
    <p:extLst>
      <p:ext uri="{BB962C8B-B14F-4D97-AF65-F5344CB8AC3E}">
        <p14:creationId xmlns:p14="http://schemas.microsoft.com/office/powerpoint/2010/main" val="34424339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41161" y="1450542"/>
            <a:ext cx="1193968" cy="548849"/>
          </a:xfrm>
        </p:spPr>
        <p:txBody>
          <a:bodyPr>
            <a:normAutofit/>
          </a:bodyPr>
          <a:lstStyle/>
          <a:p>
            <a:pPr marL="4763" lvl="1" algn="l"/>
            <a:r>
              <a:rPr lang="en-GB" sz="2000" dirty="0" smtClean="0">
                <a:solidFill>
                  <a:schemeClr val="tx1"/>
                </a:solidFill>
                <a:latin typeface="Lucida Grande"/>
                <a:cs typeface="Lucida Grande"/>
              </a:rPr>
              <a:t>Mean:</a:t>
            </a:r>
          </a:p>
        </p:txBody>
      </p:sp>
      <p:graphicFrame>
        <p:nvGraphicFramePr>
          <p:cNvPr id="7" name="Object 6"/>
          <p:cNvGraphicFramePr>
            <a:graphicFrameLocks noChangeAspect="1"/>
          </p:cNvGraphicFramePr>
          <p:nvPr>
            <p:extLst>
              <p:ext uri="{D42A27DB-BD31-4B8C-83A1-F6EECF244321}">
                <p14:modId xmlns:p14="http://schemas.microsoft.com/office/powerpoint/2010/main" val="2472181078"/>
              </p:ext>
            </p:extLst>
          </p:nvPr>
        </p:nvGraphicFramePr>
        <p:xfrm>
          <a:off x="3420936" y="885510"/>
          <a:ext cx="1381125" cy="365125"/>
        </p:xfrm>
        <a:graphic>
          <a:graphicData uri="http://schemas.openxmlformats.org/presentationml/2006/ole">
            <mc:AlternateContent xmlns:mc="http://schemas.openxmlformats.org/markup-compatibility/2006">
              <mc:Choice xmlns:v="urn:schemas-microsoft-com:vml" Requires="v">
                <p:oleObj spid="_x0000_s84247" name="Equation" r:id="rId4" imgW="673100" imgH="177800" progId="Equation.3">
                  <p:embed/>
                </p:oleObj>
              </mc:Choice>
              <mc:Fallback>
                <p:oleObj name="Equation" r:id="rId4" imgW="673100" imgH="177800" progId="Equation.3">
                  <p:embed/>
                  <p:pic>
                    <p:nvPicPr>
                      <p:cNvPr id="0" name=""/>
                      <p:cNvPicPr/>
                      <p:nvPr/>
                    </p:nvPicPr>
                    <p:blipFill>
                      <a:blip r:embed="rId5"/>
                      <a:stretch>
                        <a:fillRect/>
                      </a:stretch>
                    </p:blipFill>
                    <p:spPr>
                      <a:xfrm>
                        <a:off x="3420936" y="885510"/>
                        <a:ext cx="1381125" cy="365125"/>
                      </a:xfrm>
                      <a:prstGeom prst="rect">
                        <a:avLst/>
                      </a:prstGeom>
                    </p:spPr>
                  </p:pic>
                </p:oleObj>
              </mc:Fallback>
            </mc:AlternateContent>
          </a:graphicData>
        </a:graphic>
      </p:graphicFrame>
      <p:sp>
        <p:nvSpPr>
          <p:cNvPr id="10" name="Subtitle 3"/>
          <p:cNvSpPr txBox="1">
            <a:spLocks/>
          </p:cNvSpPr>
          <p:nvPr/>
        </p:nvSpPr>
        <p:spPr>
          <a:xfrm>
            <a:off x="541160" y="885510"/>
            <a:ext cx="3570339"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For a random variable</a:t>
            </a:r>
          </a:p>
        </p:txBody>
      </p:sp>
      <p:graphicFrame>
        <p:nvGraphicFramePr>
          <p:cNvPr id="12" name="Object 11"/>
          <p:cNvGraphicFramePr>
            <a:graphicFrameLocks noChangeAspect="1"/>
          </p:cNvGraphicFramePr>
          <p:nvPr>
            <p:extLst>
              <p:ext uri="{D42A27DB-BD31-4B8C-83A1-F6EECF244321}">
                <p14:modId xmlns:p14="http://schemas.microsoft.com/office/powerpoint/2010/main" val="23047927"/>
              </p:ext>
            </p:extLst>
          </p:nvPr>
        </p:nvGraphicFramePr>
        <p:xfrm>
          <a:off x="1817562" y="1387667"/>
          <a:ext cx="2293937" cy="757237"/>
        </p:xfrm>
        <a:graphic>
          <a:graphicData uri="http://schemas.openxmlformats.org/presentationml/2006/ole">
            <mc:AlternateContent xmlns:mc="http://schemas.openxmlformats.org/markup-compatibility/2006">
              <mc:Choice xmlns:v="urn:schemas-microsoft-com:vml" Requires="v">
                <p:oleObj spid="_x0000_s84248" name="Equation" r:id="rId6" imgW="1117600" imgH="368300" progId="Equation.3">
                  <p:embed/>
                </p:oleObj>
              </mc:Choice>
              <mc:Fallback>
                <p:oleObj name="Equation" r:id="rId6" imgW="1117600" imgH="368300" progId="Equation.3">
                  <p:embed/>
                  <p:pic>
                    <p:nvPicPr>
                      <p:cNvPr id="0" name=""/>
                      <p:cNvPicPr/>
                      <p:nvPr/>
                    </p:nvPicPr>
                    <p:blipFill>
                      <a:blip r:embed="rId7"/>
                      <a:stretch>
                        <a:fillRect/>
                      </a:stretch>
                    </p:blipFill>
                    <p:spPr>
                      <a:xfrm>
                        <a:off x="1817562" y="1387667"/>
                        <a:ext cx="2293937" cy="757237"/>
                      </a:xfrm>
                      <a:prstGeom prst="rect">
                        <a:avLst/>
                      </a:prstGeom>
                    </p:spPr>
                  </p:pic>
                </p:oleObj>
              </mc:Fallback>
            </mc:AlternateContent>
          </a:graphicData>
        </a:graphic>
      </p:graphicFrame>
      <p:pic>
        <p:nvPicPr>
          <p:cNvPr id="20" name="Picture 19" descr="pmf_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3200400"/>
            <a:ext cx="5943600" cy="3657600"/>
          </a:xfrm>
          <a:prstGeom prst="rect">
            <a:avLst/>
          </a:prstGeom>
        </p:spPr>
      </p:pic>
      <p:sp>
        <p:nvSpPr>
          <p:cNvPr id="21"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Probability Mass Functions</a:t>
            </a:r>
            <a:endParaRPr lang="en-GB" sz="4000" dirty="0">
              <a:latin typeface="Abadi MT Condensed Extra Bold"/>
              <a:cs typeface="Abadi MT Condensed Extra Bold"/>
            </a:endParaRPr>
          </a:p>
        </p:txBody>
      </p:sp>
    </p:spTree>
    <p:extLst>
      <p:ext uri="{BB962C8B-B14F-4D97-AF65-F5344CB8AC3E}">
        <p14:creationId xmlns:p14="http://schemas.microsoft.com/office/powerpoint/2010/main" val="7652955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mf_me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200400"/>
            <a:ext cx="5943600" cy="36576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a:latin typeface="Abadi MT Condensed Extra Bold"/>
                <a:cs typeface="Abadi MT Condensed Extra Bold"/>
              </a:rPr>
              <a:t>Probability Mass Functions</a:t>
            </a:r>
          </a:p>
        </p:txBody>
      </p:sp>
      <p:sp>
        <p:nvSpPr>
          <p:cNvPr id="4" name="Subtitle 3"/>
          <p:cNvSpPr>
            <a:spLocks noGrp="1"/>
          </p:cNvSpPr>
          <p:nvPr>
            <p:ph type="subTitle" idx="1"/>
          </p:nvPr>
        </p:nvSpPr>
        <p:spPr>
          <a:xfrm>
            <a:off x="541161" y="1450542"/>
            <a:ext cx="1193968" cy="548849"/>
          </a:xfrm>
        </p:spPr>
        <p:txBody>
          <a:bodyPr>
            <a:normAutofit/>
          </a:bodyPr>
          <a:lstStyle/>
          <a:p>
            <a:pPr marL="4763" lvl="1" algn="l"/>
            <a:r>
              <a:rPr lang="en-GB" sz="2000" dirty="0" smtClean="0">
                <a:solidFill>
                  <a:schemeClr val="tx1"/>
                </a:solidFill>
                <a:latin typeface="Lucida Grande"/>
                <a:cs typeface="Lucida Grande"/>
              </a:rPr>
              <a:t>Mean:</a:t>
            </a:r>
          </a:p>
        </p:txBody>
      </p:sp>
      <p:graphicFrame>
        <p:nvGraphicFramePr>
          <p:cNvPr id="7" name="Object 6"/>
          <p:cNvGraphicFramePr>
            <a:graphicFrameLocks noChangeAspect="1"/>
          </p:cNvGraphicFramePr>
          <p:nvPr>
            <p:extLst>
              <p:ext uri="{D42A27DB-BD31-4B8C-83A1-F6EECF244321}">
                <p14:modId xmlns:p14="http://schemas.microsoft.com/office/powerpoint/2010/main" val="1742960299"/>
              </p:ext>
            </p:extLst>
          </p:nvPr>
        </p:nvGraphicFramePr>
        <p:xfrm>
          <a:off x="3420936" y="885510"/>
          <a:ext cx="1381125" cy="365125"/>
        </p:xfrm>
        <a:graphic>
          <a:graphicData uri="http://schemas.openxmlformats.org/presentationml/2006/ole">
            <mc:AlternateContent xmlns:mc="http://schemas.openxmlformats.org/markup-compatibility/2006">
              <mc:Choice xmlns:v="urn:schemas-microsoft-com:vml" Requires="v">
                <p:oleObj spid="_x0000_s88331" name="Equation" r:id="rId5" imgW="673100" imgH="177800" progId="Equation.3">
                  <p:embed/>
                </p:oleObj>
              </mc:Choice>
              <mc:Fallback>
                <p:oleObj name="Equation" r:id="rId5" imgW="673100" imgH="177800" progId="Equation.3">
                  <p:embed/>
                  <p:pic>
                    <p:nvPicPr>
                      <p:cNvPr id="0" name=""/>
                      <p:cNvPicPr/>
                      <p:nvPr/>
                    </p:nvPicPr>
                    <p:blipFill>
                      <a:blip r:embed="rId6"/>
                      <a:stretch>
                        <a:fillRect/>
                      </a:stretch>
                    </p:blipFill>
                    <p:spPr>
                      <a:xfrm>
                        <a:off x="3420936" y="885510"/>
                        <a:ext cx="1381125" cy="365125"/>
                      </a:xfrm>
                      <a:prstGeom prst="rect">
                        <a:avLst/>
                      </a:prstGeom>
                    </p:spPr>
                  </p:pic>
                </p:oleObj>
              </mc:Fallback>
            </mc:AlternateContent>
          </a:graphicData>
        </a:graphic>
      </p:graphicFrame>
      <p:sp>
        <p:nvSpPr>
          <p:cNvPr id="10" name="Subtitle 3"/>
          <p:cNvSpPr txBox="1">
            <a:spLocks/>
          </p:cNvSpPr>
          <p:nvPr/>
        </p:nvSpPr>
        <p:spPr>
          <a:xfrm>
            <a:off x="541160" y="885510"/>
            <a:ext cx="3570339"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For a random variable</a:t>
            </a:r>
          </a:p>
        </p:txBody>
      </p:sp>
      <p:graphicFrame>
        <p:nvGraphicFramePr>
          <p:cNvPr id="12" name="Object 11"/>
          <p:cNvGraphicFramePr>
            <a:graphicFrameLocks noChangeAspect="1"/>
          </p:cNvGraphicFramePr>
          <p:nvPr>
            <p:extLst>
              <p:ext uri="{D42A27DB-BD31-4B8C-83A1-F6EECF244321}">
                <p14:modId xmlns:p14="http://schemas.microsoft.com/office/powerpoint/2010/main" val="3999671986"/>
              </p:ext>
            </p:extLst>
          </p:nvPr>
        </p:nvGraphicFramePr>
        <p:xfrm>
          <a:off x="1817562" y="1387667"/>
          <a:ext cx="2293937" cy="757237"/>
        </p:xfrm>
        <a:graphic>
          <a:graphicData uri="http://schemas.openxmlformats.org/presentationml/2006/ole">
            <mc:AlternateContent xmlns:mc="http://schemas.openxmlformats.org/markup-compatibility/2006">
              <mc:Choice xmlns:v="urn:schemas-microsoft-com:vml" Requires="v">
                <p:oleObj spid="_x0000_s88332" name="Equation" r:id="rId7" imgW="1117600" imgH="368300" progId="Equation.3">
                  <p:embed/>
                </p:oleObj>
              </mc:Choice>
              <mc:Fallback>
                <p:oleObj name="Equation" r:id="rId7" imgW="1117600" imgH="368300" progId="Equation.3">
                  <p:embed/>
                  <p:pic>
                    <p:nvPicPr>
                      <p:cNvPr id="0" name=""/>
                      <p:cNvPicPr/>
                      <p:nvPr/>
                    </p:nvPicPr>
                    <p:blipFill>
                      <a:blip r:embed="rId8"/>
                      <a:stretch>
                        <a:fillRect/>
                      </a:stretch>
                    </p:blipFill>
                    <p:spPr>
                      <a:xfrm>
                        <a:off x="1817562" y="1387667"/>
                        <a:ext cx="2293937" cy="757237"/>
                      </a:xfrm>
                      <a:prstGeom prst="rect">
                        <a:avLst/>
                      </a:prstGeom>
                    </p:spPr>
                  </p:pic>
                </p:oleObj>
              </mc:Fallback>
            </mc:AlternateContent>
          </a:graphicData>
        </a:graphic>
      </p:graphicFrame>
      <p:sp>
        <p:nvSpPr>
          <p:cNvPr id="9" name="Subtitle 3"/>
          <p:cNvSpPr txBox="1">
            <a:spLocks/>
          </p:cNvSpPr>
          <p:nvPr/>
        </p:nvSpPr>
        <p:spPr>
          <a:xfrm>
            <a:off x="7543800" y="4262976"/>
            <a:ext cx="1117009"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b="1" dirty="0">
                <a:ln w="12700">
                  <a:solidFill>
                    <a:schemeClr val="tx1"/>
                  </a:solidFill>
                  <a:prstDash val="solid"/>
                </a:ln>
                <a:solidFill>
                  <a:srgbClr val="FF484B"/>
                </a:solidFill>
                <a:latin typeface="Lucida Grande"/>
                <a:cs typeface="Lucida Grande"/>
              </a:rPr>
              <a:t>M</a:t>
            </a:r>
            <a:r>
              <a:rPr lang="en-GB" sz="1800" b="1" dirty="0" smtClean="0">
                <a:ln w="12700">
                  <a:solidFill>
                    <a:schemeClr val="tx1"/>
                  </a:solidFill>
                  <a:prstDash val="solid"/>
                </a:ln>
                <a:solidFill>
                  <a:srgbClr val="FF484B"/>
                </a:solidFill>
                <a:latin typeface="Lucida Grande"/>
                <a:cs typeface="Lucida Grande"/>
              </a:rPr>
              <a:t>ean</a:t>
            </a:r>
          </a:p>
        </p:txBody>
      </p:sp>
    </p:spTree>
    <p:extLst>
      <p:ext uri="{BB962C8B-B14F-4D97-AF65-F5344CB8AC3E}">
        <p14:creationId xmlns:p14="http://schemas.microsoft.com/office/powerpoint/2010/main" val="238636779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mf_mean_unweight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200400"/>
            <a:ext cx="5943600" cy="36576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a:latin typeface="Abadi MT Condensed Extra Bold"/>
                <a:cs typeface="Abadi MT Condensed Extra Bold"/>
              </a:rPr>
              <a:t>Probability Mass Functions</a:t>
            </a:r>
          </a:p>
        </p:txBody>
      </p:sp>
      <p:sp>
        <p:nvSpPr>
          <p:cNvPr id="4" name="Subtitle 3"/>
          <p:cNvSpPr>
            <a:spLocks noGrp="1"/>
          </p:cNvSpPr>
          <p:nvPr>
            <p:ph type="subTitle" idx="1"/>
          </p:nvPr>
        </p:nvSpPr>
        <p:spPr>
          <a:xfrm>
            <a:off x="541161" y="1450542"/>
            <a:ext cx="1193968" cy="548849"/>
          </a:xfrm>
        </p:spPr>
        <p:txBody>
          <a:bodyPr>
            <a:normAutofit/>
          </a:bodyPr>
          <a:lstStyle/>
          <a:p>
            <a:pPr marL="4763" lvl="1" algn="l"/>
            <a:r>
              <a:rPr lang="en-GB" sz="2000" dirty="0" smtClean="0">
                <a:solidFill>
                  <a:schemeClr val="tx1"/>
                </a:solidFill>
                <a:latin typeface="Lucida Grande"/>
                <a:cs typeface="Lucida Grande"/>
              </a:rPr>
              <a:t>Mean:</a:t>
            </a:r>
          </a:p>
        </p:txBody>
      </p:sp>
      <p:graphicFrame>
        <p:nvGraphicFramePr>
          <p:cNvPr id="7" name="Object 6"/>
          <p:cNvGraphicFramePr>
            <a:graphicFrameLocks noChangeAspect="1"/>
          </p:cNvGraphicFramePr>
          <p:nvPr>
            <p:extLst>
              <p:ext uri="{D42A27DB-BD31-4B8C-83A1-F6EECF244321}">
                <p14:modId xmlns:p14="http://schemas.microsoft.com/office/powerpoint/2010/main" val="357765957"/>
              </p:ext>
            </p:extLst>
          </p:nvPr>
        </p:nvGraphicFramePr>
        <p:xfrm>
          <a:off x="3420936" y="885510"/>
          <a:ext cx="1381125" cy="365125"/>
        </p:xfrm>
        <a:graphic>
          <a:graphicData uri="http://schemas.openxmlformats.org/presentationml/2006/ole">
            <mc:AlternateContent xmlns:mc="http://schemas.openxmlformats.org/markup-compatibility/2006">
              <mc:Choice xmlns:v="urn:schemas-microsoft-com:vml" Requires="v">
                <p:oleObj spid="_x0000_s85400" name="Equation" r:id="rId5" imgW="673100" imgH="177800" progId="Equation.3">
                  <p:embed/>
                </p:oleObj>
              </mc:Choice>
              <mc:Fallback>
                <p:oleObj name="Equation" r:id="rId5" imgW="673100" imgH="177800" progId="Equation.3">
                  <p:embed/>
                  <p:pic>
                    <p:nvPicPr>
                      <p:cNvPr id="0" name=""/>
                      <p:cNvPicPr/>
                      <p:nvPr/>
                    </p:nvPicPr>
                    <p:blipFill>
                      <a:blip r:embed="rId6"/>
                      <a:stretch>
                        <a:fillRect/>
                      </a:stretch>
                    </p:blipFill>
                    <p:spPr>
                      <a:xfrm>
                        <a:off x="3420936" y="885510"/>
                        <a:ext cx="1381125" cy="365125"/>
                      </a:xfrm>
                      <a:prstGeom prst="rect">
                        <a:avLst/>
                      </a:prstGeom>
                    </p:spPr>
                  </p:pic>
                </p:oleObj>
              </mc:Fallback>
            </mc:AlternateContent>
          </a:graphicData>
        </a:graphic>
      </p:graphicFrame>
      <p:sp>
        <p:nvSpPr>
          <p:cNvPr id="10" name="Subtitle 3"/>
          <p:cNvSpPr txBox="1">
            <a:spLocks/>
          </p:cNvSpPr>
          <p:nvPr/>
        </p:nvSpPr>
        <p:spPr>
          <a:xfrm>
            <a:off x="541160" y="885510"/>
            <a:ext cx="3570339"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For a random variable</a:t>
            </a:r>
          </a:p>
        </p:txBody>
      </p:sp>
      <p:graphicFrame>
        <p:nvGraphicFramePr>
          <p:cNvPr id="12" name="Object 11"/>
          <p:cNvGraphicFramePr>
            <a:graphicFrameLocks noChangeAspect="1"/>
          </p:cNvGraphicFramePr>
          <p:nvPr>
            <p:extLst>
              <p:ext uri="{D42A27DB-BD31-4B8C-83A1-F6EECF244321}">
                <p14:modId xmlns:p14="http://schemas.microsoft.com/office/powerpoint/2010/main" val="1226648354"/>
              </p:ext>
            </p:extLst>
          </p:nvPr>
        </p:nvGraphicFramePr>
        <p:xfrm>
          <a:off x="1817562" y="1387667"/>
          <a:ext cx="2293937" cy="757237"/>
        </p:xfrm>
        <a:graphic>
          <a:graphicData uri="http://schemas.openxmlformats.org/presentationml/2006/ole">
            <mc:AlternateContent xmlns:mc="http://schemas.openxmlformats.org/markup-compatibility/2006">
              <mc:Choice xmlns:v="urn:schemas-microsoft-com:vml" Requires="v">
                <p:oleObj spid="_x0000_s85401" name="Equation" r:id="rId7" imgW="1117600" imgH="368300" progId="Equation.3">
                  <p:embed/>
                </p:oleObj>
              </mc:Choice>
              <mc:Fallback>
                <p:oleObj name="Equation" r:id="rId7" imgW="1117600" imgH="368300" progId="Equation.3">
                  <p:embed/>
                  <p:pic>
                    <p:nvPicPr>
                      <p:cNvPr id="0" name=""/>
                      <p:cNvPicPr/>
                      <p:nvPr/>
                    </p:nvPicPr>
                    <p:blipFill>
                      <a:blip r:embed="rId8"/>
                      <a:stretch>
                        <a:fillRect/>
                      </a:stretch>
                    </p:blipFill>
                    <p:spPr>
                      <a:xfrm>
                        <a:off x="1817562" y="1387667"/>
                        <a:ext cx="2293937" cy="75723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828586"/>
              </p:ext>
            </p:extLst>
          </p:nvPr>
        </p:nvGraphicFramePr>
        <p:xfrm>
          <a:off x="6894513" y="1204913"/>
          <a:ext cx="911225" cy="939800"/>
        </p:xfrm>
        <a:graphic>
          <a:graphicData uri="http://schemas.openxmlformats.org/presentationml/2006/ole">
            <mc:AlternateContent xmlns:mc="http://schemas.openxmlformats.org/markup-compatibility/2006">
              <mc:Choice xmlns:v="urn:schemas-microsoft-com:vml" Requires="v">
                <p:oleObj spid="_x0000_s85402" name="Equation" r:id="rId9" imgW="444500" imgH="457200" progId="Equation.3">
                  <p:embed/>
                </p:oleObj>
              </mc:Choice>
              <mc:Fallback>
                <p:oleObj name="Equation" r:id="rId9" imgW="444500" imgH="457200" progId="Equation.3">
                  <p:embed/>
                  <p:pic>
                    <p:nvPicPr>
                      <p:cNvPr id="0" name=""/>
                      <p:cNvPicPr/>
                      <p:nvPr/>
                    </p:nvPicPr>
                    <p:blipFill>
                      <a:blip r:embed="rId10"/>
                      <a:stretch>
                        <a:fillRect/>
                      </a:stretch>
                    </p:blipFill>
                    <p:spPr>
                      <a:xfrm>
                        <a:off x="6894513" y="1204913"/>
                        <a:ext cx="911225" cy="939800"/>
                      </a:xfrm>
                      <a:prstGeom prst="rect">
                        <a:avLst/>
                      </a:prstGeom>
                    </p:spPr>
                  </p:pic>
                </p:oleObj>
              </mc:Fallback>
            </mc:AlternateContent>
          </a:graphicData>
        </a:graphic>
      </p:graphicFrame>
      <p:sp>
        <p:nvSpPr>
          <p:cNvPr id="15" name="Subtitle 3"/>
          <p:cNvSpPr txBox="1">
            <a:spLocks/>
          </p:cNvSpPr>
          <p:nvPr/>
        </p:nvSpPr>
        <p:spPr>
          <a:xfrm>
            <a:off x="5045977" y="1482727"/>
            <a:ext cx="1848288"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Compare with:</a:t>
            </a:r>
          </a:p>
        </p:txBody>
      </p:sp>
      <p:sp>
        <p:nvSpPr>
          <p:cNvPr id="21" name="Subtitle 3"/>
          <p:cNvSpPr txBox="1">
            <a:spLocks/>
          </p:cNvSpPr>
          <p:nvPr/>
        </p:nvSpPr>
        <p:spPr>
          <a:xfrm>
            <a:off x="7543800" y="4262976"/>
            <a:ext cx="1117009"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b="1" dirty="0">
                <a:ln w="12700">
                  <a:solidFill>
                    <a:schemeClr val="tx1"/>
                  </a:solidFill>
                  <a:prstDash val="solid"/>
                </a:ln>
                <a:solidFill>
                  <a:srgbClr val="FF484B"/>
                </a:solidFill>
                <a:latin typeface="Lucida Grande"/>
                <a:cs typeface="Lucida Grande"/>
              </a:rPr>
              <a:t>M</a:t>
            </a:r>
            <a:r>
              <a:rPr lang="en-GB" sz="1800" b="1" dirty="0" smtClean="0">
                <a:ln w="12700">
                  <a:solidFill>
                    <a:schemeClr val="tx1"/>
                  </a:solidFill>
                  <a:prstDash val="solid"/>
                </a:ln>
                <a:solidFill>
                  <a:srgbClr val="FF484B"/>
                </a:solidFill>
                <a:latin typeface="Lucida Grande"/>
                <a:cs typeface="Lucida Grande"/>
              </a:rPr>
              <a:t>ean</a:t>
            </a:r>
          </a:p>
        </p:txBody>
      </p:sp>
    </p:spTree>
    <p:extLst>
      <p:ext uri="{BB962C8B-B14F-4D97-AF65-F5344CB8AC3E}">
        <p14:creationId xmlns:p14="http://schemas.microsoft.com/office/powerpoint/2010/main" val="63081083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a:latin typeface="Abadi MT Condensed Extra Bold"/>
                <a:cs typeface="Abadi MT Condensed Extra Bold"/>
              </a:rPr>
              <a:t>Probability Mass Functions</a:t>
            </a:r>
          </a:p>
        </p:txBody>
      </p:sp>
      <p:sp>
        <p:nvSpPr>
          <p:cNvPr id="4" name="Subtitle 3"/>
          <p:cNvSpPr>
            <a:spLocks noGrp="1"/>
          </p:cNvSpPr>
          <p:nvPr>
            <p:ph type="subTitle" idx="1"/>
          </p:nvPr>
        </p:nvSpPr>
        <p:spPr>
          <a:xfrm>
            <a:off x="541161" y="1450542"/>
            <a:ext cx="1193968" cy="548849"/>
          </a:xfrm>
        </p:spPr>
        <p:txBody>
          <a:bodyPr>
            <a:normAutofit/>
          </a:bodyPr>
          <a:lstStyle/>
          <a:p>
            <a:pPr marL="4763" lvl="1" algn="l"/>
            <a:r>
              <a:rPr lang="en-GB" sz="2000" dirty="0" smtClean="0">
                <a:solidFill>
                  <a:schemeClr val="tx1"/>
                </a:solidFill>
                <a:latin typeface="Lucida Grande"/>
                <a:cs typeface="Lucida Grande"/>
              </a:rPr>
              <a:t>Mean:</a:t>
            </a:r>
          </a:p>
        </p:txBody>
      </p:sp>
      <p:graphicFrame>
        <p:nvGraphicFramePr>
          <p:cNvPr id="7" name="Object 6"/>
          <p:cNvGraphicFramePr>
            <a:graphicFrameLocks noChangeAspect="1"/>
          </p:cNvGraphicFramePr>
          <p:nvPr>
            <p:extLst>
              <p:ext uri="{D42A27DB-BD31-4B8C-83A1-F6EECF244321}">
                <p14:modId xmlns:p14="http://schemas.microsoft.com/office/powerpoint/2010/main" val="357765957"/>
              </p:ext>
            </p:extLst>
          </p:nvPr>
        </p:nvGraphicFramePr>
        <p:xfrm>
          <a:off x="3420936" y="885510"/>
          <a:ext cx="1381125" cy="365125"/>
        </p:xfrm>
        <a:graphic>
          <a:graphicData uri="http://schemas.openxmlformats.org/presentationml/2006/ole">
            <mc:AlternateContent xmlns:mc="http://schemas.openxmlformats.org/markup-compatibility/2006">
              <mc:Choice xmlns:v="urn:schemas-microsoft-com:vml" Requires="v">
                <p:oleObj spid="_x0000_s86564" name="Equation" r:id="rId4" imgW="673100" imgH="177800" progId="Equation.3">
                  <p:embed/>
                </p:oleObj>
              </mc:Choice>
              <mc:Fallback>
                <p:oleObj name="Equation" r:id="rId4" imgW="673100" imgH="177800" progId="Equation.3">
                  <p:embed/>
                  <p:pic>
                    <p:nvPicPr>
                      <p:cNvPr id="0" name=""/>
                      <p:cNvPicPr/>
                      <p:nvPr/>
                    </p:nvPicPr>
                    <p:blipFill>
                      <a:blip r:embed="rId5"/>
                      <a:stretch>
                        <a:fillRect/>
                      </a:stretch>
                    </p:blipFill>
                    <p:spPr>
                      <a:xfrm>
                        <a:off x="3420936" y="885510"/>
                        <a:ext cx="1381125" cy="365125"/>
                      </a:xfrm>
                      <a:prstGeom prst="rect">
                        <a:avLst/>
                      </a:prstGeom>
                    </p:spPr>
                  </p:pic>
                </p:oleObj>
              </mc:Fallback>
            </mc:AlternateContent>
          </a:graphicData>
        </a:graphic>
      </p:graphicFrame>
      <p:sp>
        <p:nvSpPr>
          <p:cNvPr id="10" name="Subtitle 3"/>
          <p:cNvSpPr txBox="1">
            <a:spLocks/>
          </p:cNvSpPr>
          <p:nvPr/>
        </p:nvSpPr>
        <p:spPr>
          <a:xfrm>
            <a:off x="541160" y="885510"/>
            <a:ext cx="3570339"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For a random variable</a:t>
            </a:r>
          </a:p>
        </p:txBody>
      </p:sp>
      <p:graphicFrame>
        <p:nvGraphicFramePr>
          <p:cNvPr id="12" name="Object 11"/>
          <p:cNvGraphicFramePr>
            <a:graphicFrameLocks noChangeAspect="1"/>
          </p:cNvGraphicFramePr>
          <p:nvPr>
            <p:extLst>
              <p:ext uri="{D42A27DB-BD31-4B8C-83A1-F6EECF244321}">
                <p14:modId xmlns:p14="http://schemas.microsoft.com/office/powerpoint/2010/main" val="1226648354"/>
              </p:ext>
            </p:extLst>
          </p:nvPr>
        </p:nvGraphicFramePr>
        <p:xfrm>
          <a:off x="1817562" y="1387667"/>
          <a:ext cx="2293937" cy="757237"/>
        </p:xfrm>
        <a:graphic>
          <a:graphicData uri="http://schemas.openxmlformats.org/presentationml/2006/ole">
            <mc:AlternateContent xmlns:mc="http://schemas.openxmlformats.org/markup-compatibility/2006">
              <mc:Choice xmlns:v="urn:schemas-microsoft-com:vml" Requires="v">
                <p:oleObj spid="_x0000_s86565" name="Equation" r:id="rId6" imgW="1117600" imgH="368300" progId="Equation.3">
                  <p:embed/>
                </p:oleObj>
              </mc:Choice>
              <mc:Fallback>
                <p:oleObj name="Equation" r:id="rId6" imgW="1117600" imgH="368300" progId="Equation.3">
                  <p:embed/>
                  <p:pic>
                    <p:nvPicPr>
                      <p:cNvPr id="0" name=""/>
                      <p:cNvPicPr/>
                      <p:nvPr/>
                    </p:nvPicPr>
                    <p:blipFill>
                      <a:blip r:embed="rId7"/>
                      <a:stretch>
                        <a:fillRect/>
                      </a:stretch>
                    </p:blipFill>
                    <p:spPr>
                      <a:xfrm>
                        <a:off x="1817562" y="1387667"/>
                        <a:ext cx="2293937" cy="757237"/>
                      </a:xfrm>
                      <a:prstGeom prst="rect">
                        <a:avLst/>
                      </a:prstGeom>
                    </p:spPr>
                  </p:pic>
                </p:oleObj>
              </mc:Fallback>
            </mc:AlternateContent>
          </a:graphicData>
        </a:graphic>
      </p:graphicFrame>
      <p:sp>
        <p:nvSpPr>
          <p:cNvPr id="9" name="Subtitle 3"/>
          <p:cNvSpPr txBox="1">
            <a:spLocks/>
          </p:cNvSpPr>
          <p:nvPr/>
        </p:nvSpPr>
        <p:spPr>
          <a:xfrm>
            <a:off x="541161" y="2307124"/>
            <a:ext cx="1193968"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Median:</a:t>
            </a:r>
          </a:p>
        </p:txBody>
      </p:sp>
      <p:graphicFrame>
        <p:nvGraphicFramePr>
          <p:cNvPr id="11" name="Object 10"/>
          <p:cNvGraphicFramePr>
            <a:graphicFrameLocks noChangeAspect="1"/>
          </p:cNvGraphicFramePr>
          <p:nvPr>
            <p:extLst>
              <p:ext uri="{D42A27DB-BD31-4B8C-83A1-F6EECF244321}">
                <p14:modId xmlns:p14="http://schemas.microsoft.com/office/powerpoint/2010/main" val="1889590726"/>
              </p:ext>
            </p:extLst>
          </p:nvPr>
        </p:nvGraphicFramePr>
        <p:xfrm>
          <a:off x="3646488" y="2262572"/>
          <a:ext cx="1876425" cy="757237"/>
        </p:xfrm>
        <a:graphic>
          <a:graphicData uri="http://schemas.openxmlformats.org/presentationml/2006/ole">
            <mc:AlternateContent xmlns:mc="http://schemas.openxmlformats.org/markup-compatibility/2006">
              <mc:Choice xmlns:v="urn:schemas-microsoft-com:vml" Requires="v">
                <p:oleObj spid="_x0000_s86566" name="Equation" r:id="rId8" imgW="914400" imgH="368300" progId="Equation.3">
                  <p:embed/>
                </p:oleObj>
              </mc:Choice>
              <mc:Fallback>
                <p:oleObj name="Equation" r:id="rId8" imgW="914400" imgH="368300" progId="Equation.3">
                  <p:embed/>
                  <p:pic>
                    <p:nvPicPr>
                      <p:cNvPr id="0" name=""/>
                      <p:cNvPicPr/>
                      <p:nvPr/>
                    </p:nvPicPr>
                    <p:blipFill>
                      <a:blip r:embed="rId9"/>
                      <a:stretch>
                        <a:fillRect/>
                      </a:stretch>
                    </p:blipFill>
                    <p:spPr>
                      <a:xfrm>
                        <a:off x="3646488" y="2262572"/>
                        <a:ext cx="1876425" cy="75723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19222309"/>
              </p:ext>
            </p:extLst>
          </p:nvPr>
        </p:nvGraphicFramePr>
        <p:xfrm>
          <a:off x="6488113" y="2249744"/>
          <a:ext cx="1874837" cy="757237"/>
        </p:xfrm>
        <a:graphic>
          <a:graphicData uri="http://schemas.openxmlformats.org/presentationml/2006/ole">
            <mc:AlternateContent xmlns:mc="http://schemas.openxmlformats.org/markup-compatibility/2006">
              <mc:Choice xmlns:v="urn:schemas-microsoft-com:vml" Requires="v">
                <p:oleObj spid="_x0000_s86567" name="Equation" r:id="rId10" imgW="914400" imgH="368300" progId="Equation.3">
                  <p:embed/>
                </p:oleObj>
              </mc:Choice>
              <mc:Fallback>
                <p:oleObj name="Equation" r:id="rId10" imgW="914400" imgH="368300" progId="Equation.3">
                  <p:embed/>
                  <p:pic>
                    <p:nvPicPr>
                      <p:cNvPr id="0" name=""/>
                      <p:cNvPicPr/>
                      <p:nvPr/>
                    </p:nvPicPr>
                    <p:blipFill>
                      <a:blip r:embed="rId11"/>
                      <a:stretch>
                        <a:fillRect/>
                      </a:stretch>
                    </p:blipFill>
                    <p:spPr>
                      <a:xfrm>
                        <a:off x="6488113" y="2249744"/>
                        <a:ext cx="1874837" cy="757237"/>
                      </a:xfrm>
                      <a:prstGeom prst="rect">
                        <a:avLst/>
                      </a:prstGeom>
                    </p:spPr>
                  </p:pic>
                </p:oleObj>
              </mc:Fallback>
            </mc:AlternateContent>
          </a:graphicData>
        </a:graphic>
      </p:graphicFrame>
      <p:sp>
        <p:nvSpPr>
          <p:cNvPr id="16" name="Subtitle 3"/>
          <p:cNvSpPr txBox="1">
            <a:spLocks/>
          </p:cNvSpPr>
          <p:nvPr/>
        </p:nvSpPr>
        <p:spPr>
          <a:xfrm>
            <a:off x="1735129" y="2307124"/>
            <a:ext cx="5743453"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a:solidFill>
                  <a:schemeClr val="tx1"/>
                </a:solidFill>
                <a:latin typeface="Times"/>
                <a:cs typeface="Times"/>
              </a:rPr>
              <a:t>a</a:t>
            </a:r>
            <a:r>
              <a:rPr lang="en-GB" sz="2000" dirty="0" smtClean="0">
                <a:solidFill>
                  <a:schemeClr val="tx1"/>
                </a:solidFill>
                <a:latin typeface="Times"/>
                <a:cs typeface="Times"/>
              </a:rPr>
              <a:t>ny</a:t>
            </a:r>
            <a:r>
              <a:rPr lang="en-GB" sz="2000" i="1" dirty="0" smtClean="0">
                <a:solidFill>
                  <a:schemeClr val="tx1"/>
                </a:solidFill>
                <a:latin typeface="Times"/>
                <a:cs typeface="Times"/>
              </a:rPr>
              <a:t> m</a:t>
            </a:r>
            <a:r>
              <a:rPr lang="en-GB" sz="1800" i="1" dirty="0" smtClean="0">
                <a:solidFill>
                  <a:schemeClr val="tx1"/>
                </a:solidFill>
                <a:latin typeface="Lucida Grande"/>
                <a:cs typeface="Lucida Grande"/>
              </a:rPr>
              <a:t> </a:t>
            </a:r>
            <a:r>
              <a:rPr lang="en-GB" sz="1800" dirty="0" smtClean="0">
                <a:solidFill>
                  <a:schemeClr val="tx1"/>
                </a:solidFill>
                <a:latin typeface="Lucida Grande"/>
                <a:cs typeface="Lucida Grande"/>
              </a:rPr>
              <a:t>such that:                               and</a:t>
            </a:r>
            <a:endParaRPr lang="en-GB" sz="1800" i="1" dirty="0" smtClean="0">
              <a:solidFill>
                <a:schemeClr val="tx1"/>
              </a:solidFill>
              <a:latin typeface="Lucida Grande"/>
              <a:cs typeface="Lucida Grande"/>
            </a:endParaRPr>
          </a:p>
        </p:txBody>
      </p:sp>
      <p:pic>
        <p:nvPicPr>
          <p:cNvPr id="20" name="Picture 19" descr="pmf_median.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00200" y="3200400"/>
            <a:ext cx="5943600" cy="3657600"/>
          </a:xfrm>
          <a:prstGeom prst="rect">
            <a:avLst/>
          </a:prstGeom>
        </p:spPr>
      </p:pic>
      <p:sp>
        <p:nvSpPr>
          <p:cNvPr id="21" name="Subtitle 3"/>
          <p:cNvSpPr txBox="1">
            <a:spLocks/>
          </p:cNvSpPr>
          <p:nvPr/>
        </p:nvSpPr>
        <p:spPr>
          <a:xfrm>
            <a:off x="7543800" y="4262976"/>
            <a:ext cx="1117009" cy="22130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b="1" dirty="0" smtClean="0">
                <a:ln w="12700">
                  <a:solidFill>
                    <a:schemeClr val="tx1"/>
                  </a:solidFill>
                  <a:prstDash val="solid"/>
                </a:ln>
                <a:solidFill>
                  <a:srgbClr val="FF484B"/>
                </a:solidFill>
                <a:latin typeface="Lucida Grande"/>
                <a:cs typeface="Lucida Grande"/>
              </a:rPr>
              <a:t>Mean</a:t>
            </a:r>
            <a:endParaRPr lang="en-GB" sz="1800" b="1" dirty="0">
              <a:ln w="12700">
                <a:solidFill>
                  <a:schemeClr val="tx1"/>
                </a:solidFill>
                <a:prstDash val="solid"/>
              </a:ln>
              <a:solidFill>
                <a:srgbClr val="FF484B"/>
              </a:solidFill>
              <a:latin typeface="Lucida Grande"/>
              <a:cs typeface="Lucida Grande"/>
            </a:endParaRPr>
          </a:p>
          <a:p>
            <a:pPr marL="4763" lvl="1" algn="l"/>
            <a:r>
              <a:rPr lang="en-GB" sz="1800" b="1" dirty="0" smtClean="0">
                <a:ln w="12700">
                  <a:solidFill>
                    <a:schemeClr val="tx1"/>
                  </a:solidFill>
                  <a:prstDash val="solid"/>
                </a:ln>
                <a:solidFill>
                  <a:srgbClr val="0089FF"/>
                </a:solidFill>
                <a:latin typeface="Lucida Grande"/>
                <a:cs typeface="Lucida Grande"/>
              </a:rPr>
              <a:t>Median</a:t>
            </a:r>
          </a:p>
        </p:txBody>
      </p:sp>
    </p:spTree>
    <p:extLst>
      <p:ext uri="{BB962C8B-B14F-4D97-AF65-F5344CB8AC3E}">
        <p14:creationId xmlns:p14="http://schemas.microsoft.com/office/powerpoint/2010/main" val="6308108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mf_mod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200400"/>
            <a:ext cx="5943600" cy="36576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a:latin typeface="Abadi MT Condensed Extra Bold"/>
                <a:cs typeface="Abadi MT Condensed Extra Bold"/>
              </a:rPr>
              <a:t>Probability Mass Functions</a:t>
            </a:r>
          </a:p>
        </p:txBody>
      </p:sp>
      <p:sp>
        <p:nvSpPr>
          <p:cNvPr id="4" name="Subtitle 3"/>
          <p:cNvSpPr>
            <a:spLocks noGrp="1"/>
          </p:cNvSpPr>
          <p:nvPr>
            <p:ph type="subTitle" idx="1"/>
          </p:nvPr>
        </p:nvSpPr>
        <p:spPr>
          <a:xfrm>
            <a:off x="541161" y="1450542"/>
            <a:ext cx="1193968" cy="548849"/>
          </a:xfrm>
        </p:spPr>
        <p:txBody>
          <a:bodyPr>
            <a:normAutofit/>
          </a:bodyPr>
          <a:lstStyle/>
          <a:p>
            <a:pPr marL="4763" lvl="1" algn="l"/>
            <a:r>
              <a:rPr lang="en-GB" sz="2000" dirty="0" smtClean="0">
                <a:solidFill>
                  <a:schemeClr val="tx1"/>
                </a:solidFill>
                <a:latin typeface="Lucida Grande"/>
                <a:cs typeface="Lucida Grande"/>
              </a:rPr>
              <a:t>Mean:</a:t>
            </a:r>
          </a:p>
        </p:txBody>
      </p:sp>
      <p:graphicFrame>
        <p:nvGraphicFramePr>
          <p:cNvPr id="7" name="Object 6"/>
          <p:cNvGraphicFramePr>
            <a:graphicFrameLocks noChangeAspect="1"/>
          </p:cNvGraphicFramePr>
          <p:nvPr>
            <p:extLst>
              <p:ext uri="{D42A27DB-BD31-4B8C-83A1-F6EECF244321}">
                <p14:modId xmlns:p14="http://schemas.microsoft.com/office/powerpoint/2010/main" val="357765957"/>
              </p:ext>
            </p:extLst>
          </p:nvPr>
        </p:nvGraphicFramePr>
        <p:xfrm>
          <a:off x="3420936" y="885510"/>
          <a:ext cx="1381125" cy="365125"/>
        </p:xfrm>
        <a:graphic>
          <a:graphicData uri="http://schemas.openxmlformats.org/presentationml/2006/ole">
            <mc:AlternateContent xmlns:mc="http://schemas.openxmlformats.org/markup-compatibility/2006">
              <mc:Choice xmlns:v="urn:schemas-microsoft-com:vml" Requires="v">
                <p:oleObj spid="_x0000_s87723" name="Equation" r:id="rId5" imgW="673100" imgH="177800" progId="Equation.3">
                  <p:embed/>
                </p:oleObj>
              </mc:Choice>
              <mc:Fallback>
                <p:oleObj name="Equation" r:id="rId5" imgW="673100" imgH="177800" progId="Equation.3">
                  <p:embed/>
                  <p:pic>
                    <p:nvPicPr>
                      <p:cNvPr id="0" name=""/>
                      <p:cNvPicPr/>
                      <p:nvPr/>
                    </p:nvPicPr>
                    <p:blipFill>
                      <a:blip r:embed="rId6"/>
                      <a:stretch>
                        <a:fillRect/>
                      </a:stretch>
                    </p:blipFill>
                    <p:spPr>
                      <a:xfrm>
                        <a:off x="3420936" y="885510"/>
                        <a:ext cx="1381125" cy="365125"/>
                      </a:xfrm>
                      <a:prstGeom prst="rect">
                        <a:avLst/>
                      </a:prstGeom>
                    </p:spPr>
                  </p:pic>
                </p:oleObj>
              </mc:Fallback>
            </mc:AlternateContent>
          </a:graphicData>
        </a:graphic>
      </p:graphicFrame>
      <p:sp>
        <p:nvSpPr>
          <p:cNvPr id="10" name="Subtitle 3"/>
          <p:cNvSpPr txBox="1">
            <a:spLocks/>
          </p:cNvSpPr>
          <p:nvPr/>
        </p:nvSpPr>
        <p:spPr>
          <a:xfrm>
            <a:off x="541160" y="885510"/>
            <a:ext cx="3570339"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For a random variable</a:t>
            </a:r>
          </a:p>
        </p:txBody>
      </p:sp>
      <p:graphicFrame>
        <p:nvGraphicFramePr>
          <p:cNvPr id="12" name="Object 11"/>
          <p:cNvGraphicFramePr>
            <a:graphicFrameLocks noChangeAspect="1"/>
          </p:cNvGraphicFramePr>
          <p:nvPr>
            <p:extLst>
              <p:ext uri="{D42A27DB-BD31-4B8C-83A1-F6EECF244321}">
                <p14:modId xmlns:p14="http://schemas.microsoft.com/office/powerpoint/2010/main" val="1226648354"/>
              </p:ext>
            </p:extLst>
          </p:nvPr>
        </p:nvGraphicFramePr>
        <p:xfrm>
          <a:off x="1817562" y="1387667"/>
          <a:ext cx="2293937" cy="757237"/>
        </p:xfrm>
        <a:graphic>
          <a:graphicData uri="http://schemas.openxmlformats.org/presentationml/2006/ole">
            <mc:AlternateContent xmlns:mc="http://schemas.openxmlformats.org/markup-compatibility/2006">
              <mc:Choice xmlns:v="urn:schemas-microsoft-com:vml" Requires="v">
                <p:oleObj spid="_x0000_s87724" name="Equation" r:id="rId7" imgW="1117600" imgH="368300" progId="Equation.3">
                  <p:embed/>
                </p:oleObj>
              </mc:Choice>
              <mc:Fallback>
                <p:oleObj name="Equation" r:id="rId7" imgW="1117600" imgH="368300" progId="Equation.3">
                  <p:embed/>
                  <p:pic>
                    <p:nvPicPr>
                      <p:cNvPr id="0" name=""/>
                      <p:cNvPicPr/>
                      <p:nvPr/>
                    </p:nvPicPr>
                    <p:blipFill>
                      <a:blip r:embed="rId8"/>
                      <a:stretch>
                        <a:fillRect/>
                      </a:stretch>
                    </p:blipFill>
                    <p:spPr>
                      <a:xfrm>
                        <a:off x="1817562" y="1387667"/>
                        <a:ext cx="2293937" cy="757237"/>
                      </a:xfrm>
                      <a:prstGeom prst="rect">
                        <a:avLst/>
                      </a:prstGeom>
                    </p:spPr>
                  </p:pic>
                </p:oleObj>
              </mc:Fallback>
            </mc:AlternateContent>
          </a:graphicData>
        </a:graphic>
      </p:graphicFrame>
      <p:sp>
        <p:nvSpPr>
          <p:cNvPr id="9" name="Subtitle 3"/>
          <p:cNvSpPr txBox="1">
            <a:spLocks/>
          </p:cNvSpPr>
          <p:nvPr/>
        </p:nvSpPr>
        <p:spPr>
          <a:xfrm>
            <a:off x="541161" y="2307124"/>
            <a:ext cx="1193968"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Median:</a:t>
            </a:r>
          </a:p>
        </p:txBody>
      </p:sp>
      <p:sp>
        <p:nvSpPr>
          <p:cNvPr id="16" name="Subtitle 3"/>
          <p:cNvSpPr txBox="1">
            <a:spLocks/>
          </p:cNvSpPr>
          <p:nvPr/>
        </p:nvSpPr>
        <p:spPr>
          <a:xfrm>
            <a:off x="1735129" y="2307124"/>
            <a:ext cx="5743453"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a:solidFill>
                  <a:schemeClr val="tx1"/>
                </a:solidFill>
                <a:latin typeface="Times"/>
                <a:cs typeface="Times"/>
              </a:rPr>
              <a:t>a</a:t>
            </a:r>
            <a:r>
              <a:rPr lang="en-GB" sz="2000" dirty="0" smtClean="0">
                <a:solidFill>
                  <a:schemeClr val="tx1"/>
                </a:solidFill>
                <a:latin typeface="Times"/>
                <a:cs typeface="Times"/>
              </a:rPr>
              <a:t>ny</a:t>
            </a:r>
            <a:r>
              <a:rPr lang="en-GB" sz="2000" i="1" dirty="0" smtClean="0">
                <a:solidFill>
                  <a:schemeClr val="tx1"/>
                </a:solidFill>
                <a:latin typeface="Times"/>
                <a:cs typeface="Times"/>
              </a:rPr>
              <a:t> m</a:t>
            </a:r>
            <a:r>
              <a:rPr lang="en-GB" sz="1800" i="1" dirty="0" smtClean="0">
                <a:solidFill>
                  <a:schemeClr val="tx1"/>
                </a:solidFill>
                <a:latin typeface="Lucida Grande"/>
                <a:cs typeface="Lucida Grande"/>
              </a:rPr>
              <a:t> </a:t>
            </a:r>
            <a:r>
              <a:rPr lang="en-GB" sz="1800" dirty="0" smtClean="0">
                <a:solidFill>
                  <a:schemeClr val="tx1"/>
                </a:solidFill>
                <a:latin typeface="Lucida Grande"/>
                <a:cs typeface="Lucida Grande"/>
              </a:rPr>
              <a:t>such that:                               and</a:t>
            </a:r>
            <a:endParaRPr lang="en-GB" sz="1800" i="1" dirty="0" smtClean="0">
              <a:solidFill>
                <a:schemeClr val="tx1"/>
              </a:solidFill>
              <a:latin typeface="Lucida Grande"/>
              <a:cs typeface="Lucida Grande"/>
            </a:endParaRPr>
          </a:p>
        </p:txBody>
      </p:sp>
      <p:sp>
        <p:nvSpPr>
          <p:cNvPr id="17" name="Subtitle 3"/>
          <p:cNvSpPr txBox="1">
            <a:spLocks/>
          </p:cNvSpPr>
          <p:nvPr/>
        </p:nvSpPr>
        <p:spPr>
          <a:xfrm>
            <a:off x="541160" y="3138559"/>
            <a:ext cx="7568677" cy="548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Mode:							</a:t>
            </a:r>
            <a:r>
              <a:rPr lang="en-GB" sz="1800" dirty="0" smtClean="0">
                <a:solidFill>
                  <a:schemeClr val="tx1"/>
                </a:solidFill>
                <a:latin typeface="Lucida Grande"/>
                <a:cs typeface="Lucida Grande"/>
              </a:rPr>
              <a:t>: most likely value</a:t>
            </a:r>
          </a:p>
        </p:txBody>
      </p:sp>
      <p:graphicFrame>
        <p:nvGraphicFramePr>
          <p:cNvPr id="18" name="Object 17"/>
          <p:cNvGraphicFramePr>
            <a:graphicFrameLocks noChangeAspect="1"/>
          </p:cNvGraphicFramePr>
          <p:nvPr>
            <p:extLst>
              <p:ext uri="{D42A27DB-BD31-4B8C-83A1-F6EECF244321}">
                <p14:modId xmlns:p14="http://schemas.microsoft.com/office/powerpoint/2010/main" val="249957420"/>
              </p:ext>
            </p:extLst>
          </p:nvPr>
        </p:nvGraphicFramePr>
        <p:xfrm>
          <a:off x="1817562" y="3112233"/>
          <a:ext cx="2006600" cy="625475"/>
        </p:xfrm>
        <a:graphic>
          <a:graphicData uri="http://schemas.openxmlformats.org/presentationml/2006/ole">
            <mc:AlternateContent xmlns:mc="http://schemas.openxmlformats.org/markup-compatibility/2006">
              <mc:Choice xmlns:v="urn:schemas-microsoft-com:vml" Requires="v">
                <p:oleObj spid="_x0000_s87725" name="Equation" r:id="rId9" imgW="977900" imgH="304800" progId="Equation.3">
                  <p:embed/>
                </p:oleObj>
              </mc:Choice>
              <mc:Fallback>
                <p:oleObj name="Equation" r:id="rId9" imgW="977900" imgH="304800" progId="Equation.3">
                  <p:embed/>
                  <p:pic>
                    <p:nvPicPr>
                      <p:cNvPr id="0" name=""/>
                      <p:cNvPicPr/>
                      <p:nvPr/>
                    </p:nvPicPr>
                    <p:blipFill>
                      <a:blip r:embed="rId10"/>
                      <a:stretch>
                        <a:fillRect/>
                      </a:stretch>
                    </p:blipFill>
                    <p:spPr>
                      <a:xfrm>
                        <a:off x="1817562" y="3112233"/>
                        <a:ext cx="2006600" cy="625475"/>
                      </a:xfrm>
                      <a:prstGeom prst="rect">
                        <a:avLst/>
                      </a:prstGeom>
                    </p:spPr>
                  </p:pic>
                </p:oleObj>
              </mc:Fallback>
            </mc:AlternateContent>
          </a:graphicData>
        </a:graphic>
      </p:graphicFrame>
      <p:sp>
        <p:nvSpPr>
          <p:cNvPr id="21" name="Subtitle 3"/>
          <p:cNvSpPr txBox="1">
            <a:spLocks/>
          </p:cNvSpPr>
          <p:nvPr/>
        </p:nvSpPr>
        <p:spPr>
          <a:xfrm>
            <a:off x="7543800" y="4262976"/>
            <a:ext cx="1117009" cy="22130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b="1" dirty="0" smtClean="0">
                <a:ln w="12700">
                  <a:solidFill>
                    <a:schemeClr val="tx1"/>
                  </a:solidFill>
                  <a:prstDash val="solid"/>
                </a:ln>
                <a:solidFill>
                  <a:srgbClr val="FF484B"/>
                </a:solidFill>
                <a:latin typeface="Lucida Grande"/>
                <a:cs typeface="Lucida Grande"/>
              </a:rPr>
              <a:t>Mean</a:t>
            </a:r>
            <a:endParaRPr lang="en-GB" sz="1800" b="1" dirty="0">
              <a:ln w="12700">
                <a:solidFill>
                  <a:schemeClr val="tx1"/>
                </a:solidFill>
                <a:prstDash val="solid"/>
              </a:ln>
              <a:solidFill>
                <a:srgbClr val="FF484B"/>
              </a:solidFill>
              <a:latin typeface="Lucida Grande"/>
              <a:cs typeface="Lucida Grande"/>
            </a:endParaRPr>
          </a:p>
          <a:p>
            <a:pPr marL="4763" lvl="1" algn="l"/>
            <a:r>
              <a:rPr lang="en-GB" sz="1800" b="1" dirty="0" smtClean="0">
                <a:ln w="12700">
                  <a:solidFill>
                    <a:schemeClr val="tx1"/>
                  </a:solidFill>
                  <a:prstDash val="solid"/>
                </a:ln>
                <a:solidFill>
                  <a:srgbClr val="0089FF"/>
                </a:solidFill>
                <a:latin typeface="Lucida Grande"/>
                <a:cs typeface="Lucida Grande"/>
              </a:rPr>
              <a:t>Median</a:t>
            </a:r>
          </a:p>
          <a:p>
            <a:pPr marL="4763" lvl="1" algn="l"/>
            <a:r>
              <a:rPr lang="en-GB" sz="1800" b="1" dirty="0" smtClean="0">
                <a:ln w="12700">
                  <a:solidFill>
                    <a:schemeClr val="tx1"/>
                  </a:solidFill>
                  <a:prstDash val="solid"/>
                </a:ln>
                <a:solidFill>
                  <a:srgbClr val="F7AC35"/>
                </a:solidFill>
                <a:latin typeface="Lucida Grande"/>
                <a:cs typeface="Lucida Grande"/>
              </a:rPr>
              <a:t>Mode</a:t>
            </a:r>
          </a:p>
        </p:txBody>
      </p:sp>
      <p:graphicFrame>
        <p:nvGraphicFramePr>
          <p:cNvPr id="15" name="Object 14"/>
          <p:cNvGraphicFramePr>
            <a:graphicFrameLocks noChangeAspect="1"/>
          </p:cNvGraphicFramePr>
          <p:nvPr>
            <p:extLst>
              <p:ext uri="{D42A27DB-BD31-4B8C-83A1-F6EECF244321}">
                <p14:modId xmlns:p14="http://schemas.microsoft.com/office/powerpoint/2010/main" val="1220333619"/>
              </p:ext>
            </p:extLst>
          </p:nvPr>
        </p:nvGraphicFramePr>
        <p:xfrm>
          <a:off x="3646488" y="2262572"/>
          <a:ext cx="1876425" cy="757237"/>
        </p:xfrm>
        <a:graphic>
          <a:graphicData uri="http://schemas.openxmlformats.org/presentationml/2006/ole">
            <mc:AlternateContent xmlns:mc="http://schemas.openxmlformats.org/markup-compatibility/2006">
              <mc:Choice xmlns:v="urn:schemas-microsoft-com:vml" Requires="v">
                <p:oleObj spid="_x0000_s87726" name="Equation" r:id="rId11" imgW="914400" imgH="368300" progId="Equation.3">
                  <p:embed/>
                </p:oleObj>
              </mc:Choice>
              <mc:Fallback>
                <p:oleObj name="Equation" r:id="rId11" imgW="914400" imgH="368300" progId="Equation.3">
                  <p:embed/>
                  <p:pic>
                    <p:nvPicPr>
                      <p:cNvPr id="0" name=""/>
                      <p:cNvPicPr/>
                      <p:nvPr/>
                    </p:nvPicPr>
                    <p:blipFill>
                      <a:blip r:embed="rId12"/>
                      <a:stretch>
                        <a:fillRect/>
                      </a:stretch>
                    </p:blipFill>
                    <p:spPr>
                      <a:xfrm>
                        <a:off x="3646488" y="2262572"/>
                        <a:ext cx="1876425" cy="75723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551988839"/>
              </p:ext>
            </p:extLst>
          </p:nvPr>
        </p:nvGraphicFramePr>
        <p:xfrm>
          <a:off x="6488113" y="2249744"/>
          <a:ext cx="1874837" cy="757237"/>
        </p:xfrm>
        <a:graphic>
          <a:graphicData uri="http://schemas.openxmlformats.org/presentationml/2006/ole">
            <mc:AlternateContent xmlns:mc="http://schemas.openxmlformats.org/markup-compatibility/2006">
              <mc:Choice xmlns:v="urn:schemas-microsoft-com:vml" Requires="v">
                <p:oleObj spid="_x0000_s87727" name="Equation" r:id="rId13" imgW="914400" imgH="368300" progId="Equation.3">
                  <p:embed/>
                </p:oleObj>
              </mc:Choice>
              <mc:Fallback>
                <p:oleObj name="Equation" r:id="rId13" imgW="914400" imgH="368300" progId="Equation.3">
                  <p:embed/>
                  <p:pic>
                    <p:nvPicPr>
                      <p:cNvPr id="0" name=""/>
                      <p:cNvPicPr/>
                      <p:nvPr/>
                    </p:nvPicPr>
                    <p:blipFill>
                      <a:blip r:embed="rId14"/>
                      <a:stretch>
                        <a:fillRect/>
                      </a:stretch>
                    </p:blipFill>
                    <p:spPr>
                      <a:xfrm>
                        <a:off x="6488113" y="2249744"/>
                        <a:ext cx="1874837" cy="757237"/>
                      </a:xfrm>
                      <a:prstGeom prst="rect">
                        <a:avLst/>
                      </a:prstGeom>
                    </p:spPr>
                  </p:pic>
                </p:oleObj>
              </mc:Fallback>
            </mc:AlternateContent>
          </a:graphicData>
        </a:graphic>
      </p:graphicFrame>
    </p:spTree>
    <p:extLst>
      <p:ext uri="{BB962C8B-B14F-4D97-AF65-F5344CB8AC3E}">
        <p14:creationId xmlns:p14="http://schemas.microsoft.com/office/powerpoint/2010/main" val="63081083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Tree>
    <p:extLst>
      <p:ext uri="{BB962C8B-B14F-4D97-AF65-F5344CB8AC3E}">
        <p14:creationId xmlns:p14="http://schemas.microsoft.com/office/powerpoint/2010/main" val="332035027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22" name="Subtitle 3"/>
          <p:cNvSpPr>
            <a:spLocks noGrp="1"/>
          </p:cNvSpPr>
          <p:nvPr>
            <p:ph type="subTitle" idx="1"/>
          </p:nvPr>
        </p:nvSpPr>
        <p:spPr>
          <a:xfrm>
            <a:off x="541160" y="1224204"/>
            <a:ext cx="8361646" cy="1793756"/>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Bernoulli</a:t>
            </a:r>
            <a:r>
              <a:rPr lang="en-GB" sz="2000" dirty="0" smtClean="0">
                <a:solidFill>
                  <a:schemeClr val="tx1"/>
                </a:solidFill>
                <a:latin typeface="Lucida Grande"/>
                <a:cs typeface="Lucida Grande"/>
              </a:rPr>
              <a:t> Distribution:</a:t>
            </a:r>
            <a:endParaRPr lang="en-GB" sz="800" dirty="0" smtClean="0">
              <a:solidFill>
                <a:schemeClr val="tx1"/>
              </a:solidFill>
              <a:latin typeface="Lucida Grande"/>
              <a:cs typeface="Lucida Grande"/>
            </a:endParaRPr>
          </a:p>
          <a:p>
            <a:pPr marL="4763" lvl="1" algn="l"/>
            <a:endParaRPr lang="en-GB" sz="800" dirty="0">
              <a:solidFill>
                <a:schemeClr val="tx1"/>
              </a:solidFill>
              <a:latin typeface="Lucida Grande"/>
              <a:cs typeface="Lucida Grande"/>
            </a:endParaRPr>
          </a:p>
          <a:p>
            <a:pPr marL="4763" lvl="1" algn="l"/>
            <a:r>
              <a:rPr lang="en-GB" sz="2400" i="1" dirty="0" smtClean="0">
                <a:solidFill>
                  <a:schemeClr val="tx1"/>
                </a:solidFill>
                <a:latin typeface="Times"/>
                <a:cs typeface="Times"/>
              </a:rPr>
              <a:t>p</a:t>
            </a:r>
            <a:r>
              <a:rPr lang="en-GB" sz="2000" dirty="0" smtClean="0">
                <a:solidFill>
                  <a:schemeClr val="tx1"/>
                </a:solidFill>
                <a:latin typeface="Lucida Grande"/>
                <a:cs typeface="Lucida Grande"/>
              </a:rPr>
              <a:t> : success probability</a:t>
            </a:r>
          </a:p>
        </p:txBody>
      </p:sp>
      <p:graphicFrame>
        <p:nvGraphicFramePr>
          <p:cNvPr id="23" name="Object 22"/>
          <p:cNvGraphicFramePr>
            <a:graphicFrameLocks noChangeAspect="1"/>
          </p:cNvGraphicFramePr>
          <p:nvPr>
            <p:extLst>
              <p:ext uri="{D42A27DB-BD31-4B8C-83A1-F6EECF244321}">
                <p14:modId xmlns:p14="http://schemas.microsoft.com/office/powerpoint/2010/main" val="3867888123"/>
              </p:ext>
            </p:extLst>
          </p:nvPr>
        </p:nvGraphicFramePr>
        <p:xfrm>
          <a:off x="762653" y="2940069"/>
          <a:ext cx="1797050" cy="417512"/>
        </p:xfrm>
        <a:graphic>
          <a:graphicData uri="http://schemas.openxmlformats.org/presentationml/2006/ole">
            <mc:AlternateContent xmlns:mc="http://schemas.openxmlformats.org/markup-compatibility/2006">
              <mc:Choice xmlns:v="urn:schemas-microsoft-com:vml" Requires="v">
                <p:oleObj spid="_x0000_s125144" name="Equation" r:id="rId4" imgW="876300" imgH="203200" progId="Equation.3">
                  <p:embed/>
                </p:oleObj>
              </mc:Choice>
              <mc:Fallback>
                <p:oleObj name="Equation" r:id="rId4" imgW="876300" imgH="203200" progId="Equation.3">
                  <p:embed/>
                  <p:pic>
                    <p:nvPicPr>
                      <p:cNvPr id="0" name=""/>
                      <p:cNvPicPr/>
                      <p:nvPr/>
                    </p:nvPicPr>
                    <p:blipFill>
                      <a:blip r:embed="rId5"/>
                      <a:stretch>
                        <a:fillRect/>
                      </a:stretch>
                    </p:blipFill>
                    <p:spPr>
                      <a:xfrm>
                        <a:off x="762653" y="2940069"/>
                        <a:ext cx="1797050" cy="41751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283400573"/>
              </p:ext>
            </p:extLst>
          </p:nvPr>
        </p:nvGraphicFramePr>
        <p:xfrm>
          <a:off x="4433888" y="2262188"/>
          <a:ext cx="3384550" cy="1773237"/>
        </p:xfrm>
        <a:graphic>
          <a:graphicData uri="http://schemas.openxmlformats.org/presentationml/2006/ole">
            <mc:AlternateContent xmlns:mc="http://schemas.openxmlformats.org/markup-compatibility/2006">
              <mc:Choice xmlns:v="urn:schemas-microsoft-com:vml" Requires="v">
                <p:oleObj spid="_x0000_s125145" name="Equation" r:id="rId6" imgW="1651000" imgH="863600" progId="Equation.3">
                  <p:embed/>
                </p:oleObj>
              </mc:Choice>
              <mc:Fallback>
                <p:oleObj name="Equation" r:id="rId6" imgW="1651000" imgH="863600" progId="Equation.3">
                  <p:embed/>
                  <p:pic>
                    <p:nvPicPr>
                      <p:cNvPr id="0" name=""/>
                      <p:cNvPicPr/>
                      <p:nvPr/>
                    </p:nvPicPr>
                    <p:blipFill>
                      <a:blip r:embed="rId7"/>
                      <a:stretch>
                        <a:fillRect/>
                      </a:stretch>
                    </p:blipFill>
                    <p:spPr>
                      <a:xfrm>
                        <a:off x="4433888" y="2262188"/>
                        <a:ext cx="3384550" cy="177323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007944797"/>
              </p:ext>
            </p:extLst>
          </p:nvPr>
        </p:nvGraphicFramePr>
        <p:xfrm>
          <a:off x="4160584" y="1235325"/>
          <a:ext cx="1639887" cy="417513"/>
        </p:xfrm>
        <a:graphic>
          <a:graphicData uri="http://schemas.openxmlformats.org/presentationml/2006/ole">
            <mc:AlternateContent xmlns:mc="http://schemas.openxmlformats.org/markup-compatibility/2006">
              <mc:Choice xmlns:v="urn:schemas-microsoft-com:vml" Requires="v">
                <p:oleObj spid="_x0000_s125146" name="Equation" r:id="rId8" imgW="800100" imgH="203200" progId="Equation.3">
                  <p:embed/>
                </p:oleObj>
              </mc:Choice>
              <mc:Fallback>
                <p:oleObj name="Equation" r:id="rId8" imgW="800100" imgH="203200" progId="Equation.3">
                  <p:embed/>
                  <p:pic>
                    <p:nvPicPr>
                      <p:cNvPr id="0" name=""/>
                      <p:cNvPicPr/>
                      <p:nvPr/>
                    </p:nvPicPr>
                    <p:blipFill>
                      <a:blip r:embed="rId9"/>
                      <a:stretch>
                        <a:fillRect/>
                      </a:stretch>
                    </p:blipFill>
                    <p:spPr>
                      <a:xfrm>
                        <a:off x="4160584" y="1235325"/>
                        <a:ext cx="1639887" cy="417513"/>
                      </a:xfrm>
                      <a:prstGeom prst="rect">
                        <a:avLst/>
                      </a:prstGeom>
                    </p:spPr>
                  </p:pic>
                </p:oleObj>
              </mc:Fallback>
            </mc:AlternateContent>
          </a:graphicData>
        </a:graphic>
      </p:graphicFrame>
    </p:spTree>
    <p:extLst>
      <p:ext uri="{BB962C8B-B14F-4D97-AF65-F5344CB8AC3E}">
        <p14:creationId xmlns:p14="http://schemas.microsoft.com/office/powerpoint/2010/main" val="79130381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22" name="Subtitle 3"/>
          <p:cNvSpPr>
            <a:spLocks noGrp="1"/>
          </p:cNvSpPr>
          <p:nvPr>
            <p:ph type="subTitle" idx="1"/>
          </p:nvPr>
        </p:nvSpPr>
        <p:spPr>
          <a:xfrm>
            <a:off x="541160" y="1224204"/>
            <a:ext cx="8361646" cy="1793756"/>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Bernoulli</a:t>
            </a:r>
            <a:r>
              <a:rPr lang="en-GB" sz="2000" dirty="0" smtClean="0">
                <a:solidFill>
                  <a:schemeClr val="tx1"/>
                </a:solidFill>
                <a:latin typeface="Lucida Grande"/>
                <a:cs typeface="Lucida Grande"/>
              </a:rPr>
              <a:t> Distribution:</a:t>
            </a:r>
            <a:endParaRPr lang="en-GB" sz="800" dirty="0" smtClean="0">
              <a:solidFill>
                <a:schemeClr val="tx1"/>
              </a:solidFill>
              <a:latin typeface="Lucida Grande"/>
              <a:cs typeface="Lucida Grande"/>
            </a:endParaRPr>
          </a:p>
          <a:p>
            <a:pPr marL="4763" lvl="1" algn="l"/>
            <a:endParaRPr lang="en-GB" sz="800" dirty="0">
              <a:solidFill>
                <a:schemeClr val="tx1"/>
              </a:solidFill>
              <a:latin typeface="Lucida Grande"/>
              <a:cs typeface="Lucida Grande"/>
            </a:endParaRPr>
          </a:p>
          <a:p>
            <a:pPr marL="4763" lvl="1" algn="l"/>
            <a:r>
              <a:rPr lang="en-GB" sz="2400" i="1" dirty="0" smtClean="0">
                <a:solidFill>
                  <a:schemeClr val="tx1"/>
                </a:solidFill>
                <a:latin typeface="Times"/>
                <a:cs typeface="Times"/>
              </a:rPr>
              <a:t>p</a:t>
            </a:r>
            <a:r>
              <a:rPr lang="en-GB" sz="2000" dirty="0" smtClean="0">
                <a:solidFill>
                  <a:schemeClr val="tx1"/>
                </a:solidFill>
                <a:latin typeface="Lucida Grande"/>
                <a:cs typeface="Lucida Grande"/>
              </a:rPr>
              <a:t> : success probability</a:t>
            </a:r>
          </a:p>
        </p:txBody>
      </p:sp>
      <p:graphicFrame>
        <p:nvGraphicFramePr>
          <p:cNvPr id="23" name="Object 22"/>
          <p:cNvGraphicFramePr>
            <a:graphicFrameLocks noChangeAspect="1"/>
          </p:cNvGraphicFramePr>
          <p:nvPr>
            <p:extLst>
              <p:ext uri="{D42A27DB-BD31-4B8C-83A1-F6EECF244321}">
                <p14:modId xmlns:p14="http://schemas.microsoft.com/office/powerpoint/2010/main" val="4024480566"/>
              </p:ext>
            </p:extLst>
          </p:nvPr>
        </p:nvGraphicFramePr>
        <p:xfrm>
          <a:off x="762653" y="2940069"/>
          <a:ext cx="1797050" cy="417512"/>
        </p:xfrm>
        <a:graphic>
          <a:graphicData uri="http://schemas.openxmlformats.org/presentationml/2006/ole">
            <mc:AlternateContent xmlns:mc="http://schemas.openxmlformats.org/markup-compatibility/2006">
              <mc:Choice xmlns:v="urn:schemas-microsoft-com:vml" Requires="v">
                <p:oleObj spid="_x0000_s94919" name="Equation" r:id="rId4" imgW="876300" imgH="203200" progId="Equation.3">
                  <p:embed/>
                </p:oleObj>
              </mc:Choice>
              <mc:Fallback>
                <p:oleObj name="Equation" r:id="rId4" imgW="876300" imgH="203200" progId="Equation.3">
                  <p:embed/>
                  <p:pic>
                    <p:nvPicPr>
                      <p:cNvPr id="0" name=""/>
                      <p:cNvPicPr/>
                      <p:nvPr/>
                    </p:nvPicPr>
                    <p:blipFill>
                      <a:blip r:embed="rId5"/>
                      <a:stretch>
                        <a:fillRect/>
                      </a:stretch>
                    </p:blipFill>
                    <p:spPr>
                      <a:xfrm>
                        <a:off x="762653" y="2940069"/>
                        <a:ext cx="1797050" cy="417512"/>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79827270"/>
              </p:ext>
            </p:extLst>
          </p:nvPr>
        </p:nvGraphicFramePr>
        <p:xfrm>
          <a:off x="4160584" y="1235325"/>
          <a:ext cx="1639887" cy="417513"/>
        </p:xfrm>
        <a:graphic>
          <a:graphicData uri="http://schemas.openxmlformats.org/presentationml/2006/ole">
            <mc:AlternateContent xmlns:mc="http://schemas.openxmlformats.org/markup-compatibility/2006">
              <mc:Choice xmlns:v="urn:schemas-microsoft-com:vml" Requires="v">
                <p:oleObj spid="_x0000_s94920" name="Equation" r:id="rId6" imgW="800100" imgH="203200" progId="Equation.3">
                  <p:embed/>
                </p:oleObj>
              </mc:Choice>
              <mc:Fallback>
                <p:oleObj name="Equation" r:id="rId6" imgW="800100" imgH="203200" progId="Equation.3">
                  <p:embed/>
                  <p:pic>
                    <p:nvPicPr>
                      <p:cNvPr id="0" name=""/>
                      <p:cNvPicPr/>
                      <p:nvPr/>
                    </p:nvPicPr>
                    <p:blipFill>
                      <a:blip r:embed="rId7"/>
                      <a:stretch>
                        <a:fillRect/>
                      </a:stretch>
                    </p:blipFill>
                    <p:spPr>
                      <a:xfrm>
                        <a:off x="4160584" y="1235325"/>
                        <a:ext cx="1639887" cy="417513"/>
                      </a:xfrm>
                      <a:prstGeom prst="rect">
                        <a:avLst/>
                      </a:prstGeom>
                    </p:spPr>
                  </p:pic>
                </p:oleObj>
              </mc:Fallback>
            </mc:AlternateContent>
          </a:graphicData>
        </a:graphic>
      </p:graphicFrame>
      <p:sp>
        <p:nvSpPr>
          <p:cNvPr id="7" name="Subtitle 3"/>
          <p:cNvSpPr txBox="1">
            <a:spLocks/>
          </p:cNvSpPr>
          <p:nvPr/>
        </p:nvSpPr>
        <p:spPr>
          <a:xfrm>
            <a:off x="541160" y="4143073"/>
            <a:ext cx="8361646" cy="5362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Example:</a:t>
            </a:r>
          </a:p>
        </p:txBody>
      </p:sp>
      <p:graphicFrame>
        <p:nvGraphicFramePr>
          <p:cNvPr id="9" name="Object 8"/>
          <p:cNvGraphicFramePr>
            <a:graphicFrameLocks noChangeAspect="1"/>
          </p:cNvGraphicFramePr>
          <p:nvPr>
            <p:extLst>
              <p:ext uri="{D42A27DB-BD31-4B8C-83A1-F6EECF244321}">
                <p14:modId xmlns:p14="http://schemas.microsoft.com/office/powerpoint/2010/main" val="32675271"/>
              </p:ext>
            </p:extLst>
          </p:nvPr>
        </p:nvGraphicFramePr>
        <p:xfrm>
          <a:off x="2414778" y="4634390"/>
          <a:ext cx="3230562" cy="417512"/>
        </p:xfrm>
        <a:graphic>
          <a:graphicData uri="http://schemas.openxmlformats.org/presentationml/2006/ole">
            <mc:AlternateContent xmlns:mc="http://schemas.openxmlformats.org/markup-compatibility/2006">
              <mc:Choice xmlns:v="urn:schemas-microsoft-com:vml" Requires="v">
                <p:oleObj spid="_x0000_s94921" name="Equation" r:id="rId8" imgW="1574800" imgH="203200" progId="Equation.3">
                  <p:embed/>
                </p:oleObj>
              </mc:Choice>
              <mc:Fallback>
                <p:oleObj name="Equation" r:id="rId8" imgW="1574800" imgH="203200" progId="Equation.3">
                  <p:embed/>
                  <p:pic>
                    <p:nvPicPr>
                      <p:cNvPr id="0" name=""/>
                      <p:cNvPicPr/>
                      <p:nvPr/>
                    </p:nvPicPr>
                    <p:blipFill>
                      <a:blip r:embed="rId9"/>
                      <a:stretch>
                        <a:fillRect/>
                      </a:stretch>
                    </p:blipFill>
                    <p:spPr>
                      <a:xfrm>
                        <a:off x="2414778" y="4634390"/>
                        <a:ext cx="3230562" cy="417512"/>
                      </a:xfrm>
                      <a:prstGeom prst="rect">
                        <a:avLst/>
                      </a:prstGeom>
                    </p:spPr>
                  </p:pic>
                </p:oleObj>
              </mc:Fallback>
            </mc:AlternateContent>
          </a:graphicData>
        </a:graphic>
      </p:graphicFrame>
      <p:pic>
        <p:nvPicPr>
          <p:cNvPr id="10" name="Picture 9" descr="coin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449" y="4894632"/>
            <a:ext cx="1010714" cy="885296"/>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210585956"/>
              </p:ext>
            </p:extLst>
          </p:nvPr>
        </p:nvGraphicFramePr>
        <p:xfrm>
          <a:off x="1949578" y="5210139"/>
          <a:ext cx="4454867" cy="612000"/>
        </p:xfrm>
        <a:graphic>
          <a:graphicData uri="http://schemas.openxmlformats.org/presentationml/2006/ole">
            <mc:AlternateContent xmlns:mc="http://schemas.openxmlformats.org/markup-compatibility/2006">
              <mc:Choice xmlns:v="urn:schemas-microsoft-com:vml" Requires="v">
                <p:oleObj spid="_x0000_s94922" name="Equation" r:id="rId11" imgW="2222500" imgH="304800" progId="Equation.3">
                  <p:embed/>
                </p:oleObj>
              </mc:Choice>
              <mc:Fallback>
                <p:oleObj name="Equation" r:id="rId11" imgW="2222500" imgH="304800" progId="Equation.3">
                  <p:embed/>
                  <p:pic>
                    <p:nvPicPr>
                      <p:cNvPr id="0" name=""/>
                      <p:cNvPicPr/>
                      <p:nvPr/>
                    </p:nvPicPr>
                    <p:blipFill>
                      <a:blip r:embed="rId12"/>
                      <a:stretch>
                        <a:fillRect/>
                      </a:stretch>
                    </p:blipFill>
                    <p:spPr>
                      <a:xfrm>
                        <a:off x="1949578" y="5210139"/>
                        <a:ext cx="4454867" cy="6120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26198996"/>
              </p:ext>
            </p:extLst>
          </p:nvPr>
        </p:nvGraphicFramePr>
        <p:xfrm>
          <a:off x="3793935" y="6020365"/>
          <a:ext cx="1847850" cy="417512"/>
        </p:xfrm>
        <a:graphic>
          <a:graphicData uri="http://schemas.openxmlformats.org/presentationml/2006/ole">
            <mc:AlternateContent xmlns:mc="http://schemas.openxmlformats.org/markup-compatibility/2006">
              <mc:Choice xmlns:v="urn:schemas-microsoft-com:vml" Requires="v">
                <p:oleObj spid="_x0000_s94923" name="Equation" r:id="rId13" imgW="901700" imgH="203200" progId="Equation.3">
                  <p:embed/>
                </p:oleObj>
              </mc:Choice>
              <mc:Fallback>
                <p:oleObj name="Equation" r:id="rId13" imgW="901700" imgH="203200" progId="Equation.3">
                  <p:embed/>
                  <p:pic>
                    <p:nvPicPr>
                      <p:cNvPr id="0" name=""/>
                      <p:cNvPicPr/>
                      <p:nvPr/>
                    </p:nvPicPr>
                    <p:blipFill>
                      <a:blip r:embed="rId14"/>
                      <a:stretch>
                        <a:fillRect/>
                      </a:stretch>
                    </p:blipFill>
                    <p:spPr>
                      <a:xfrm>
                        <a:off x="3793935" y="6020365"/>
                        <a:ext cx="1847850" cy="417512"/>
                      </a:xfrm>
                      <a:prstGeom prst="rect">
                        <a:avLst/>
                      </a:prstGeom>
                    </p:spPr>
                  </p:pic>
                </p:oleObj>
              </mc:Fallback>
            </mc:AlternateContent>
          </a:graphicData>
        </a:graphic>
      </p:graphicFrame>
      <p:sp>
        <p:nvSpPr>
          <p:cNvPr id="14" name="Subtitle 3"/>
          <p:cNvSpPr txBox="1">
            <a:spLocks/>
          </p:cNvSpPr>
          <p:nvPr/>
        </p:nvSpPr>
        <p:spPr>
          <a:xfrm>
            <a:off x="2414778" y="6032940"/>
            <a:ext cx="2814417" cy="5362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Therefore</a:t>
            </a:r>
          </a:p>
        </p:txBody>
      </p:sp>
      <p:graphicFrame>
        <p:nvGraphicFramePr>
          <p:cNvPr id="15" name="Object 14"/>
          <p:cNvGraphicFramePr>
            <a:graphicFrameLocks noChangeAspect="1"/>
          </p:cNvGraphicFramePr>
          <p:nvPr>
            <p:extLst>
              <p:ext uri="{D42A27DB-BD31-4B8C-83A1-F6EECF244321}">
                <p14:modId xmlns:p14="http://schemas.microsoft.com/office/powerpoint/2010/main" val="386979265"/>
              </p:ext>
            </p:extLst>
          </p:nvPr>
        </p:nvGraphicFramePr>
        <p:xfrm>
          <a:off x="4433888" y="2262188"/>
          <a:ext cx="3384550" cy="1773237"/>
        </p:xfrm>
        <a:graphic>
          <a:graphicData uri="http://schemas.openxmlformats.org/presentationml/2006/ole">
            <mc:AlternateContent xmlns:mc="http://schemas.openxmlformats.org/markup-compatibility/2006">
              <mc:Choice xmlns:v="urn:schemas-microsoft-com:vml" Requires="v">
                <p:oleObj spid="_x0000_s94924" name="Equation" r:id="rId15" imgW="1651000" imgH="863600" progId="Equation.3">
                  <p:embed/>
                </p:oleObj>
              </mc:Choice>
              <mc:Fallback>
                <p:oleObj name="Equation" r:id="rId15" imgW="1651000" imgH="863600" progId="Equation.3">
                  <p:embed/>
                  <p:pic>
                    <p:nvPicPr>
                      <p:cNvPr id="0" name=""/>
                      <p:cNvPicPr/>
                      <p:nvPr/>
                    </p:nvPicPr>
                    <p:blipFill>
                      <a:blip r:embed="rId16"/>
                      <a:stretch>
                        <a:fillRect/>
                      </a:stretch>
                    </p:blipFill>
                    <p:spPr>
                      <a:xfrm>
                        <a:off x="4433888" y="2262188"/>
                        <a:ext cx="3384550" cy="1773237"/>
                      </a:xfrm>
                      <a:prstGeom prst="rect">
                        <a:avLst/>
                      </a:prstGeom>
                    </p:spPr>
                  </p:pic>
                </p:oleObj>
              </mc:Fallback>
            </mc:AlternateContent>
          </a:graphicData>
        </a:graphic>
      </p:graphicFrame>
    </p:spTree>
    <p:extLst>
      <p:ext uri="{BB962C8B-B14F-4D97-AF65-F5344CB8AC3E}">
        <p14:creationId xmlns:p14="http://schemas.microsoft.com/office/powerpoint/2010/main" val="40389347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949879971"/>
              </p:ext>
            </p:extLst>
          </p:nvPr>
        </p:nvGraphicFramePr>
        <p:xfrm>
          <a:off x="4158742" y="1235075"/>
          <a:ext cx="1744663" cy="417513"/>
        </p:xfrm>
        <a:graphic>
          <a:graphicData uri="http://schemas.openxmlformats.org/presentationml/2006/ole">
            <mc:AlternateContent xmlns:mc="http://schemas.openxmlformats.org/markup-compatibility/2006">
              <mc:Choice xmlns:v="urn:schemas-microsoft-com:vml" Requires="v">
                <p:oleObj spid="_x0000_s93652" name="Equation" r:id="rId4" imgW="850900" imgH="203200" progId="Equation.3">
                  <p:embed/>
                </p:oleObj>
              </mc:Choice>
              <mc:Fallback>
                <p:oleObj name="Equation" r:id="rId4" imgW="850900" imgH="203200" progId="Equation.3">
                  <p:embed/>
                  <p:pic>
                    <p:nvPicPr>
                      <p:cNvPr id="0" name=""/>
                      <p:cNvPicPr/>
                      <p:nvPr/>
                    </p:nvPicPr>
                    <p:blipFill>
                      <a:blip r:embed="rId5"/>
                      <a:stretch>
                        <a:fillRect/>
                      </a:stretch>
                    </p:blipFill>
                    <p:spPr>
                      <a:xfrm>
                        <a:off x="4158742" y="1235075"/>
                        <a:ext cx="1744663" cy="41751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53905119"/>
              </p:ext>
            </p:extLst>
          </p:nvPr>
        </p:nvGraphicFramePr>
        <p:xfrm>
          <a:off x="4656138" y="2665050"/>
          <a:ext cx="2941637" cy="965200"/>
        </p:xfrm>
        <a:graphic>
          <a:graphicData uri="http://schemas.openxmlformats.org/presentationml/2006/ole">
            <mc:AlternateContent xmlns:mc="http://schemas.openxmlformats.org/markup-compatibility/2006">
              <mc:Choice xmlns:v="urn:schemas-microsoft-com:vml" Requires="v">
                <p:oleObj spid="_x0000_s93653" name="Equation" r:id="rId6" imgW="1435100" imgH="469900" progId="Equation.3">
                  <p:embed/>
                </p:oleObj>
              </mc:Choice>
              <mc:Fallback>
                <p:oleObj name="Equation" r:id="rId6" imgW="1435100" imgH="469900" progId="Equation.3">
                  <p:embed/>
                  <p:pic>
                    <p:nvPicPr>
                      <p:cNvPr id="0" name=""/>
                      <p:cNvPicPr/>
                      <p:nvPr/>
                    </p:nvPicPr>
                    <p:blipFill>
                      <a:blip r:embed="rId7"/>
                      <a:stretch>
                        <a:fillRect/>
                      </a:stretch>
                    </p:blipFill>
                    <p:spPr>
                      <a:xfrm>
                        <a:off x="4656138" y="2665050"/>
                        <a:ext cx="2941637" cy="9652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75561004"/>
              </p:ext>
            </p:extLst>
          </p:nvPr>
        </p:nvGraphicFramePr>
        <p:xfrm>
          <a:off x="762653" y="2940069"/>
          <a:ext cx="2395538" cy="417512"/>
        </p:xfrm>
        <a:graphic>
          <a:graphicData uri="http://schemas.openxmlformats.org/presentationml/2006/ole">
            <mc:AlternateContent xmlns:mc="http://schemas.openxmlformats.org/markup-compatibility/2006">
              <mc:Choice xmlns:v="urn:schemas-microsoft-com:vml" Requires="v">
                <p:oleObj spid="_x0000_s93654" name="Equation" r:id="rId8" imgW="1168400" imgH="203200" progId="Equation.3">
                  <p:embed/>
                </p:oleObj>
              </mc:Choice>
              <mc:Fallback>
                <p:oleObj name="Equation" r:id="rId8" imgW="1168400" imgH="203200" progId="Equation.3">
                  <p:embed/>
                  <p:pic>
                    <p:nvPicPr>
                      <p:cNvPr id="0" name=""/>
                      <p:cNvPicPr/>
                      <p:nvPr/>
                    </p:nvPicPr>
                    <p:blipFill>
                      <a:blip r:embed="rId9"/>
                      <a:stretch>
                        <a:fillRect/>
                      </a:stretch>
                    </p:blipFill>
                    <p:spPr>
                      <a:xfrm>
                        <a:off x="762653" y="2940069"/>
                        <a:ext cx="2395538" cy="417512"/>
                      </a:xfrm>
                      <a:prstGeom prst="rect">
                        <a:avLst/>
                      </a:prstGeom>
                    </p:spPr>
                  </p:pic>
                </p:oleObj>
              </mc:Fallback>
            </mc:AlternateContent>
          </a:graphicData>
        </a:graphic>
      </p:graphicFrame>
      <p:sp>
        <p:nvSpPr>
          <p:cNvPr id="18" name="Subtitle 3"/>
          <p:cNvSpPr>
            <a:spLocks noGrp="1"/>
          </p:cNvSpPr>
          <p:nvPr>
            <p:ph type="subTitle" idx="1"/>
          </p:nvPr>
        </p:nvSpPr>
        <p:spPr>
          <a:xfrm>
            <a:off x="541160" y="1224205"/>
            <a:ext cx="8361646" cy="1715864"/>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Binomial</a:t>
            </a:r>
            <a:r>
              <a:rPr lang="en-GB" sz="2000" dirty="0" smtClean="0">
                <a:solidFill>
                  <a:schemeClr val="tx1"/>
                </a:solidFill>
                <a:latin typeface="Lucida Grande"/>
                <a:cs typeface="Lucida Grande"/>
              </a:rPr>
              <a:t> Distribution:</a:t>
            </a:r>
            <a:endParaRPr lang="en-GB" sz="800" dirty="0">
              <a:solidFill>
                <a:schemeClr val="tx1"/>
              </a:solidFill>
              <a:latin typeface="Lucida Grande"/>
              <a:cs typeface="Lucida Grande"/>
            </a:endParaRPr>
          </a:p>
          <a:p>
            <a:pPr marL="4763" lvl="1" algn="l"/>
            <a:endParaRPr lang="en-GB" sz="800" dirty="0">
              <a:solidFill>
                <a:schemeClr val="tx1"/>
              </a:solidFill>
              <a:latin typeface="Lucida Grande"/>
              <a:cs typeface="Lucida Grande"/>
            </a:endParaRPr>
          </a:p>
          <a:p>
            <a:pPr marL="4763" lvl="1" algn="l"/>
            <a:r>
              <a:rPr lang="en-GB" sz="2400" i="1" dirty="0" smtClean="0">
                <a:solidFill>
                  <a:schemeClr val="tx1"/>
                </a:solidFill>
                <a:latin typeface="Times"/>
                <a:cs typeface="Times"/>
              </a:rPr>
              <a:t>n</a:t>
            </a:r>
            <a:r>
              <a:rPr lang="en-GB" sz="2400" dirty="0">
                <a:solidFill>
                  <a:schemeClr val="tx1"/>
                </a:solidFill>
                <a:latin typeface="Times"/>
                <a:cs typeface="Times"/>
              </a:rPr>
              <a:t> </a:t>
            </a:r>
            <a:r>
              <a:rPr lang="en-GB" sz="2000" dirty="0" smtClean="0">
                <a:solidFill>
                  <a:schemeClr val="tx1"/>
                </a:solidFill>
                <a:latin typeface="Times"/>
                <a:cs typeface="Times"/>
              </a:rPr>
              <a:t>: </a:t>
            </a:r>
            <a:r>
              <a:rPr lang="en-GB" sz="2000" dirty="0" smtClean="0">
                <a:solidFill>
                  <a:schemeClr val="tx1"/>
                </a:solidFill>
                <a:latin typeface="Lucida Grande"/>
                <a:cs typeface="Lucida Grande"/>
              </a:rPr>
              <a:t>number of independent trials</a:t>
            </a:r>
            <a:endParaRPr lang="en-GB" sz="2000" i="1" dirty="0" smtClean="0">
              <a:solidFill>
                <a:schemeClr val="tx1"/>
              </a:solidFill>
              <a:latin typeface="Lucida Grande"/>
              <a:cs typeface="Lucida Grande"/>
            </a:endParaRPr>
          </a:p>
          <a:p>
            <a:pPr marL="4763" lvl="1" algn="l"/>
            <a:r>
              <a:rPr lang="en-GB" sz="2400" i="1" dirty="0" smtClean="0">
                <a:solidFill>
                  <a:schemeClr val="tx1"/>
                </a:solidFill>
                <a:latin typeface="Times"/>
                <a:cs typeface="Times"/>
              </a:rPr>
              <a:t>p</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 success </a:t>
            </a:r>
            <a:r>
              <a:rPr lang="en-GB" sz="2000" dirty="0" smtClean="0">
                <a:solidFill>
                  <a:schemeClr val="tx1"/>
                </a:solidFill>
                <a:latin typeface="Lucida Grande"/>
                <a:cs typeface="Lucida Grande"/>
              </a:rPr>
              <a:t>probability</a:t>
            </a:r>
            <a:endParaRPr lang="en-GB" sz="2000" dirty="0">
              <a:solidFill>
                <a:schemeClr val="tx1"/>
              </a:solidFill>
              <a:latin typeface="Lucida Grande"/>
              <a:cs typeface="Lucida Grande"/>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4180925502"/>
              </p:ext>
            </p:extLst>
          </p:nvPr>
        </p:nvGraphicFramePr>
        <p:xfrm>
          <a:off x="6618151" y="1235075"/>
          <a:ext cx="1354137" cy="417513"/>
        </p:xfrm>
        <a:graphic>
          <a:graphicData uri="http://schemas.openxmlformats.org/presentationml/2006/ole">
            <mc:AlternateContent xmlns:mc="http://schemas.openxmlformats.org/markup-compatibility/2006">
              <mc:Choice xmlns:v="urn:schemas-microsoft-com:vml" Requires="v">
                <p:oleObj spid="_x0000_s93655" name="Equation" r:id="rId10" imgW="660400" imgH="203200" progId="Equation.3">
                  <p:embed/>
                </p:oleObj>
              </mc:Choice>
              <mc:Fallback>
                <p:oleObj name="Equation" r:id="rId10" imgW="660400" imgH="203200" progId="Equation.3">
                  <p:embed/>
                  <p:pic>
                    <p:nvPicPr>
                      <p:cNvPr id="0" name=""/>
                      <p:cNvPicPr/>
                      <p:nvPr/>
                    </p:nvPicPr>
                    <p:blipFill>
                      <a:blip r:embed="rId11"/>
                      <a:stretch>
                        <a:fillRect/>
                      </a:stretch>
                    </p:blipFill>
                    <p:spPr>
                      <a:xfrm>
                        <a:off x="6618151" y="1235075"/>
                        <a:ext cx="1354137" cy="417513"/>
                      </a:xfrm>
                      <a:prstGeom prst="rect">
                        <a:avLst/>
                      </a:prstGeom>
                    </p:spPr>
                  </p:pic>
                </p:oleObj>
              </mc:Fallback>
            </mc:AlternateContent>
          </a:graphicData>
        </a:graphic>
      </p:graphicFrame>
    </p:spTree>
    <p:extLst>
      <p:ext uri="{BB962C8B-B14F-4D97-AF65-F5344CB8AC3E}">
        <p14:creationId xmlns:p14="http://schemas.microsoft.com/office/powerpoint/2010/main" val="41746338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Contents</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1371599" y="1334102"/>
            <a:ext cx="7681243" cy="4112002"/>
          </a:xfrm>
        </p:spPr>
        <p:txBody>
          <a:bodyPr>
            <a:normAutofit/>
          </a:bodyPr>
          <a:lstStyle/>
          <a:p>
            <a:pPr marL="514350" indent="-514350" algn="l">
              <a:buFont typeface="Arial"/>
              <a:buChar char="•"/>
            </a:pPr>
            <a:r>
              <a:rPr lang="en-GB" sz="2800" dirty="0" smtClean="0">
                <a:solidFill>
                  <a:schemeClr val="tx1"/>
                </a:solidFill>
                <a:latin typeface="Lucida Grande"/>
                <a:cs typeface="Lucida Grande"/>
              </a:rPr>
              <a:t>Set Notation</a:t>
            </a:r>
          </a:p>
          <a:p>
            <a:pPr marL="514350" indent="-514350" algn="l">
              <a:buFont typeface="Arial"/>
              <a:buChar char="•"/>
            </a:pPr>
            <a:r>
              <a:rPr lang="en-GB" sz="2800" dirty="0" smtClean="0">
                <a:solidFill>
                  <a:schemeClr val="tx1"/>
                </a:solidFill>
                <a:latin typeface="Lucida Grande"/>
                <a:cs typeface="Lucida Grande"/>
              </a:rPr>
              <a:t>Intro to Probability Theory</a:t>
            </a:r>
          </a:p>
          <a:p>
            <a:pPr marL="514350" indent="-514350" algn="l">
              <a:buFont typeface="Arial"/>
              <a:buChar char="•"/>
            </a:pPr>
            <a:r>
              <a:rPr lang="en-GB" sz="2800" dirty="0" smtClean="0">
                <a:solidFill>
                  <a:schemeClr val="tx1"/>
                </a:solidFill>
                <a:latin typeface="Lucida Grande"/>
                <a:cs typeface="Lucida Grande"/>
              </a:rPr>
              <a:t>Random Variables</a:t>
            </a:r>
          </a:p>
          <a:p>
            <a:pPr marL="514350" indent="-514350" algn="l">
              <a:buFont typeface="Arial"/>
              <a:buChar char="•"/>
            </a:pPr>
            <a:r>
              <a:rPr lang="en-GB" sz="2800" dirty="0" smtClean="0">
                <a:solidFill>
                  <a:schemeClr val="tx1"/>
                </a:solidFill>
                <a:latin typeface="Lucida Grande"/>
                <a:cs typeface="Lucida Grande"/>
              </a:rPr>
              <a:t>Probability Mass Functions</a:t>
            </a:r>
          </a:p>
          <a:p>
            <a:pPr marL="514350" indent="-514350" algn="l">
              <a:buFont typeface="Arial"/>
              <a:buChar char="•"/>
            </a:pPr>
            <a:r>
              <a:rPr lang="en-GB" sz="2800" dirty="0" smtClean="0">
                <a:solidFill>
                  <a:schemeClr val="tx1"/>
                </a:solidFill>
                <a:latin typeface="Lucida Grande"/>
                <a:cs typeface="Lucida Grande"/>
              </a:rPr>
              <a:t>Common Discrete Distributions</a:t>
            </a:r>
            <a:endParaRPr lang="en-GB" sz="2800" dirty="0">
              <a:solidFill>
                <a:schemeClr val="tx1"/>
              </a:solidFill>
              <a:latin typeface="Lucida Grande"/>
              <a:cs typeface="Lucida Grande"/>
            </a:endParaRPr>
          </a:p>
        </p:txBody>
      </p:sp>
    </p:spTree>
    <p:extLst>
      <p:ext uri="{BB962C8B-B14F-4D97-AF65-F5344CB8AC3E}">
        <p14:creationId xmlns:p14="http://schemas.microsoft.com/office/powerpoint/2010/main" val="266994599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651246111"/>
              </p:ext>
            </p:extLst>
          </p:nvPr>
        </p:nvGraphicFramePr>
        <p:xfrm>
          <a:off x="4158742" y="1235075"/>
          <a:ext cx="1744663" cy="417513"/>
        </p:xfrm>
        <a:graphic>
          <a:graphicData uri="http://schemas.openxmlformats.org/presentationml/2006/ole">
            <mc:AlternateContent xmlns:mc="http://schemas.openxmlformats.org/markup-compatibility/2006">
              <mc:Choice xmlns:v="urn:schemas-microsoft-com:vml" Requires="v">
                <p:oleObj spid="_x0000_s104324" name="Equation" r:id="rId4" imgW="850900" imgH="203200" progId="Equation.3">
                  <p:embed/>
                </p:oleObj>
              </mc:Choice>
              <mc:Fallback>
                <p:oleObj name="Equation" r:id="rId4" imgW="850900" imgH="203200" progId="Equation.3">
                  <p:embed/>
                  <p:pic>
                    <p:nvPicPr>
                      <p:cNvPr id="0" name=""/>
                      <p:cNvPicPr/>
                      <p:nvPr/>
                    </p:nvPicPr>
                    <p:blipFill>
                      <a:blip r:embed="rId5"/>
                      <a:stretch>
                        <a:fillRect/>
                      </a:stretch>
                    </p:blipFill>
                    <p:spPr>
                      <a:xfrm>
                        <a:off x="4158742" y="1235075"/>
                        <a:ext cx="1744663" cy="41751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14895351"/>
              </p:ext>
            </p:extLst>
          </p:nvPr>
        </p:nvGraphicFramePr>
        <p:xfrm>
          <a:off x="4656138" y="2665050"/>
          <a:ext cx="2941637" cy="965200"/>
        </p:xfrm>
        <a:graphic>
          <a:graphicData uri="http://schemas.openxmlformats.org/presentationml/2006/ole">
            <mc:AlternateContent xmlns:mc="http://schemas.openxmlformats.org/markup-compatibility/2006">
              <mc:Choice xmlns:v="urn:schemas-microsoft-com:vml" Requires="v">
                <p:oleObj spid="_x0000_s104325" name="Equation" r:id="rId6" imgW="1435100" imgH="469900" progId="Equation.3">
                  <p:embed/>
                </p:oleObj>
              </mc:Choice>
              <mc:Fallback>
                <p:oleObj name="Equation" r:id="rId6" imgW="1435100" imgH="469900" progId="Equation.3">
                  <p:embed/>
                  <p:pic>
                    <p:nvPicPr>
                      <p:cNvPr id="0" name=""/>
                      <p:cNvPicPr/>
                      <p:nvPr/>
                    </p:nvPicPr>
                    <p:blipFill>
                      <a:blip r:embed="rId7"/>
                      <a:stretch>
                        <a:fillRect/>
                      </a:stretch>
                    </p:blipFill>
                    <p:spPr>
                      <a:xfrm>
                        <a:off x="4656138" y="2665050"/>
                        <a:ext cx="2941637" cy="9652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320186888"/>
              </p:ext>
            </p:extLst>
          </p:nvPr>
        </p:nvGraphicFramePr>
        <p:xfrm>
          <a:off x="762653" y="2940069"/>
          <a:ext cx="2395538" cy="417512"/>
        </p:xfrm>
        <a:graphic>
          <a:graphicData uri="http://schemas.openxmlformats.org/presentationml/2006/ole">
            <mc:AlternateContent xmlns:mc="http://schemas.openxmlformats.org/markup-compatibility/2006">
              <mc:Choice xmlns:v="urn:schemas-microsoft-com:vml" Requires="v">
                <p:oleObj spid="_x0000_s104326" name="Equation" r:id="rId8" imgW="1168400" imgH="203200" progId="Equation.3">
                  <p:embed/>
                </p:oleObj>
              </mc:Choice>
              <mc:Fallback>
                <p:oleObj name="Equation" r:id="rId8" imgW="1168400" imgH="203200" progId="Equation.3">
                  <p:embed/>
                  <p:pic>
                    <p:nvPicPr>
                      <p:cNvPr id="0" name=""/>
                      <p:cNvPicPr/>
                      <p:nvPr/>
                    </p:nvPicPr>
                    <p:blipFill>
                      <a:blip r:embed="rId9"/>
                      <a:stretch>
                        <a:fillRect/>
                      </a:stretch>
                    </p:blipFill>
                    <p:spPr>
                      <a:xfrm>
                        <a:off x="762653" y="2940069"/>
                        <a:ext cx="2395538" cy="417512"/>
                      </a:xfrm>
                      <a:prstGeom prst="rect">
                        <a:avLst/>
                      </a:prstGeom>
                    </p:spPr>
                  </p:pic>
                </p:oleObj>
              </mc:Fallback>
            </mc:AlternateContent>
          </a:graphicData>
        </a:graphic>
      </p:graphicFrame>
      <p:sp>
        <p:nvSpPr>
          <p:cNvPr id="18" name="Subtitle 3"/>
          <p:cNvSpPr>
            <a:spLocks noGrp="1"/>
          </p:cNvSpPr>
          <p:nvPr>
            <p:ph type="subTitle" idx="1"/>
          </p:nvPr>
        </p:nvSpPr>
        <p:spPr>
          <a:xfrm>
            <a:off x="541160" y="1224205"/>
            <a:ext cx="8361646" cy="1715864"/>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Binomial</a:t>
            </a:r>
            <a:r>
              <a:rPr lang="en-GB" sz="2000" dirty="0" smtClean="0">
                <a:solidFill>
                  <a:schemeClr val="tx1"/>
                </a:solidFill>
                <a:latin typeface="Lucida Grande"/>
                <a:cs typeface="Lucida Grande"/>
              </a:rPr>
              <a:t> Distribution:</a:t>
            </a:r>
            <a:endParaRPr lang="en-GB" sz="800" dirty="0">
              <a:solidFill>
                <a:schemeClr val="tx1"/>
              </a:solidFill>
              <a:latin typeface="Lucida Grande"/>
              <a:cs typeface="Lucida Grande"/>
            </a:endParaRPr>
          </a:p>
          <a:p>
            <a:pPr marL="4763" lvl="1" algn="l"/>
            <a:endParaRPr lang="en-GB" sz="800" dirty="0">
              <a:solidFill>
                <a:schemeClr val="tx1"/>
              </a:solidFill>
              <a:latin typeface="Lucida Grande"/>
              <a:cs typeface="Lucida Grande"/>
            </a:endParaRPr>
          </a:p>
          <a:p>
            <a:pPr marL="4763" lvl="1" algn="l"/>
            <a:r>
              <a:rPr lang="en-GB" sz="2400" i="1" dirty="0" smtClean="0">
                <a:solidFill>
                  <a:schemeClr val="tx1"/>
                </a:solidFill>
                <a:latin typeface="Times"/>
                <a:cs typeface="Times"/>
              </a:rPr>
              <a:t>n</a:t>
            </a:r>
            <a:r>
              <a:rPr lang="en-GB" sz="2400" dirty="0">
                <a:solidFill>
                  <a:schemeClr val="tx1"/>
                </a:solidFill>
                <a:latin typeface="Times"/>
                <a:cs typeface="Times"/>
              </a:rPr>
              <a:t> </a:t>
            </a:r>
            <a:r>
              <a:rPr lang="en-GB" sz="2000" dirty="0" smtClean="0">
                <a:solidFill>
                  <a:schemeClr val="tx1"/>
                </a:solidFill>
                <a:latin typeface="Times"/>
                <a:cs typeface="Times"/>
              </a:rPr>
              <a:t>: </a:t>
            </a:r>
            <a:r>
              <a:rPr lang="en-GB" sz="2000" dirty="0" smtClean="0">
                <a:solidFill>
                  <a:schemeClr val="tx1"/>
                </a:solidFill>
                <a:latin typeface="Lucida Grande"/>
                <a:cs typeface="Lucida Grande"/>
              </a:rPr>
              <a:t>number of independent trials</a:t>
            </a:r>
            <a:endParaRPr lang="en-GB" sz="2000" i="1" dirty="0" smtClean="0">
              <a:solidFill>
                <a:schemeClr val="tx1"/>
              </a:solidFill>
              <a:latin typeface="Lucida Grande"/>
              <a:cs typeface="Lucida Grande"/>
            </a:endParaRPr>
          </a:p>
          <a:p>
            <a:pPr marL="4763" lvl="1" algn="l"/>
            <a:r>
              <a:rPr lang="en-GB" sz="2400" i="1" dirty="0" smtClean="0">
                <a:solidFill>
                  <a:schemeClr val="tx1"/>
                </a:solidFill>
                <a:latin typeface="Times"/>
                <a:cs typeface="Times"/>
              </a:rPr>
              <a:t>p</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 success </a:t>
            </a:r>
            <a:r>
              <a:rPr lang="en-GB" sz="2000" dirty="0" smtClean="0">
                <a:solidFill>
                  <a:schemeClr val="tx1"/>
                </a:solidFill>
                <a:latin typeface="Lucida Grande"/>
                <a:cs typeface="Lucida Grande"/>
              </a:rPr>
              <a:t>probability</a:t>
            </a:r>
            <a:endParaRPr lang="en-GB" sz="2000" dirty="0">
              <a:solidFill>
                <a:schemeClr val="tx1"/>
              </a:solidFill>
              <a:latin typeface="Lucida Grande"/>
              <a:cs typeface="Lucida Grande"/>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92341525"/>
              </p:ext>
            </p:extLst>
          </p:nvPr>
        </p:nvGraphicFramePr>
        <p:xfrm>
          <a:off x="1341011" y="4056063"/>
          <a:ext cx="806450" cy="417512"/>
        </p:xfrm>
        <a:graphic>
          <a:graphicData uri="http://schemas.openxmlformats.org/presentationml/2006/ole">
            <mc:AlternateContent xmlns:mc="http://schemas.openxmlformats.org/markup-compatibility/2006">
              <mc:Choice xmlns:v="urn:schemas-microsoft-com:vml" Requires="v">
                <p:oleObj spid="_x0000_s104327" name="Equation" r:id="rId10" imgW="393700" imgH="203200" progId="Equation.3">
                  <p:embed/>
                </p:oleObj>
              </mc:Choice>
              <mc:Fallback>
                <p:oleObj name="Equation" r:id="rId10" imgW="393700" imgH="203200" progId="Equation.3">
                  <p:embed/>
                  <p:pic>
                    <p:nvPicPr>
                      <p:cNvPr id="0" name=""/>
                      <p:cNvPicPr/>
                      <p:nvPr/>
                    </p:nvPicPr>
                    <p:blipFill>
                      <a:blip r:embed="rId11"/>
                      <a:stretch>
                        <a:fillRect/>
                      </a:stretch>
                    </p:blipFill>
                    <p:spPr>
                      <a:xfrm>
                        <a:off x="1341011" y="4056063"/>
                        <a:ext cx="806450" cy="417512"/>
                      </a:xfrm>
                      <a:prstGeom prst="rect">
                        <a:avLst/>
                      </a:prstGeom>
                    </p:spPr>
                  </p:pic>
                </p:oleObj>
              </mc:Fallback>
            </mc:AlternateContent>
          </a:graphicData>
        </a:graphic>
      </p:graphicFrame>
      <p:sp>
        <p:nvSpPr>
          <p:cNvPr id="3" name="Rectangle 2"/>
          <p:cNvSpPr/>
          <p:nvPr/>
        </p:nvSpPr>
        <p:spPr>
          <a:xfrm>
            <a:off x="2365608" y="4073484"/>
            <a:ext cx="6654749" cy="2431435"/>
          </a:xfrm>
          <a:prstGeom prst="rect">
            <a:avLst/>
          </a:prstGeom>
        </p:spPr>
        <p:txBody>
          <a:bodyPr wrap="none">
            <a:spAutoFit/>
          </a:bodyPr>
          <a:lstStyle/>
          <a:p>
            <a:r>
              <a:rPr lang="en-GB" dirty="0" smtClean="0">
                <a:latin typeface="Lucida Grande"/>
                <a:cs typeface="Lucida Grande"/>
              </a:rPr>
              <a:t>: probability of getting </a:t>
            </a:r>
            <a:r>
              <a:rPr lang="en-GB" sz="2000" i="1" dirty="0" smtClean="0">
                <a:latin typeface="Times"/>
                <a:cs typeface="Times"/>
              </a:rPr>
              <a:t>x</a:t>
            </a:r>
            <a:r>
              <a:rPr lang="en-GB" dirty="0" smtClean="0">
                <a:latin typeface="Lucida Grande"/>
                <a:cs typeface="Lucida Grande"/>
              </a:rPr>
              <a:t> successes out of n trials</a:t>
            </a:r>
          </a:p>
          <a:p>
            <a:endParaRPr lang="en-GB" dirty="0">
              <a:latin typeface="Lucida Grande"/>
              <a:cs typeface="Lucida Grande"/>
            </a:endParaRPr>
          </a:p>
          <a:p>
            <a:r>
              <a:rPr lang="en-GB" dirty="0" smtClean="0">
                <a:latin typeface="Lucida Grande"/>
                <a:cs typeface="Lucida Grande"/>
              </a:rPr>
              <a:t>: probability of </a:t>
            </a:r>
            <a:r>
              <a:rPr lang="en-GB" sz="2000" i="1" dirty="0" smtClean="0">
                <a:latin typeface="Times"/>
                <a:cs typeface="Times"/>
              </a:rPr>
              <a:t>x</a:t>
            </a:r>
            <a:r>
              <a:rPr lang="en-GB" dirty="0" smtClean="0">
                <a:latin typeface="Lucida Grande"/>
                <a:cs typeface="Lucida Grande"/>
              </a:rPr>
              <a:t> successes</a:t>
            </a:r>
          </a:p>
          <a:p>
            <a:endParaRPr lang="en-GB" dirty="0">
              <a:latin typeface="Lucida Grande"/>
              <a:cs typeface="Lucida Grande"/>
            </a:endParaRPr>
          </a:p>
          <a:p>
            <a:r>
              <a:rPr lang="en-GB" dirty="0" smtClean="0">
                <a:latin typeface="Lucida Grande"/>
                <a:cs typeface="Lucida Grande"/>
              </a:rPr>
              <a:t>: probability of </a:t>
            </a:r>
            <a:r>
              <a:rPr lang="en-GB" sz="2000" i="1" dirty="0" smtClean="0">
                <a:latin typeface="Times"/>
                <a:cs typeface="Times"/>
              </a:rPr>
              <a:t>(n-x) </a:t>
            </a:r>
            <a:r>
              <a:rPr lang="en-GB" dirty="0" smtClean="0">
                <a:latin typeface="Lucida Grande"/>
                <a:cs typeface="Lucida Grande"/>
              </a:rPr>
              <a:t>failures</a:t>
            </a:r>
          </a:p>
          <a:p>
            <a:endParaRPr lang="en-GB" dirty="0">
              <a:latin typeface="Lucida Grande"/>
              <a:cs typeface="Lucida Grande"/>
            </a:endParaRPr>
          </a:p>
          <a:p>
            <a:r>
              <a:rPr lang="en-GB" dirty="0" smtClean="0">
                <a:latin typeface="Lucida Grande"/>
                <a:cs typeface="Lucida Grande"/>
              </a:rPr>
              <a:t>: number of ways to achieve </a:t>
            </a:r>
            <a:r>
              <a:rPr lang="en-GB" sz="2000" i="1" dirty="0" smtClean="0">
                <a:latin typeface="Times"/>
                <a:cs typeface="Times"/>
              </a:rPr>
              <a:t>x</a:t>
            </a:r>
            <a:r>
              <a:rPr lang="en-GB" dirty="0" smtClean="0">
                <a:latin typeface="Lucida Grande"/>
                <a:cs typeface="Lucida Grande"/>
              </a:rPr>
              <a:t> successes and </a:t>
            </a:r>
            <a:r>
              <a:rPr lang="en-GB" sz="2000" i="1" dirty="0" smtClean="0">
                <a:latin typeface="Times"/>
                <a:cs typeface="Times"/>
              </a:rPr>
              <a:t>(n-x)</a:t>
            </a:r>
            <a:r>
              <a:rPr lang="en-GB" dirty="0" smtClean="0">
                <a:latin typeface="Lucida Grande"/>
                <a:cs typeface="Lucida Grande"/>
              </a:rPr>
              <a:t> failures</a:t>
            </a:r>
          </a:p>
          <a:p>
            <a:r>
              <a:rPr lang="en-GB" dirty="0" smtClean="0">
                <a:latin typeface="Lucida Grande"/>
                <a:cs typeface="Lucida Grande"/>
              </a:rPr>
              <a:t>    (Binomial coefficient)</a:t>
            </a:r>
          </a:p>
        </p:txBody>
      </p:sp>
      <p:graphicFrame>
        <p:nvGraphicFramePr>
          <p:cNvPr id="9" name="Object 8"/>
          <p:cNvGraphicFramePr>
            <a:graphicFrameLocks noChangeAspect="1"/>
          </p:cNvGraphicFramePr>
          <p:nvPr>
            <p:extLst>
              <p:ext uri="{D42A27DB-BD31-4B8C-83A1-F6EECF244321}">
                <p14:modId xmlns:p14="http://schemas.microsoft.com/office/powerpoint/2010/main" val="289697472"/>
              </p:ext>
            </p:extLst>
          </p:nvPr>
        </p:nvGraphicFramePr>
        <p:xfrm>
          <a:off x="1548321" y="4576455"/>
          <a:ext cx="390525" cy="469900"/>
        </p:xfrm>
        <a:graphic>
          <a:graphicData uri="http://schemas.openxmlformats.org/presentationml/2006/ole">
            <mc:AlternateContent xmlns:mc="http://schemas.openxmlformats.org/markup-compatibility/2006">
              <mc:Choice xmlns:v="urn:schemas-microsoft-com:vml" Requires="v">
                <p:oleObj spid="_x0000_s104328" name="Equation" r:id="rId12" imgW="190500" imgH="228600" progId="Equation.3">
                  <p:embed/>
                </p:oleObj>
              </mc:Choice>
              <mc:Fallback>
                <p:oleObj name="Equation" r:id="rId12" imgW="190500" imgH="228600" progId="Equation.3">
                  <p:embed/>
                  <p:pic>
                    <p:nvPicPr>
                      <p:cNvPr id="0" name=""/>
                      <p:cNvPicPr/>
                      <p:nvPr/>
                    </p:nvPicPr>
                    <p:blipFill>
                      <a:blip r:embed="rId13"/>
                      <a:stretch>
                        <a:fillRect/>
                      </a:stretch>
                    </p:blipFill>
                    <p:spPr>
                      <a:xfrm>
                        <a:off x="1548321" y="4576455"/>
                        <a:ext cx="390525" cy="4699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20407616"/>
              </p:ext>
            </p:extLst>
          </p:nvPr>
        </p:nvGraphicFramePr>
        <p:xfrm>
          <a:off x="1157796" y="5149235"/>
          <a:ext cx="1171575" cy="469900"/>
        </p:xfrm>
        <a:graphic>
          <a:graphicData uri="http://schemas.openxmlformats.org/presentationml/2006/ole">
            <mc:AlternateContent xmlns:mc="http://schemas.openxmlformats.org/markup-compatibility/2006">
              <mc:Choice xmlns:v="urn:schemas-microsoft-com:vml" Requires="v">
                <p:oleObj spid="_x0000_s104329" name="Equation" r:id="rId14" imgW="571500" imgH="228600" progId="Equation.3">
                  <p:embed/>
                </p:oleObj>
              </mc:Choice>
              <mc:Fallback>
                <p:oleObj name="Equation" r:id="rId14" imgW="571500" imgH="228600" progId="Equation.3">
                  <p:embed/>
                  <p:pic>
                    <p:nvPicPr>
                      <p:cNvPr id="0" name=""/>
                      <p:cNvPicPr/>
                      <p:nvPr/>
                    </p:nvPicPr>
                    <p:blipFill>
                      <a:blip r:embed="rId15"/>
                      <a:stretch>
                        <a:fillRect/>
                      </a:stretch>
                    </p:blipFill>
                    <p:spPr>
                      <a:xfrm>
                        <a:off x="1157796" y="5149235"/>
                        <a:ext cx="1171575" cy="4699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60461139"/>
              </p:ext>
            </p:extLst>
          </p:nvPr>
        </p:nvGraphicFramePr>
        <p:xfrm>
          <a:off x="326898" y="5591600"/>
          <a:ext cx="2005013" cy="965200"/>
        </p:xfrm>
        <a:graphic>
          <a:graphicData uri="http://schemas.openxmlformats.org/presentationml/2006/ole">
            <mc:AlternateContent xmlns:mc="http://schemas.openxmlformats.org/markup-compatibility/2006">
              <mc:Choice xmlns:v="urn:schemas-microsoft-com:vml" Requires="v">
                <p:oleObj spid="_x0000_s104330" name="Equation" r:id="rId16" imgW="977900" imgH="469900" progId="Equation.3">
                  <p:embed/>
                </p:oleObj>
              </mc:Choice>
              <mc:Fallback>
                <p:oleObj name="Equation" r:id="rId16" imgW="977900" imgH="469900" progId="Equation.3">
                  <p:embed/>
                  <p:pic>
                    <p:nvPicPr>
                      <p:cNvPr id="0" name=""/>
                      <p:cNvPicPr/>
                      <p:nvPr/>
                    </p:nvPicPr>
                    <p:blipFill>
                      <a:blip r:embed="rId17"/>
                      <a:stretch>
                        <a:fillRect/>
                      </a:stretch>
                    </p:blipFill>
                    <p:spPr>
                      <a:xfrm>
                        <a:off x="326898" y="5591600"/>
                        <a:ext cx="2005013" cy="965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65742347"/>
              </p:ext>
            </p:extLst>
          </p:nvPr>
        </p:nvGraphicFramePr>
        <p:xfrm>
          <a:off x="6618151" y="1235075"/>
          <a:ext cx="1354137" cy="417513"/>
        </p:xfrm>
        <a:graphic>
          <a:graphicData uri="http://schemas.openxmlformats.org/presentationml/2006/ole">
            <mc:AlternateContent xmlns:mc="http://schemas.openxmlformats.org/markup-compatibility/2006">
              <mc:Choice xmlns:v="urn:schemas-microsoft-com:vml" Requires="v">
                <p:oleObj spid="_x0000_s104331" name="Equation" r:id="rId18" imgW="660400" imgH="203200" progId="Equation.3">
                  <p:embed/>
                </p:oleObj>
              </mc:Choice>
              <mc:Fallback>
                <p:oleObj name="Equation" r:id="rId18" imgW="660400" imgH="203200" progId="Equation.3">
                  <p:embed/>
                  <p:pic>
                    <p:nvPicPr>
                      <p:cNvPr id="0" name=""/>
                      <p:cNvPicPr/>
                      <p:nvPr/>
                    </p:nvPicPr>
                    <p:blipFill>
                      <a:blip r:embed="rId19"/>
                      <a:stretch>
                        <a:fillRect/>
                      </a:stretch>
                    </p:blipFill>
                    <p:spPr>
                      <a:xfrm>
                        <a:off x="6618151" y="1235075"/>
                        <a:ext cx="1354137" cy="417513"/>
                      </a:xfrm>
                      <a:prstGeom prst="rect">
                        <a:avLst/>
                      </a:prstGeom>
                    </p:spPr>
                  </p:pic>
                </p:oleObj>
              </mc:Fallback>
            </mc:AlternateContent>
          </a:graphicData>
        </a:graphic>
      </p:graphicFrame>
    </p:spTree>
    <p:extLst>
      <p:ext uri="{BB962C8B-B14F-4D97-AF65-F5344CB8AC3E}">
        <p14:creationId xmlns:p14="http://schemas.microsoft.com/office/powerpoint/2010/main" val="419218368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562572104"/>
              </p:ext>
            </p:extLst>
          </p:nvPr>
        </p:nvGraphicFramePr>
        <p:xfrm>
          <a:off x="4158742" y="1235075"/>
          <a:ext cx="1744663" cy="417513"/>
        </p:xfrm>
        <a:graphic>
          <a:graphicData uri="http://schemas.openxmlformats.org/presentationml/2006/ole">
            <mc:AlternateContent xmlns:mc="http://schemas.openxmlformats.org/markup-compatibility/2006">
              <mc:Choice xmlns:v="urn:schemas-microsoft-com:vml" Requires="v">
                <p:oleObj spid="_x0000_s105101" name="Equation" r:id="rId4" imgW="850900" imgH="203200" progId="Equation.3">
                  <p:embed/>
                </p:oleObj>
              </mc:Choice>
              <mc:Fallback>
                <p:oleObj name="Equation" r:id="rId4" imgW="850900" imgH="203200" progId="Equation.3">
                  <p:embed/>
                  <p:pic>
                    <p:nvPicPr>
                      <p:cNvPr id="0" name=""/>
                      <p:cNvPicPr/>
                      <p:nvPr/>
                    </p:nvPicPr>
                    <p:blipFill>
                      <a:blip r:embed="rId5"/>
                      <a:stretch>
                        <a:fillRect/>
                      </a:stretch>
                    </p:blipFill>
                    <p:spPr>
                      <a:xfrm>
                        <a:off x="4158742" y="1235075"/>
                        <a:ext cx="1744663" cy="41751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5275512"/>
              </p:ext>
            </p:extLst>
          </p:nvPr>
        </p:nvGraphicFramePr>
        <p:xfrm>
          <a:off x="4656138" y="2665050"/>
          <a:ext cx="2941637" cy="965200"/>
        </p:xfrm>
        <a:graphic>
          <a:graphicData uri="http://schemas.openxmlformats.org/presentationml/2006/ole">
            <mc:AlternateContent xmlns:mc="http://schemas.openxmlformats.org/markup-compatibility/2006">
              <mc:Choice xmlns:v="urn:schemas-microsoft-com:vml" Requires="v">
                <p:oleObj spid="_x0000_s105102" name="Equation" r:id="rId6" imgW="1435100" imgH="469900" progId="Equation.3">
                  <p:embed/>
                </p:oleObj>
              </mc:Choice>
              <mc:Fallback>
                <p:oleObj name="Equation" r:id="rId6" imgW="1435100" imgH="469900" progId="Equation.3">
                  <p:embed/>
                  <p:pic>
                    <p:nvPicPr>
                      <p:cNvPr id="0" name=""/>
                      <p:cNvPicPr/>
                      <p:nvPr/>
                    </p:nvPicPr>
                    <p:blipFill>
                      <a:blip r:embed="rId7"/>
                      <a:stretch>
                        <a:fillRect/>
                      </a:stretch>
                    </p:blipFill>
                    <p:spPr>
                      <a:xfrm>
                        <a:off x="4656138" y="2665050"/>
                        <a:ext cx="2941637" cy="9652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223164792"/>
              </p:ext>
            </p:extLst>
          </p:nvPr>
        </p:nvGraphicFramePr>
        <p:xfrm>
          <a:off x="762653" y="2940069"/>
          <a:ext cx="2395538" cy="417512"/>
        </p:xfrm>
        <a:graphic>
          <a:graphicData uri="http://schemas.openxmlformats.org/presentationml/2006/ole">
            <mc:AlternateContent xmlns:mc="http://schemas.openxmlformats.org/markup-compatibility/2006">
              <mc:Choice xmlns:v="urn:schemas-microsoft-com:vml" Requires="v">
                <p:oleObj spid="_x0000_s105103" name="Equation" r:id="rId8" imgW="1168400" imgH="203200" progId="Equation.3">
                  <p:embed/>
                </p:oleObj>
              </mc:Choice>
              <mc:Fallback>
                <p:oleObj name="Equation" r:id="rId8" imgW="1168400" imgH="203200" progId="Equation.3">
                  <p:embed/>
                  <p:pic>
                    <p:nvPicPr>
                      <p:cNvPr id="0" name=""/>
                      <p:cNvPicPr/>
                      <p:nvPr/>
                    </p:nvPicPr>
                    <p:blipFill>
                      <a:blip r:embed="rId9"/>
                      <a:stretch>
                        <a:fillRect/>
                      </a:stretch>
                    </p:blipFill>
                    <p:spPr>
                      <a:xfrm>
                        <a:off x="762653" y="2940069"/>
                        <a:ext cx="2395538" cy="417512"/>
                      </a:xfrm>
                      <a:prstGeom prst="rect">
                        <a:avLst/>
                      </a:prstGeom>
                    </p:spPr>
                  </p:pic>
                </p:oleObj>
              </mc:Fallback>
            </mc:AlternateContent>
          </a:graphicData>
        </a:graphic>
      </p:graphicFrame>
      <p:sp>
        <p:nvSpPr>
          <p:cNvPr id="18" name="Subtitle 3"/>
          <p:cNvSpPr>
            <a:spLocks noGrp="1"/>
          </p:cNvSpPr>
          <p:nvPr>
            <p:ph type="subTitle" idx="1"/>
          </p:nvPr>
        </p:nvSpPr>
        <p:spPr>
          <a:xfrm>
            <a:off x="541160" y="1224205"/>
            <a:ext cx="8361646" cy="1715864"/>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Binomial</a:t>
            </a:r>
            <a:r>
              <a:rPr lang="en-GB" sz="2000" dirty="0" smtClean="0">
                <a:solidFill>
                  <a:schemeClr val="tx1"/>
                </a:solidFill>
                <a:latin typeface="Lucida Grande"/>
                <a:cs typeface="Lucida Grande"/>
              </a:rPr>
              <a:t> Distribution:</a:t>
            </a:r>
            <a:endParaRPr lang="en-GB" sz="800" dirty="0">
              <a:solidFill>
                <a:schemeClr val="tx1"/>
              </a:solidFill>
              <a:latin typeface="Lucida Grande"/>
              <a:cs typeface="Lucida Grande"/>
            </a:endParaRPr>
          </a:p>
          <a:p>
            <a:pPr marL="4763" lvl="1" algn="l"/>
            <a:endParaRPr lang="en-GB" sz="800" dirty="0">
              <a:solidFill>
                <a:schemeClr val="tx1"/>
              </a:solidFill>
              <a:latin typeface="Lucida Grande"/>
              <a:cs typeface="Lucida Grande"/>
            </a:endParaRPr>
          </a:p>
          <a:p>
            <a:pPr marL="4763" lvl="1" algn="l"/>
            <a:r>
              <a:rPr lang="en-GB" sz="2400" i="1" dirty="0" smtClean="0">
                <a:solidFill>
                  <a:schemeClr val="tx1"/>
                </a:solidFill>
                <a:latin typeface="Times"/>
                <a:cs typeface="Times"/>
              </a:rPr>
              <a:t>n</a:t>
            </a:r>
            <a:r>
              <a:rPr lang="en-GB" sz="2400" dirty="0">
                <a:solidFill>
                  <a:schemeClr val="tx1"/>
                </a:solidFill>
                <a:latin typeface="Times"/>
                <a:cs typeface="Times"/>
              </a:rPr>
              <a:t> </a:t>
            </a:r>
            <a:r>
              <a:rPr lang="en-GB" sz="2000" dirty="0" smtClean="0">
                <a:solidFill>
                  <a:schemeClr val="tx1"/>
                </a:solidFill>
                <a:latin typeface="Times"/>
                <a:cs typeface="Times"/>
              </a:rPr>
              <a:t>: </a:t>
            </a:r>
            <a:r>
              <a:rPr lang="en-GB" sz="2000" dirty="0" smtClean="0">
                <a:solidFill>
                  <a:schemeClr val="tx1"/>
                </a:solidFill>
                <a:latin typeface="Lucida Grande"/>
                <a:cs typeface="Lucida Grande"/>
              </a:rPr>
              <a:t>number of independent trials</a:t>
            </a:r>
            <a:endParaRPr lang="en-GB" sz="2000" i="1" dirty="0" smtClean="0">
              <a:solidFill>
                <a:schemeClr val="tx1"/>
              </a:solidFill>
              <a:latin typeface="Lucida Grande"/>
              <a:cs typeface="Lucida Grande"/>
            </a:endParaRPr>
          </a:p>
          <a:p>
            <a:pPr marL="4763" lvl="1" algn="l"/>
            <a:r>
              <a:rPr lang="en-GB" sz="2400" i="1" dirty="0" smtClean="0">
                <a:solidFill>
                  <a:schemeClr val="tx1"/>
                </a:solidFill>
                <a:latin typeface="Times"/>
                <a:cs typeface="Times"/>
              </a:rPr>
              <a:t>p</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 success </a:t>
            </a:r>
            <a:r>
              <a:rPr lang="en-GB" sz="2000" dirty="0" smtClean="0">
                <a:solidFill>
                  <a:schemeClr val="tx1"/>
                </a:solidFill>
                <a:latin typeface="Lucida Grande"/>
                <a:cs typeface="Lucida Grande"/>
              </a:rPr>
              <a:t>probability</a:t>
            </a:r>
            <a:endParaRPr lang="en-GB" sz="2000" dirty="0">
              <a:solidFill>
                <a:schemeClr val="tx1"/>
              </a:solidFill>
              <a:latin typeface="Lucida Grande"/>
              <a:cs typeface="Lucida Grande"/>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527362416"/>
              </p:ext>
            </p:extLst>
          </p:nvPr>
        </p:nvGraphicFramePr>
        <p:xfrm>
          <a:off x="483394" y="4087313"/>
          <a:ext cx="8177213" cy="1270000"/>
        </p:xfrm>
        <a:graphic>
          <a:graphicData uri="http://schemas.openxmlformats.org/presentationml/2006/ole">
            <mc:AlternateContent xmlns:mc="http://schemas.openxmlformats.org/markup-compatibility/2006">
              <mc:Choice xmlns:v="urn:schemas-microsoft-com:vml" Requires="v">
                <p:oleObj spid="_x0000_s105104" name="Equation" r:id="rId10" imgW="4178300" imgH="647700" progId="Equation.3">
                  <p:embed/>
                </p:oleObj>
              </mc:Choice>
              <mc:Fallback>
                <p:oleObj name="Equation" r:id="rId10" imgW="4178300" imgH="647700" progId="Equation.3">
                  <p:embed/>
                  <p:pic>
                    <p:nvPicPr>
                      <p:cNvPr id="0" name=""/>
                      <p:cNvPicPr/>
                      <p:nvPr/>
                    </p:nvPicPr>
                    <p:blipFill>
                      <a:blip r:embed="rId11"/>
                      <a:stretch>
                        <a:fillRect/>
                      </a:stretch>
                    </p:blipFill>
                    <p:spPr>
                      <a:xfrm>
                        <a:off x="483394" y="4087313"/>
                        <a:ext cx="8177213" cy="1270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38080780"/>
              </p:ext>
            </p:extLst>
          </p:nvPr>
        </p:nvGraphicFramePr>
        <p:xfrm>
          <a:off x="1421606" y="5760497"/>
          <a:ext cx="6300788" cy="625475"/>
        </p:xfrm>
        <a:graphic>
          <a:graphicData uri="http://schemas.openxmlformats.org/presentationml/2006/ole">
            <mc:AlternateContent xmlns:mc="http://schemas.openxmlformats.org/markup-compatibility/2006">
              <mc:Choice xmlns:v="urn:schemas-microsoft-com:vml" Requires="v">
                <p:oleObj spid="_x0000_s105105" name="Equation" r:id="rId12" imgW="3073400" imgH="304800" progId="Equation.3">
                  <p:embed/>
                </p:oleObj>
              </mc:Choice>
              <mc:Fallback>
                <p:oleObj name="Equation" r:id="rId12" imgW="3073400" imgH="304800" progId="Equation.3">
                  <p:embed/>
                  <p:pic>
                    <p:nvPicPr>
                      <p:cNvPr id="0" name=""/>
                      <p:cNvPicPr/>
                      <p:nvPr/>
                    </p:nvPicPr>
                    <p:blipFill>
                      <a:blip r:embed="rId13"/>
                      <a:stretch>
                        <a:fillRect/>
                      </a:stretch>
                    </p:blipFill>
                    <p:spPr>
                      <a:xfrm>
                        <a:off x="1421606" y="5760497"/>
                        <a:ext cx="6300788" cy="62547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65742347"/>
              </p:ext>
            </p:extLst>
          </p:nvPr>
        </p:nvGraphicFramePr>
        <p:xfrm>
          <a:off x="6618151" y="1235075"/>
          <a:ext cx="1354137" cy="417513"/>
        </p:xfrm>
        <a:graphic>
          <a:graphicData uri="http://schemas.openxmlformats.org/presentationml/2006/ole">
            <mc:AlternateContent xmlns:mc="http://schemas.openxmlformats.org/markup-compatibility/2006">
              <mc:Choice xmlns:v="urn:schemas-microsoft-com:vml" Requires="v">
                <p:oleObj spid="_x0000_s105106" name="Equation" r:id="rId14" imgW="660400" imgH="203200" progId="Equation.3">
                  <p:embed/>
                </p:oleObj>
              </mc:Choice>
              <mc:Fallback>
                <p:oleObj name="Equation" r:id="rId14" imgW="660400" imgH="203200" progId="Equation.3">
                  <p:embed/>
                  <p:pic>
                    <p:nvPicPr>
                      <p:cNvPr id="0" name=""/>
                      <p:cNvPicPr/>
                      <p:nvPr/>
                    </p:nvPicPr>
                    <p:blipFill>
                      <a:blip r:embed="rId15"/>
                      <a:stretch>
                        <a:fillRect/>
                      </a:stretch>
                    </p:blipFill>
                    <p:spPr>
                      <a:xfrm>
                        <a:off x="6618151" y="1235075"/>
                        <a:ext cx="1354137" cy="417513"/>
                      </a:xfrm>
                      <a:prstGeom prst="rect">
                        <a:avLst/>
                      </a:prstGeom>
                    </p:spPr>
                  </p:pic>
                </p:oleObj>
              </mc:Fallback>
            </mc:AlternateContent>
          </a:graphicData>
        </a:graphic>
      </p:graphicFrame>
    </p:spTree>
    <p:extLst>
      <p:ext uri="{BB962C8B-B14F-4D97-AF65-F5344CB8AC3E}">
        <p14:creationId xmlns:p14="http://schemas.microsoft.com/office/powerpoint/2010/main" val="195746111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nom_10_p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594" y="3200400"/>
            <a:ext cx="5943600" cy="36576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685157767"/>
              </p:ext>
            </p:extLst>
          </p:nvPr>
        </p:nvGraphicFramePr>
        <p:xfrm>
          <a:off x="4158742" y="1235075"/>
          <a:ext cx="1744663" cy="417513"/>
        </p:xfrm>
        <a:graphic>
          <a:graphicData uri="http://schemas.openxmlformats.org/presentationml/2006/ole">
            <mc:AlternateContent xmlns:mc="http://schemas.openxmlformats.org/markup-compatibility/2006">
              <mc:Choice xmlns:v="urn:schemas-microsoft-com:vml" Requires="v">
                <p:oleObj spid="_x0000_s107029" name="Equation" r:id="rId5" imgW="850900" imgH="203200" progId="Equation.3">
                  <p:embed/>
                </p:oleObj>
              </mc:Choice>
              <mc:Fallback>
                <p:oleObj name="Equation" r:id="rId5" imgW="850900" imgH="203200" progId="Equation.3">
                  <p:embed/>
                  <p:pic>
                    <p:nvPicPr>
                      <p:cNvPr id="0" name=""/>
                      <p:cNvPicPr/>
                      <p:nvPr/>
                    </p:nvPicPr>
                    <p:blipFill>
                      <a:blip r:embed="rId6"/>
                      <a:stretch>
                        <a:fillRect/>
                      </a:stretch>
                    </p:blipFill>
                    <p:spPr>
                      <a:xfrm>
                        <a:off x="4158742" y="1235075"/>
                        <a:ext cx="1744663" cy="41751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43632183"/>
              </p:ext>
            </p:extLst>
          </p:nvPr>
        </p:nvGraphicFramePr>
        <p:xfrm>
          <a:off x="4656138" y="2665050"/>
          <a:ext cx="2941637" cy="965200"/>
        </p:xfrm>
        <a:graphic>
          <a:graphicData uri="http://schemas.openxmlformats.org/presentationml/2006/ole">
            <mc:AlternateContent xmlns:mc="http://schemas.openxmlformats.org/markup-compatibility/2006">
              <mc:Choice xmlns:v="urn:schemas-microsoft-com:vml" Requires="v">
                <p:oleObj spid="_x0000_s107030" name="Equation" r:id="rId7" imgW="1435100" imgH="469900" progId="Equation.3">
                  <p:embed/>
                </p:oleObj>
              </mc:Choice>
              <mc:Fallback>
                <p:oleObj name="Equation" r:id="rId7" imgW="1435100" imgH="469900" progId="Equation.3">
                  <p:embed/>
                  <p:pic>
                    <p:nvPicPr>
                      <p:cNvPr id="0" name=""/>
                      <p:cNvPicPr/>
                      <p:nvPr/>
                    </p:nvPicPr>
                    <p:blipFill>
                      <a:blip r:embed="rId8"/>
                      <a:stretch>
                        <a:fillRect/>
                      </a:stretch>
                    </p:blipFill>
                    <p:spPr>
                      <a:xfrm>
                        <a:off x="4656138" y="2665050"/>
                        <a:ext cx="2941637" cy="9652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48780624"/>
              </p:ext>
            </p:extLst>
          </p:nvPr>
        </p:nvGraphicFramePr>
        <p:xfrm>
          <a:off x="762653" y="2940069"/>
          <a:ext cx="2395538" cy="417512"/>
        </p:xfrm>
        <a:graphic>
          <a:graphicData uri="http://schemas.openxmlformats.org/presentationml/2006/ole">
            <mc:AlternateContent xmlns:mc="http://schemas.openxmlformats.org/markup-compatibility/2006">
              <mc:Choice xmlns:v="urn:schemas-microsoft-com:vml" Requires="v">
                <p:oleObj spid="_x0000_s107031" name="Equation" r:id="rId9" imgW="1168400" imgH="203200" progId="Equation.3">
                  <p:embed/>
                </p:oleObj>
              </mc:Choice>
              <mc:Fallback>
                <p:oleObj name="Equation" r:id="rId9" imgW="1168400" imgH="203200" progId="Equation.3">
                  <p:embed/>
                  <p:pic>
                    <p:nvPicPr>
                      <p:cNvPr id="0" name=""/>
                      <p:cNvPicPr/>
                      <p:nvPr/>
                    </p:nvPicPr>
                    <p:blipFill>
                      <a:blip r:embed="rId10"/>
                      <a:stretch>
                        <a:fillRect/>
                      </a:stretch>
                    </p:blipFill>
                    <p:spPr>
                      <a:xfrm>
                        <a:off x="762653" y="2940069"/>
                        <a:ext cx="2395538" cy="417512"/>
                      </a:xfrm>
                      <a:prstGeom prst="rect">
                        <a:avLst/>
                      </a:prstGeom>
                    </p:spPr>
                  </p:pic>
                </p:oleObj>
              </mc:Fallback>
            </mc:AlternateContent>
          </a:graphicData>
        </a:graphic>
      </p:graphicFrame>
      <p:sp>
        <p:nvSpPr>
          <p:cNvPr id="18" name="Subtitle 3"/>
          <p:cNvSpPr>
            <a:spLocks noGrp="1"/>
          </p:cNvSpPr>
          <p:nvPr>
            <p:ph type="subTitle" idx="1"/>
          </p:nvPr>
        </p:nvSpPr>
        <p:spPr>
          <a:xfrm>
            <a:off x="541160" y="1224205"/>
            <a:ext cx="8361646" cy="1715864"/>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Binomial</a:t>
            </a:r>
            <a:r>
              <a:rPr lang="en-GB" sz="2000" dirty="0" smtClean="0">
                <a:solidFill>
                  <a:schemeClr val="tx1"/>
                </a:solidFill>
                <a:latin typeface="Lucida Grande"/>
                <a:cs typeface="Lucida Grande"/>
              </a:rPr>
              <a:t> Distribution:</a:t>
            </a:r>
            <a:endParaRPr lang="en-GB" sz="800" dirty="0">
              <a:solidFill>
                <a:schemeClr val="tx1"/>
              </a:solidFill>
              <a:latin typeface="Lucida Grande"/>
              <a:cs typeface="Lucida Grande"/>
            </a:endParaRPr>
          </a:p>
          <a:p>
            <a:pPr marL="4763" lvl="1" algn="l"/>
            <a:endParaRPr lang="en-GB" sz="800" dirty="0">
              <a:solidFill>
                <a:schemeClr val="tx1"/>
              </a:solidFill>
              <a:latin typeface="Lucida Grande"/>
              <a:cs typeface="Lucida Grande"/>
            </a:endParaRPr>
          </a:p>
          <a:p>
            <a:pPr marL="4763" lvl="1" algn="l"/>
            <a:r>
              <a:rPr lang="en-GB" sz="2400" i="1" dirty="0" smtClean="0">
                <a:solidFill>
                  <a:schemeClr val="tx1"/>
                </a:solidFill>
                <a:latin typeface="Times"/>
                <a:cs typeface="Times"/>
              </a:rPr>
              <a:t>n</a:t>
            </a:r>
            <a:r>
              <a:rPr lang="en-GB" sz="2400" dirty="0">
                <a:solidFill>
                  <a:schemeClr val="tx1"/>
                </a:solidFill>
                <a:latin typeface="Times"/>
                <a:cs typeface="Times"/>
              </a:rPr>
              <a:t> </a:t>
            </a:r>
            <a:r>
              <a:rPr lang="en-GB" sz="2000" dirty="0" smtClean="0">
                <a:solidFill>
                  <a:schemeClr val="tx1"/>
                </a:solidFill>
                <a:latin typeface="Times"/>
                <a:cs typeface="Times"/>
              </a:rPr>
              <a:t>: </a:t>
            </a:r>
            <a:r>
              <a:rPr lang="en-GB" sz="2000" dirty="0" smtClean="0">
                <a:solidFill>
                  <a:schemeClr val="tx1"/>
                </a:solidFill>
                <a:latin typeface="Lucida Grande"/>
                <a:cs typeface="Lucida Grande"/>
              </a:rPr>
              <a:t>number of independent trials</a:t>
            </a:r>
            <a:endParaRPr lang="en-GB" sz="2000" i="1" dirty="0" smtClean="0">
              <a:solidFill>
                <a:schemeClr val="tx1"/>
              </a:solidFill>
              <a:latin typeface="Lucida Grande"/>
              <a:cs typeface="Lucida Grande"/>
            </a:endParaRPr>
          </a:p>
          <a:p>
            <a:pPr marL="4763" lvl="1" algn="l"/>
            <a:r>
              <a:rPr lang="en-GB" sz="2400" i="1" dirty="0" smtClean="0">
                <a:solidFill>
                  <a:schemeClr val="tx1"/>
                </a:solidFill>
                <a:latin typeface="Times"/>
                <a:cs typeface="Times"/>
              </a:rPr>
              <a:t>p</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 success </a:t>
            </a:r>
            <a:r>
              <a:rPr lang="en-GB" sz="2000" dirty="0" smtClean="0">
                <a:solidFill>
                  <a:schemeClr val="tx1"/>
                </a:solidFill>
                <a:latin typeface="Lucida Grande"/>
                <a:cs typeface="Lucida Grande"/>
              </a:rPr>
              <a:t>probability</a:t>
            </a:r>
            <a:endParaRPr lang="en-GB" sz="2000" dirty="0">
              <a:solidFill>
                <a:schemeClr val="tx1"/>
              </a:solidFill>
              <a:latin typeface="Lucida Grande"/>
              <a:cs typeface="Lucida Grande"/>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891730084"/>
              </p:ext>
            </p:extLst>
          </p:nvPr>
        </p:nvGraphicFramePr>
        <p:xfrm>
          <a:off x="6618151" y="1235075"/>
          <a:ext cx="1354137" cy="417513"/>
        </p:xfrm>
        <a:graphic>
          <a:graphicData uri="http://schemas.openxmlformats.org/presentationml/2006/ole">
            <mc:AlternateContent xmlns:mc="http://schemas.openxmlformats.org/markup-compatibility/2006">
              <mc:Choice xmlns:v="urn:schemas-microsoft-com:vml" Requires="v">
                <p:oleObj spid="_x0000_s107032" name="Equation" r:id="rId11" imgW="660400" imgH="203200" progId="Equation.3">
                  <p:embed/>
                </p:oleObj>
              </mc:Choice>
              <mc:Fallback>
                <p:oleObj name="Equation" r:id="rId11" imgW="660400" imgH="203200" progId="Equation.3">
                  <p:embed/>
                  <p:pic>
                    <p:nvPicPr>
                      <p:cNvPr id="0" name=""/>
                      <p:cNvPicPr/>
                      <p:nvPr/>
                    </p:nvPicPr>
                    <p:blipFill>
                      <a:blip r:embed="rId12"/>
                      <a:stretch>
                        <a:fillRect/>
                      </a:stretch>
                    </p:blipFill>
                    <p:spPr>
                      <a:xfrm>
                        <a:off x="6618151" y="1235075"/>
                        <a:ext cx="1354137" cy="41751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4014941"/>
              </p:ext>
            </p:extLst>
          </p:nvPr>
        </p:nvGraphicFramePr>
        <p:xfrm>
          <a:off x="7115175" y="4537075"/>
          <a:ext cx="963613" cy="862013"/>
        </p:xfrm>
        <a:graphic>
          <a:graphicData uri="http://schemas.openxmlformats.org/presentationml/2006/ole">
            <mc:AlternateContent xmlns:mc="http://schemas.openxmlformats.org/markup-compatibility/2006">
              <mc:Choice xmlns:v="urn:schemas-microsoft-com:vml" Requires="v">
                <p:oleObj spid="_x0000_s107033" name="Equation" r:id="rId13" imgW="469900" imgH="419100" progId="Equation.3">
                  <p:embed/>
                </p:oleObj>
              </mc:Choice>
              <mc:Fallback>
                <p:oleObj name="Equation" r:id="rId13" imgW="469900" imgH="419100" progId="Equation.3">
                  <p:embed/>
                  <p:pic>
                    <p:nvPicPr>
                      <p:cNvPr id="0" name=""/>
                      <p:cNvPicPr/>
                      <p:nvPr/>
                    </p:nvPicPr>
                    <p:blipFill>
                      <a:blip r:embed="rId14"/>
                      <a:stretch>
                        <a:fillRect/>
                      </a:stretch>
                    </p:blipFill>
                    <p:spPr>
                      <a:xfrm>
                        <a:off x="7115175" y="4537075"/>
                        <a:ext cx="963613" cy="862013"/>
                      </a:xfrm>
                      <a:prstGeom prst="rect">
                        <a:avLst/>
                      </a:prstGeom>
                    </p:spPr>
                  </p:pic>
                </p:oleObj>
              </mc:Fallback>
            </mc:AlternateContent>
          </a:graphicData>
        </a:graphic>
      </p:graphicFrame>
    </p:spTree>
    <p:extLst>
      <p:ext uri="{BB962C8B-B14F-4D97-AF65-F5344CB8AC3E}">
        <p14:creationId xmlns:p14="http://schemas.microsoft.com/office/powerpoint/2010/main" val="86670157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nom_100_p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594" y="3200400"/>
            <a:ext cx="5943600" cy="36576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670039087"/>
              </p:ext>
            </p:extLst>
          </p:nvPr>
        </p:nvGraphicFramePr>
        <p:xfrm>
          <a:off x="4158742" y="1235075"/>
          <a:ext cx="1744663" cy="417513"/>
        </p:xfrm>
        <a:graphic>
          <a:graphicData uri="http://schemas.openxmlformats.org/presentationml/2006/ole">
            <mc:AlternateContent xmlns:mc="http://schemas.openxmlformats.org/markup-compatibility/2006">
              <mc:Choice xmlns:v="urn:schemas-microsoft-com:vml" Requires="v">
                <p:oleObj spid="_x0000_s108048" name="Equation" r:id="rId5" imgW="850900" imgH="203200" progId="Equation.3">
                  <p:embed/>
                </p:oleObj>
              </mc:Choice>
              <mc:Fallback>
                <p:oleObj name="Equation" r:id="rId5" imgW="850900" imgH="203200" progId="Equation.3">
                  <p:embed/>
                  <p:pic>
                    <p:nvPicPr>
                      <p:cNvPr id="0" name=""/>
                      <p:cNvPicPr/>
                      <p:nvPr/>
                    </p:nvPicPr>
                    <p:blipFill>
                      <a:blip r:embed="rId6"/>
                      <a:stretch>
                        <a:fillRect/>
                      </a:stretch>
                    </p:blipFill>
                    <p:spPr>
                      <a:xfrm>
                        <a:off x="4158742" y="1235075"/>
                        <a:ext cx="1744663" cy="41751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9083486"/>
              </p:ext>
            </p:extLst>
          </p:nvPr>
        </p:nvGraphicFramePr>
        <p:xfrm>
          <a:off x="4656138" y="2665050"/>
          <a:ext cx="2941637" cy="965200"/>
        </p:xfrm>
        <a:graphic>
          <a:graphicData uri="http://schemas.openxmlformats.org/presentationml/2006/ole">
            <mc:AlternateContent xmlns:mc="http://schemas.openxmlformats.org/markup-compatibility/2006">
              <mc:Choice xmlns:v="urn:schemas-microsoft-com:vml" Requires="v">
                <p:oleObj spid="_x0000_s108049" name="Equation" r:id="rId7" imgW="1435100" imgH="469900" progId="Equation.3">
                  <p:embed/>
                </p:oleObj>
              </mc:Choice>
              <mc:Fallback>
                <p:oleObj name="Equation" r:id="rId7" imgW="1435100" imgH="469900" progId="Equation.3">
                  <p:embed/>
                  <p:pic>
                    <p:nvPicPr>
                      <p:cNvPr id="0" name=""/>
                      <p:cNvPicPr/>
                      <p:nvPr/>
                    </p:nvPicPr>
                    <p:blipFill>
                      <a:blip r:embed="rId8"/>
                      <a:stretch>
                        <a:fillRect/>
                      </a:stretch>
                    </p:blipFill>
                    <p:spPr>
                      <a:xfrm>
                        <a:off x="4656138" y="2665050"/>
                        <a:ext cx="2941637" cy="9652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82596938"/>
              </p:ext>
            </p:extLst>
          </p:nvPr>
        </p:nvGraphicFramePr>
        <p:xfrm>
          <a:off x="762653" y="2940069"/>
          <a:ext cx="2395538" cy="417512"/>
        </p:xfrm>
        <a:graphic>
          <a:graphicData uri="http://schemas.openxmlformats.org/presentationml/2006/ole">
            <mc:AlternateContent xmlns:mc="http://schemas.openxmlformats.org/markup-compatibility/2006">
              <mc:Choice xmlns:v="urn:schemas-microsoft-com:vml" Requires="v">
                <p:oleObj spid="_x0000_s108050" name="Equation" r:id="rId9" imgW="1168400" imgH="203200" progId="Equation.3">
                  <p:embed/>
                </p:oleObj>
              </mc:Choice>
              <mc:Fallback>
                <p:oleObj name="Equation" r:id="rId9" imgW="1168400" imgH="203200" progId="Equation.3">
                  <p:embed/>
                  <p:pic>
                    <p:nvPicPr>
                      <p:cNvPr id="0" name=""/>
                      <p:cNvPicPr/>
                      <p:nvPr/>
                    </p:nvPicPr>
                    <p:blipFill>
                      <a:blip r:embed="rId10"/>
                      <a:stretch>
                        <a:fillRect/>
                      </a:stretch>
                    </p:blipFill>
                    <p:spPr>
                      <a:xfrm>
                        <a:off x="762653" y="2940069"/>
                        <a:ext cx="2395538" cy="417512"/>
                      </a:xfrm>
                      <a:prstGeom prst="rect">
                        <a:avLst/>
                      </a:prstGeom>
                    </p:spPr>
                  </p:pic>
                </p:oleObj>
              </mc:Fallback>
            </mc:AlternateContent>
          </a:graphicData>
        </a:graphic>
      </p:graphicFrame>
      <p:sp>
        <p:nvSpPr>
          <p:cNvPr id="18" name="Subtitle 3"/>
          <p:cNvSpPr>
            <a:spLocks noGrp="1"/>
          </p:cNvSpPr>
          <p:nvPr>
            <p:ph type="subTitle" idx="1"/>
          </p:nvPr>
        </p:nvSpPr>
        <p:spPr>
          <a:xfrm>
            <a:off x="541160" y="1224205"/>
            <a:ext cx="8361646" cy="1715864"/>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Binomial</a:t>
            </a:r>
            <a:r>
              <a:rPr lang="en-GB" sz="2000" dirty="0" smtClean="0">
                <a:solidFill>
                  <a:schemeClr val="tx1"/>
                </a:solidFill>
                <a:latin typeface="Lucida Grande"/>
                <a:cs typeface="Lucida Grande"/>
              </a:rPr>
              <a:t> Distribution:</a:t>
            </a:r>
            <a:endParaRPr lang="en-GB" sz="800" dirty="0">
              <a:solidFill>
                <a:schemeClr val="tx1"/>
              </a:solidFill>
              <a:latin typeface="Lucida Grande"/>
              <a:cs typeface="Lucida Grande"/>
            </a:endParaRPr>
          </a:p>
          <a:p>
            <a:pPr marL="4763" lvl="1" algn="l"/>
            <a:endParaRPr lang="en-GB" sz="800" dirty="0">
              <a:solidFill>
                <a:schemeClr val="tx1"/>
              </a:solidFill>
              <a:latin typeface="Lucida Grande"/>
              <a:cs typeface="Lucida Grande"/>
            </a:endParaRPr>
          </a:p>
          <a:p>
            <a:pPr marL="4763" lvl="1" algn="l"/>
            <a:r>
              <a:rPr lang="en-GB" sz="2400" i="1" dirty="0" smtClean="0">
                <a:solidFill>
                  <a:schemeClr val="tx1"/>
                </a:solidFill>
                <a:latin typeface="Times"/>
                <a:cs typeface="Times"/>
              </a:rPr>
              <a:t>n</a:t>
            </a:r>
            <a:r>
              <a:rPr lang="en-GB" sz="2400" dirty="0">
                <a:solidFill>
                  <a:schemeClr val="tx1"/>
                </a:solidFill>
                <a:latin typeface="Times"/>
                <a:cs typeface="Times"/>
              </a:rPr>
              <a:t> </a:t>
            </a:r>
            <a:r>
              <a:rPr lang="en-GB" sz="2000" dirty="0" smtClean="0">
                <a:solidFill>
                  <a:schemeClr val="tx1"/>
                </a:solidFill>
                <a:latin typeface="Times"/>
                <a:cs typeface="Times"/>
              </a:rPr>
              <a:t>: </a:t>
            </a:r>
            <a:r>
              <a:rPr lang="en-GB" sz="2000" dirty="0" smtClean="0">
                <a:solidFill>
                  <a:schemeClr val="tx1"/>
                </a:solidFill>
                <a:latin typeface="Lucida Grande"/>
                <a:cs typeface="Lucida Grande"/>
              </a:rPr>
              <a:t>number of independent trials</a:t>
            </a:r>
            <a:endParaRPr lang="en-GB" sz="2000" i="1" dirty="0" smtClean="0">
              <a:solidFill>
                <a:schemeClr val="tx1"/>
              </a:solidFill>
              <a:latin typeface="Lucida Grande"/>
              <a:cs typeface="Lucida Grande"/>
            </a:endParaRPr>
          </a:p>
          <a:p>
            <a:pPr marL="4763" lvl="1" algn="l"/>
            <a:r>
              <a:rPr lang="en-GB" sz="2400" i="1" dirty="0" smtClean="0">
                <a:solidFill>
                  <a:schemeClr val="tx1"/>
                </a:solidFill>
                <a:latin typeface="Times"/>
                <a:cs typeface="Times"/>
              </a:rPr>
              <a:t>p</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 success </a:t>
            </a:r>
            <a:r>
              <a:rPr lang="en-GB" sz="2000" dirty="0" smtClean="0">
                <a:solidFill>
                  <a:schemeClr val="tx1"/>
                </a:solidFill>
                <a:latin typeface="Lucida Grande"/>
                <a:cs typeface="Lucida Grande"/>
              </a:rPr>
              <a:t>probability</a:t>
            </a:r>
            <a:endParaRPr lang="en-GB" sz="2000" dirty="0">
              <a:solidFill>
                <a:schemeClr val="tx1"/>
              </a:solidFill>
              <a:latin typeface="Lucida Grande"/>
              <a:cs typeface="Lucida Grande"/>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940406874"/>
              </p:ext>
            </p:extLst>
          </p:nvPr>
        </p:nvGraphicFramePr>
        <p:xfrm>
          <a:off x="6618151" y="1235075"/>
          <a:ext cx="1354137" cy="417513"/>
        </p:xfrm>
        <a:graphic>
          <a:graphicData uri="http://schemas.openxmlformats.org/presentationml/2006/ole">
            <mc:AlternateContent xmlns:mc="http://schemas.openxmlformats.org/markup-compatibility/2006">
              <mc:Choice xmlns:v="urn:schemas-microsoft-com:vml" Requires="v">
                <p:oleObj spid="_x0000_s108051" name="Equation" r:id="rId11" imgW="660400" imgH="203200" progId="Equation.3">
                  <p:embed/>
                </p:oleObj>
              </mc:Choice>
              <mc:Fallback>
                <p:oleObj name="Equation" r:id="rId11" imgW="660400" imgH="203200" progId="Equation.3">
                  <p:embed/>
                  <p:pic>
                    <p:nvPicPr>
                      <p:cNvPr id="0" name=""/>
                      <p:cNvPicPr/>
                      <p:nvPr/>
                    </p:nvPicPr>
                    <p:blipFill>
                      <a:blip r:embed="rId12"/>
                      <a:stretch>
                        <a:fillRect/>
                      </a:stretch>
                    </p:blipFill>
                    <p:spPr>
                      <a:xfrm>
                        <a:off x="6618151" y="1235075"/>
                        <a:ext cx="1354137" cy="41751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847662679"/>
              </p:ext>
            </p:extLst>
          </p:nvPr>
        </p:nvGraphicFramePr>
        <p:xfrm>
          <a:off x="7102475" y="4537075"/>
          <a:ext cx="990600" cy="862013"/>
        </p:xfrm>
        <a:graphic>
          <a:graphicData uri="http://schemas.openxmlformats.org/presentationml/2006/ole">
            <mc:AlternateContent xmlns:mc="http://schemas.openxmlformats.org/markup-compatibility/2006">
              <mc:Choice xmlns:v="urn:schemas-microsoft-com:vml" Requires="v">
                <p:oleObj spid="_x0000_s108052" name="Equation" r:id="rId13" imgW="482600" imgH="419100" progId="Equation.3">
                  <p:embed/>
                </p:oleObj>
              </mc:Choice>
              <mc:Fallback>
                <p:oleObj name="Equation" r:id="rId13" imgW="482600" imgH="419100" progId="Equation.3">
                  <p:embed/>
                  <p:pic>
                    <p:nvPicPr>
                      <p:cNvPr id="0" name=""/>
                      <p:cNvPicPr/>
                      <p:nvPr/>
                    </p:nvPicPr>
                    <p:blipFill>
                      <a:blip r:embed="rId14"/>
                      <a:stretch>
                        <a:fillRect/>
                      </a:stretch>
                    </p:blipFill>
                    <p:spPr>
                      <a:xfrm>
                        <a:off x="7102475" y="4537075"/>
                        <a:ext cx="990600" cy="862013"/>
                      </a:xfrm>
                      <a:prstGeom prst="rect">
                        <a:avLst/>
                      </a:prstGeom>
                    </p:spPr>
                  </p:pic>
                </p:oleObj>
              </mc:Fallback>
            </mc:AlternateContent>
          </a:graphicData>
        </a:graphic>
      </p:graphicFrame>
    </p:spTree>
    <p:extLst>
      <p:ext uri="{BB962C8B-B14F-4D97-AF65-F5344CB8AC3E}">
        <p14:creationId xmlns:p14="http://schemas.microsoft.com/office/powerpoint/2010/main" val="7389757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nom_100_p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594" y="3200400"/>
            <a:ext cx="5943600" cy="3657600"/>
          </a:xfrm>
          <a:prstGeom prst="rect">
            <a:avLst/>
          </a:prstGeom>
        </p:spPr>
      </p:pic>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670039087"/>
              </p:ext>
            </p:extLst>
          </p:nvPr>
        </p:nvGraphicFramePr>
        <p:xfrm>
          <a:off x="4158742" y="1235075"/>
          <a:ext cx="1744663" cy="417513"/>
        </p:xfrm>
        <a:graphic>
          <a:graphicData uri="http://schemas.openxmlformats.org/presentationml/2006/ole">
            <mc:AlternateContent xmlns:mc="http://schemas.openxmlformats.org/markup-compatibility/2006">
              <mc:Choice xmlns:v="urn:schemas-microsoft-com:vml" Requires="v">
                <p:oleObj spid="_x0000_s109082" name="Equation" r:id="rId5" imgW="850900" imgH="203200" progId="Equation.3">
                  <p:embed/>
                </p:oleObj>
              </mc:Choice>
              <mc:Fallback>
                <p:oleObj name="Equation" r:id="rId5" imgW="850900" imgH="203200" progId="Equation.3">
                  <p:embed/>
                  <p:pic>
                    <p:nvPicPr>
                      <p:cNvPr id="0" name=""/>
                      <p:cNvPicPr/>
                      <p:nvPr/>
                    </p:nvPicPr>
                    <p:blipFill>
                      <a:blip r:embed="rId6"/>
                      <a:stretch>
                        <a:fillRect/>
                      </a:stretch>
                    </p:blipFill>
                    <p:spPr>
                      <a:xfrm>
                        <a:off x="4158742" y="1235075"/>
                        <a:ext cx="1744663" cy="41751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9083486"/>
              </p:ext>
            </p:extLst>
          </p:nvPr>
        </p:nvGraphicFramePr>
        <p:xfrm>
          <a:off x="4656138" y="2665050"/>
          <a:ext cx="2941637" cy="965200"/>
        </p:xfrm>
        <a:graphic>
          <a:graphicData uri="http://schemas.openxmlformats.org/presentationml/2006/ole">
            <mc:AlternateContent xmlns:mc="http://schemas.openxmlformats.org/markup-compatibility/2006">
              <mc:Choice xmlns:v="urn:schemas-microsoft-com:vml" Requires="v">
                <p:oleObj spid="_x0000_s109083" name="Equation" r:id="rId7" imgW="1435100" imgH="469900" progId="Equation.3">
                  <p:embed/>
                </p:oleObj>
              </mc:Choice>
              <mc:Fallback>
                <p:oleObj name="Equation" r:id="rId7" imgW="1435100" imgH="469900" progId="Equation.3">
                  <p:embed/>
                  <p:pic>
                    <p:nvPicPr>
                      <p:cNvPr id="0" name=""/>
                      <p:cNvPicPr/>
                      <p:nvPr/>
                    </p:nvPicPr>
                    <p:blipFill>
                      <a:blip r:embed="rId8"/>
                      <a:stretch>
                        <a:fillRect/>
                      </a:stretch>
                    </p:blipFill>
                    <p:spPr>
                      <a:xfrm>
                        <a:off x="4656138" y="2665050"/>
                        <a:ext cx="2941637" cy="9652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82596938"/>
              </p:ext>
            </p:extLst>
          </p:nvPr>
        </p:nvGraphicFramePr>
        <p:xfrm>
          <a:off x="762653" y="2940069"/>
          <a:ext cx="2395538" cy="417512"/>
        </p:xfrm>
        <a:graphic>
          <a:graphicData uri="http://schemas.openxmlformats.org/presentationml/2006/ole">
            <mc:AlternateContent xmlns:mc="http://schemas.openxmlformats.org/markup-compatibility/2006">
              <mc:Choice xmlns:v="urn:schemas-microsoft-com:vml" Requires="v">
                <p:oleObj spid="_x0000_s109084" name="Equation" r:id="rId9" imgW="1168400" imgH="203200" progId="Equation.3">
                  <p:embed/>
                </p:oleObj>
              </mc:Choice>
              <mc:Fallback>
                <p:oleObj name="Equation" r:id="rId9" imgW="1168400" imgH="203200" progId="Equation.3">
                  <p:embed/>
                  <p:pic>
                    <p:nvPicPr>
                      <p:cNvPr id="0" name=""/>
                      <p:cNvPicPr/>
                      <p:nvPr/>
                    </p:nvPicPr>
                    <p:blipFill>
                      <a:blip r:embed="rId10"/>
                      <a:stretch>
                        <a:fillRect/>
                      </a:stretch>
                    </p:blipFill>
                    <p:spPr>
                      <a:xfrm>
                        <a:off x="762653" y="2940069"/>
                        <a:ext cx="2395538" cy="417512"/>
                      </a:xfrm>
                      <a:prstGeom prst="rect">
                        <a:avLst/>
                      </a:prstGeom>
                    </p:spPr>
                  </p:pic>
                </p:oleObj>
              </mc:Fallback>
            </mc:AlternateContent>
          </a:graphicData>
        </a:graphic>
      </p:graphicFrame>
      <p:sp>
        <p:nvSpPr>
          <p:cNvPr id="18" name="Subtitle 3"/>
          <p:cNvSpPr>
            <a:spLocks noGrp="1"/>
          </p:cNvSpPr>
          <p:nvPr>
            <p:ph type="subTitle" idx="1"/>
          </p:nvPr>
        </p:nvSpPr>
        <p:spPr>
          <a:xfrm>
            <a:off x="541160" y="1224205"/>
            <a:ext cx="8361646" cy="1715864"/>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Binomial</a:t>
            </a:r>
            <a:r>
              <a:rPr lang="en-GB" sz="2000" dirty="0" smtClean="0">
                <a:solidFill>
                  <a:schemeClr val="tx1"/>
                </a:solidFill>
                <a:latin typeface="Lucida Grande"/>
                <a:cs typeface="Lucida Grande"/>
              </a:rPr>
              <a:t> Distribution:</a:t>
            </a:r>
            <a:endParaRPr lang="en-GB" sz="800" dirty="0">
              <a:solidFill>
                <a:schemeClr val="tx1"/>
              </a:solidFill>
              <a:latin typeface="Lucida Grande"/>
              <a:cs typeface="Lucida Grande"/>
            </a:endParaRPr>
          </a:p>
          <a:p>
            <a:pPr marL="4763" lvl="1" algn="l"/>
            <a:endParaRPr lang="en-GB" sz="800" dirty="0">
              <a:solidFill>
                <a:schemeClr val="tx1"/>
              </a:solidFill>
              <a:latin typeface="Lucida Grande"/>
              <a:cs typeface="Lucida Grande"/>
            </a:endParaRPr>
          </a:p>
          <a:p>
            <a:pPr marL="4763" lvl="1" algn="l"/>
            <a:r>
              <a:rPr lang="en-GB" sz="2400" i="1" dirty="0" smtClean="0">
                <a:solidFill>
                  <a:schemeClr val="tx1"/>
                </a:solidFill>
                <a:latin typeface="Times"/>
                <a:cs typeface="Times"/>
              </a:rPr>
              <a:t>n</a:t>
            </a:r>
            <a:r>
              <a:rPr lang="en-GB" sz="2400" dirty="0">
                <a:solidFill>
                  <a:schemeClr val="tx1"/>
                </a:solidFill>
                <a:latin typeface="Times"/>
                <a:cs typeface="Times"/>
              </a:rPr>
              <a:t> </a:t>
            </a:r>
            <a:r>
              <a:rPr lang="en-GB" sz="2000" dirty="0" smtClean="0">
                <a:solidFill>
                  <a:schemeClr val="tx1"/>
                </a:solidFill>
                <a:latin typeface="Times"/>
                <a:cs typeface="Times"/>
              </a:rPr>
              <a:t>: </a:t>
            </a:r>
            <a:r>
              <a:rPr lang="en-GB" sz="2000" dirty="0" smtClean="0">
                <a:solidFill>
                  <a:schemeClr val="tx1"/>
                </a:solidFill>
                <a:latin typeface="Lucida Grande"/>
                <a:cs typeface="Lucida Grande"/>
              </a:rPr>
              <a:t>number of independent trials</a:t>
            </a:r>
            <a:endParaRPr lang="en-GB" sz="2000" i="1" dirty="0" smtClean="0">
              <a:solidFill>
                <a:schemeClr val="tx1"/>
              </a:solidFill>
              <a:latin typeface="Lucida Grande"/>
              <a:cs typeface="Lucida Grande"/>
            </a:endParaRPr>
          </a:p>
          <a:p>
            <a:pPr marL="4763" lvl="1" algn="l"/>
            <a:r>
              <a:rPr lang="en-GB" sz="2400" i="1" dirty="0" smtClean="0">
                <a:solidFill>
                  <a:schemeClr val="tx1"/>
                </a:solidFill>
                <a:latin typeface="Times"/>
                <a:cs typeface="Times"/>
              </a:rPr>
              <a:t>p</a:t>
            </a:r>
            <a:r>
              <a:rPr lang="en-GB" sz="2000" dirty="0" smtClean="0">
                <a:solidFill>
                  <a:schemeClr val="tx1"/>
                </a:solidFill>
                <a:latin typeface="Lucida Grande"/>
                <a:cs typeface="Lucida Grande"/>
              </a:rPr>
              <a:t> </a:t>
            </a:r>
            <a:r>
              <a:rPr lang="en-GB" sz="2000" dirty="0">
                <a:solidFill>
                  <a:schemeClr val="tx1"/>
                </a:solidFill>
                <a:latin typeface="Lucida Grande"/>
                <a:cs typeface="Lucida Grande"/>
              </a:rPr>
              <a:t>: success </a:t>
            </a:r>
            <a:r>
              <a:rPr lang="en-GB" sz="2000" dirty="0" smtClean="0">
                <a:solidFill>
                  <a:schemeClr val="tx1"/>
                </a:solidFill>
                <a:latin typeface="Lucida Grande"/>
                <a:cs typeface="Lucida Grande"/>
              </a:rPr>
              <a:t>probability</a:t>
            </a:r>
            <a:endParaRPr lang="en-GB" sz="2000" dirty="0">
              <a:solidFill>
                <a:schemeClr val="tx1"/>
              </a:solidFill>
              <a:latin typeface="Lucida Grande"/>
              <a:cs typeface="Lucida Grande"/>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940406874"/>
              </p:ext>
            </p:extLst>
          </p:nvPr>
        </p:nvGraphicFramePr>
        <p:xfrm>
          <a:off x="6618151" y="1235075"/>
          <a:ext cx="1354137" cy="417513"/>
        </p:xfrm>
        <a:graphic>
          <a:graphicData uri="http://schemas.openxmlformats.org/presentationml/2006/ole">
            <mc:AlternateContent xmlns:mc="http://schemas.openxmlformats.org/markup-compatibility/2006">
              <mc:Choice xmlns:v="urn:schemas-microsoft-com:vml" Requires="v">
                <p:oleObj spid="_x0000_s109085" name="Equation" r:id="rId11" imgW="660400" imgH="203200" progId="Equation.3">
                  <p:embed/>
                </p:oleObj>
              </mc:Choice>
              <mc:Fallback>
                <p:oleObj name="Equation" r:id="rId11" imgW="660400" imgH="203200" progId="Equation.3">
                  <p:embed/>
                  <p:pic>
                    <p:nvPicPr>
                      <p:cNvPr id="0" name=""/>
                      <p:cNvPicPr/>
                      <p:nvPr/>
                    </p:nvPicPr>
                    <p:blipFill>
                      <a:blip r:embed="rId12"/>
                      <a:stretch>
                        <a:fillRect/>
                      </a:stretch>
                    </p:blipFill>
                    <p:spPr>
                      <a:xfrm>
                        <a:off x="6618151" y="1235075"/>
                        <a:ext cx="1354137" cy="41751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37747256"/>
              </p:ext>
            </p:extLst>
          </p:nvPr>
        </p:nvGraphicFramePr>
        <p:xfrm>
          <a:off x="7102475" y="4537075"/>
          <a:ext cx="990600" cy="862013"/>
        </p:xfrm>
        <a:graphic>
          <a:graphicData uri="http://schemas.openxmlformats.org/presentationml/2006/ole">
            <mc:AlternateContent xmlns:mc="http://schemas.openxmlformats.org/markup-compatibility/2006">
              <mc:Choice xmlns:v="urn:schemas-microsoft-com:vml" Requires="v">
                <p:oleObj spid="_x0000_s109086" name="Equation" r:id="rId13" imgW="482600" imgH="419100" progId="Equation.3">
                  <p:embed/>
                </p:oleObj>
              </mc:Choice>
              <mc:Fallback>
                <p:oleObj name="Equation" r:id="rId13" imgW="482600" imgH="419100" progId="Equation.3">
                  <p:embed/>
                  <p:pic>
                    <p:nvPicPr>
                      <p:cNvPr id="0" name=""/>
                      <p:cNvPicPr/>
                      <p:nvPr/>
                    </p:nvPicPr>
                    <p:blipFill>
                      <a:blip r:embed="rId14"/>
                      <a:stretch>
                        <a:fillRect/>
                      </a:stretch>
                    </p:blipFill>
                    <p:spPr>
                      <a:xfrm>
                        <a:off x="7102475" y="4537075"/>
                        <a:ext cx="990600" cy="862013"/>
                      </a:xfrm>
                      <a:prstGeom prst="rect">
                        <a:avLst/>
                      </a:prstGeom>
                    </p:spPr>
                  </p:pic>
                </p:oleObj>
              </mc:Fallback>
            </mc:AlternateContent>
          </a:graphicData>
        </a:graphic>
      </p:graphicFrame>
    </p:spTree>
    <p:extLst>
      <p:ext uri="{BB962C8B-B14F-4D97-AF65-F5344CB8AC3E}">
        <p14:creationId xmlns:p14="http://schemas.microsoft.com/office/powerpoint/2010/main" val="73897579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18" name="Subtitle 3"/>
          <p:cNvSpPr>
            <a:spLocks noGrp="1"/>
          </p:cNvSpPr>
          <p:nvPr>
            <p:ph type="subTitle" idx="1"/>
          </p:nvPr>
        </p:nvSpPr>
        <p:spPr>
          <a:xfrm>
            <a:off x="541160" y="1224205"/>
            <a:ext cx="1608890" cy="523697"/>
          </a:xfrm>
        </p:spPr>
        <p:txBody>
          <a:bodyPr>
            <a:normAutofit/>
          </a:bodyPr>
          <a:lstStyle/>
          <a:p>
            <a:pPr marL="4763" lvl="1" algn="l"/>
            <a:r>
              <a:rPr lang="en-GB" sz="2000" dirty="0" smtClean="0">
                <a:solidFill>
                  <a:schemeClr val="tx1"/>
                </a:solidFill>
                <a:latin typeface="Lucida Grande"/>
                <a:cs typeface="Lucida Grande"/>
              </a:rPr>
              <a:t>Example:</a:t>
            </a:r>
            <a:endParaRPr lang="en-GB" sz="800" dirty="0">
              <a:solidFill>
                <a:schemeClr val="tx1"/>
              </a:solidFill>
              <a:latin typeface="Lucida Grande"/>
              <a:cs typeface="Lucida Grande"/>
            </a:endParaRPr>
          </a:p>
        </p:txBody>
      </p:sp>
      <p:pic>
        <p:nvPicPr>
          <p:cNvPr id="10" name="Picture 9" descr="co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449" y="1747902"/>
            <a:ext cx="1010714" cy="885296"/>
          </a:xfrm>
          <a:prstGeom prst="rect">
            <a:avLst/>
          </a:prstGeom>
        </p:spPr>
      </p:pic>
      <p:sp>
        <p:nvSpPr>
          <p:cNvPr id="19" name="Subtitle 3"/>
          <p:cNvSpPr txBox="1">
            <a:spLocks/>
          </p:cNvSpPr>
          <p:nvPr/>
        </p:nvSpPr>
        <p:spPr>
          <a:xfrm>
            <a:off x="1996627" y="1957846"/>
            <a:ext cx="6348861" cy="5319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Number of heads</a:t>
            </a:r>
            <a:r>
              <a:rPr lang="en-GB" sz="2000" i="1" dirty="0" smtClean="0">
                <a:solidFill>
                  <a:schemeClr val="tx1"/>
                </a:solidFill>
                <a:latin typeface="Lucida Grande"/>
                <a:cs typeface="Lucida Grande"/>
              </a:rPr>
              <a:t> </a:t>
            </a:r>
            <a:r>
              <a:rPr lang="en-GB" sz="2000" dirty="0" smtClean="0">
                <a:solidFill>
                  <a:schemeClr val="tx1"/>
                </a:solidFill>
                <a:latin typeface="Lucida Grande"/>
                <a:cs typeface="Lucida Grande"/>
              </a:rPr>
              <a:t>in </a:t>
            </a:r>
            <a:r>
              <a:rPr lang="en-GB" sz="2400" i="1" dirty="0" smtClean="0">
                <a:solidFill>
                  <a:schemeClr val="tx1"/>
                </a:solidFill>
                <a:latin typeface="Times"/>
                <a:cs typeface="Times"/>
              </a:rPr>
              <a:t>n</a:t>
            </a:r>
            <a:r>
              <a:rPr lang="en-GB" sz="2000" dirty="0" smtClean="0">
                <a:solidFill>
                  <a:schemeClr val="tx1"/>
                </a:solidFill>
                <a:latin typeface="Lucida Grande"/>
                <a:cs typeface="Lucida Grande"/>
              </a:rPr>
              <a:t> fair coin toss trials</a:t>
            </a:r>
          </a:p>
        </p:txBody>
      </p:sp>
      <p:graphicFrame>
        <p:nvGraphicFramePr>
          <p:cNvPr id="20" name="Object 19"/>
          <p:cNvGraphicFramePr>
            <a:graphicFrameLocks noChangeAspect="1"/>
          </p:cNvGraphicFramePr>
          <p:nvPr>
            <p:extLst>
              <p:ext uri="{D42A27DB-BD31-4B8C-83A1-F6EECF244321}">
                <p14:modId xmlns:p14="http://schemas.microsoft.com/office/powerpoint/2010/main" val="4159269570"/>
              </p:ext>
            </p:extLst>
          </p:nvPr>
        </p:nvGraphicFramePr>
        <p:xfrm>
          <a:off x="1828546" y="3116263"/>
          <a:ext cx="7004050" cy="415925"/>
        </p:xfrm>
        <a:graphic>
          <a:graphicData uri="http://schemas.openxmlformats.org/presentationml/2006/ole">
            <mc:AlternateContent xmlns:mc="http://schemas.openxmlformats.org/markup-compatibility/2006">
              <mc:Choice xmlns:v="urn:schemas-microsoft-com:vml" Requires="v">
                <p:oleObj spid="_x0000_s105917" name="Equation" r:id="rId5" imgW="3416300" imgH="203200" progId="Equation.3">
                  <p:embed/>
                </p:oleObj>
              </mc:Choice>
              <mc:Fallback>
                <p:oleObj name="Equation" r:id="rId5" imgW="3416300" imgH="203200" progId="Equation.3">
                  <p:embed/>
                  <p:pic>
                    <p:nvPicPr>
                      <p:cNvPr id="0" name=""/>
                      <p:cNvPicPr/>
                      <p:nvPr/>
                    </p:nvPicPr>
                    <p:blipFill>
                      <a:blip r:embed="rId6"/>
                      <a:stretch>
                        <a:fillRect/>
                      </a:stretch>
                    </p:blipFill>
                    <p:spPr>
                      <a:xfrm>
                        <a:off x="1828546" y="3116263"/>
                        <a:ext cx="7004050" cy="41592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173245627"/>
              </p:ext>
            </p:extLst>
          </p:nvPr>
        </p:nvGraphicFramePr>
        <p:xfrm>
          <a:off x="651449" y="3157913"/>
          <a:ext cx="703262" cy="336550"/>
        </p:xfrm>
        <a:graphic>
          <a:graphicData uri="http://schemas.openxmlformats.org/presentationml/2006/ole">
            <mc:AlternateContent xmlns:mc="http://schemas.openxmlformats.org/markup-compatibility/2006">
              <mc:Choice xmlns:v="urn:schemas-microsoft-com:vml" Requires="v">
                <p:oleObj spid="_x0000_s105918" name="Equation" r:id="rId7" imgW="342900" imgH="165100" progId="Equation.3">
                  <p:embed/>
                </p:oleObj>
              </mc:Choice>
              <mc:Fallback>
                <p:oleObj name="Equation" r:id="rId7" imgW="342900" imgH="165100" progId="Equation.3">
                  <p:embed/>
                  <p:pic>
                    <p:nvPicPr>
                      <p:cNvPr id="0" name=""/>
                      <p:cNvPicPr/>
                      <p:nvPr/>
                    </p:nvPicPr>
                    <p:blipFill>
                      <a:blip r:embed="rId8"/>
                      <a:stretch>
                        <a:fillRect/>
                      </a:stretch>
                    </p:blipFill>
                    <p:spPr>
                      <a:xfrm>
                        <a:off x="651449" y="3157913"/>
                        <a:ext cx="703262" cy="33655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30289552"/>
              </p:ext>
            </p:extLst>
          </p:nvPr>
        </p:nvGraphicFramePr>
        <p:xfrm>
          <a:off x="2590119" y="3906846"/>
          <a:ext cx="990600" cy="520700"/>
        </p:xfrm>
        <a:graphic>
          <a:graphicData uri="http://schemas.openxmlformats.org/presentationml/2006/ole">
            <mc:AlternateContent xmlns:mc="http://schemas.openxmlformats.org/markup-compatibility/2006">
              <mc:Choice xmlns:v="urn:schemas-microsoft-com:vml" Requires="v">
                <p:oleObj spid="_x0000_s105919" name="Equation" r:id="rId9" imgW="482600" imgH="254000" progId="Equation.3">
                  <p:embed/>
                </p:oleObj>
              </mc:Choice>
              <mc:Fallback>
                <p:oleObj name="Equation" r:id="rId9" imgW="482600" imgH="254000" progId="Equation.3">
                  <p:embed/>
                  <p:pic>
                    <p:nvPicPr>
                      <p:cNvPr id="0" name=""/>
                      <p:cNvPicPr/>
                      <p:nvPr/>
                    </p:nvPicPr>
                    <p:blipFill>
                      <a:blip r:embed="rId10"/>
                      <a:stretch>
                        <a:fillRect/>
                      </a:stretch>
                    </p:blipFill>
                    <p:spPr>
                      <a:xfrm>
                        <a:off x="2590119" y="3906846"/>
                        <a:ext cx="990600" cy="520700"/>
                      </a:xfrm>
                      <a:prstGeom prst="rect">
                        <a:avLst/>
                      </a:prstGeom>
                    </p:spPr>
                  </p:pic>
                </p:oleObj>
              </mc:Fallback>
            </mc:AlternateContent>
          </a:graphicData>
        </a:graphic>
      </p:graphicFrame>
      <p:sp>
        <p:nvSpPr>
          <p:cNvPr id="24" name="Subtitle 3"/>
          <p:cNvSpPr txBox="1">
            <a:spLocks/>
          </p:cNvSpPr>
          <p:nvPr/>
        </p:nvSpPr>
        <p:spPr>
          <a:xfrm>
            <a:off x="605152" y="3957146"/>
            <a:ext cx="1984967" cy="5319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In general:</a:t>
            </a:r>
          </a:p>
        </p:txBody>
      </p:sp>
      <p:graphicFrame>
        <p:nvGraphicFramePr>
          <p:cNvPr id="28" name="Object 27"/>
          <p:cNvGraphicFramePr>
            <a:graphicFrameLocks noChangeAspect="1"/>
          </p:cNvGraphicFramePr>
          <p:nvPr>
            <p:extLst>
              <p:ext uri="{D42A27DB-BD31-4B8C-83A1-F6EECF244321}">
                <p14:modId xmlns:p14="http://schemas.microsoft.com/office/powerpoint/2010/main" val="642676127"/>
              </p:ext>
            </p:extLst>
          </p:nvPr>
        </p:nvGraphicFramePr>
        <p:xfrm>
          <a:off x="2049466" y="2545264"/>
          <a:ext cx="2395538" cy="417512"/>
        </p:xfrm>
        <a:graphic>
          <a:graphicData uri="http://schemas.openxmlformats.org/presentationml/2006/ole">
            <mc:AlternateContent xmlns:mc="http://schemas.openxmlformats.org/markup-compatibility/2006">
              <mc:Choice xmlns:v="urn:schemas-microsoft-com:vml" Requires="v">
                <p:oleObj spid="_x0000_s105920" name="Equation" r:id="rId11" imgW="1168400" imgH="203200" progId="Equation.3">
                  <p:embed/>
                </p:oleObj>
              </mc:Choice>
              <mc:Fallback>
                <p:oleObj name="Equation" r:id="rId11" imgW="1168400" imgH="203200" progId="Equation.3">
                  <p:embed/>
                  <p:pic>
                    <p:nvPicPr>
                      <p:cNvPr id="0" name=""/>
                      <p:cNvPicPr/>
                      <p:nvPr/>
                    </p:nvPicPr>
                    <p:blipFill>
                      <a:blip r:embed="rId12"/>
                      <a:stretch>
                        <a:fillRect/>
                      </a:stretch>
                    </p:blipFill>
                    <p:spPr>
                      <a:xfrm>
                        <a:off x="2049466" y="2545264"/>
                        <a:ext cx="2395538" cy="417512"/>
                      </a:xfrm>
                      <a:prstGeom prst="rect">
                        <a:avLst/>
                      </a:prstGeom>
                    </p:spPr>
                  </p:pic>
                </p:oleObj>
              </mc:Fallback>
            </mc:AlternateContent>
          </a:graphicData>
        </a:graphic>
      </p:graphicFrame>
    </p:spTree>
    <p:extLst>
      <p:ext uri="{BB962C8B-B14F-4D97-AF65-F5344CB8AC3E}">
        <p14:creationId xmlns:p14="http://schemas.microsoft.com/office/powerpoint/2010/main" val="339607598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18" name="Subtitle 3"/>
          <p:cNvSpPr>
            <a:spLocks noGrp="1"/>
          </p:cNvSpPr>
          <p:nvPr>
            <p:ph type="subTitle" idx="1"/>
          </p:nvPr>
        </p:nvSpPr>
        <p:spPr>
          <a:xfrm>
            <a:off x="541160" y="1224205"/>
            <a:ext cx="1608890" cy="523697"/>
          </a:xfrm>
        </p:spPr>
        <p:txBody>
          <a:bodyPr>
            <a:normAutofit/>
          </a:bodyPr>
          <a:lstStyle/>
          <a:p>
            <a:pPr marL="4763" lvl="1" algn="l"/>
            <a:r>
              <a:rPr lang="en-GB" sz="2000" dirty="0" smtClean="0">
                <a:solidFill>
                  <a:schemeClr val="tx1"/>
                </a:solidFill>
                <a:latin typeface="Lucida Grande"/>
                <a:cs typeface="Lucida Grande"/>
              </a:rPr>
              <a:t>Example:</a:t>
            </a:r>
            <a:endParaRPr lang="en-GB" sz="800" dirty="0">
              <a:solidFill>
                <a:schemeClr val="tx1"/>
              </a:solidFill>
              <a:latin typeface="Lucida Grande"/>
              <a:cs typeface="Lucida Grande"/>
            </a:endParaRPr>
          </a:p>
        </p:txBody>
      </p:sp>
      <p:pic>
        <p:nvPicPr>
          <p:cNvPr id="10" name="Picture 9" descr="co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449" y="1747902"/>
            <a:ext cx="1010714" cy="885296"/>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4236686389"/>
              </p:ext>
            </p:extLst>
          </p:nvPr>
        </p:nvGraphicFramePr>
        <p:xfrm>
          <a:off x="2590119" y="4865079"/>
          <a:ext cx="1951037" cy="417512"/>
        </p:xfrm>
        <a:graphic>
          <a:graphicData uri="http://schemas.openxmlformats.org/presentationml/2006/ole">
            <mc:AlternateContent xmlns:mc="http://schemas.openxmlformats.org/markup-compatibility/2006">
              <mc:Choice xmlns:v="urn:schemas-microsoft-com:vml" Requires="v">
                <p:oleObj spid="_x0000_s111329" name="Equation" r:id="rId5" imgW="952500" imgH="203200" progId="Equation.3">
                  <p:embed/>
                </p:oleObj>
              </mc:Choice>
              <mc:Fallback>
                <p:oleObj name="Equation" r:id="rId5" imgW="952500" imgH="203200" progId="Equation.3">
                  <p:embed/>
                  <p:pic>
                    <p:nvPicPr>
                      <p:cNvPr id="0" name=""/>
                      <p:cNvPicPr/>
                      <p:nvPr/>
                    </p:nvPicPr>
                    <p:blipFill>
                      <a:blip r:embed="rId6"/>
                      <a:stretch>
                        <a:fillRect/>
                      </a:stretch>
                    </p:blipFill>
                    <p:spPr>
                      <a:xfrm>
                        <a:off x="2590119" y="4865079"/>
                        <a:ext cx="1951037" cy="417512"/>
                      </a:xfrm>
                      <a:prstGeom prst="rect">
                        <a:avLst/>
                      </a:prstGeom>
                    </p:spPr>
                  </p:pic>
                </p:oleObj>
              </mc:Fallback>
            </mc:AlternateContent>
          </a:graphicData>
        </a:graphic>
      </p:graphicFrame>
      <p:sp>
        <p:nvSpPr>
          <p:cNvPr id="19" name="Subtitle 3"/>
          <p:cNvSpPr txBox="1">
            <a:spLocks/>
          </p:cNvSpPr>
          <p:nvPr/>
        </p:nvSpPr>
        <p:spPr>
          <a:xfrm>
            <a:off x="1996627" y="1957846"/>
            <a:ext cx="6348861" cy="5319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Number of heads</a:t>
            </a:r>
            <a:r>
              <a:rPr lang="en-GB" sz="2000" i="1" dirty="0" smtClean="0">
                <a:solidFill>
                  <a:schemeClr val="tx1"/>
                </a:solidFill>
                <a:latin typeface="Lucida Grande"/>
                <a:cs typeface="Lucida Grande"/>
              </a:rPr>
              <a:t> </a:t>
            </a:r>
            <a:r>
              <a:rPr lang="en-GB" sz="2000" dirty="0" smtClean="0">
                <a:solidFill>
                  <a:schemeClr val="tx1"/>
                </a:solidFill>
                <a:latin typeface="Lucida Grande"/>
                <a:cs typeface="Lucida Grande"/>
              </a:rPr>
              <a:t>in </a:t>
            </a:r>
            <a:r>
              <a:rPr lang="en-GB" sz="2400" i="1" dirty="0" smtClean="0">
                <a:solidFill>
                  <a:schemeClr val="tx1"/>
                </a:solidFill>
                <a:latin typeface="Times"/>
                <a:cs typeface="Times"/>
              </a:rPr>
              <a:t>n</a:t>
            </a:r>
            <a:r>
              <a:rPr lang="en-GB" sz="2000" dirty="0" smtClean="0">
                <a:solidFill>
                  <a:schemeClr val="tx1"/>
                </a:solidFill>
                <a:latin typeface="Lucida Grande"/>
                <a:cs typeface="Lucida Grande"/>
              </a:rPr>
              <a:t> fair coin toss trials</a:t>
            </a:r>
          </a:p>
        </p:txBody>
      </p:sp>
      <p:graphicFrame>
        <p:nvGraphicFramePr>
          <p:cNvPr id="20" name="Object 19"/>
          <p:cNvGraphicFramePr>
            <a:graphicFrameLocks noChangeAspect="1"/>
          </p:cNvGraphicFramePr>
          <p:nvPr>
            <p:extLst>
              <p:ext uri="{D42A27DB-BD31-4B8C-83A1-F6EECF244321}">
                <p14:modId xmlns:p14="http://schemas.microsoft.com/office/powerpoint/2010/main" val="1580551483"/>
              </p:ext>
            </p:extLst>
          </p:nvPr>
        </p:nvGraphicFramePr>
        <p:xfrm>
          <a:off x="1828546" y="3116263"/>
          <a:ext cx="7004050" cy="415925"/>
        </p:xfrm>
        <a:graphic>
          <a:graphicData uri="http://schemas.openxmlformats.org/presentationml/2006/ole">
            <mc:AlternateContent xmlns:mc="http://schemas.openxmlformats.org/markup-compatibility/2006">
              <mc:Choice xmlns:v="urn:schemas-microsoft-com:vml" Requires="v">
                <p:oleObj spid="_x0000_s111330" name="Equation" r:id="rId7" imgW="3416300" imgH="203200" progId="Equation.3">
                  <p:embed/>
                </p:oleObj>
              </mc:Choice>
              <mc:Fallback>
                <p:oleObj name="Equation" r:id="rId7" imgW="3416300" imgH="203200" progId="Equation.3">
                  <p:embed/>
                  <p:pic>
                    <p:nvPicPr>
                      <p:cNvPr id="0" name=""/>
                      <p:cNvPicPr/>
                      <p:nvPr/>
                    </p:nvPicPr>
                    <p:blipFill>
                      <a:blip r:embed="rId8"/>
                      <a:stretch>
                        <a:fillRect/>
                      </a:stretch>
                    </p:blipFill>
                    <p:spPr>
                      <a:xfrm>
                        <a:off x="1828546" y="3116263"/>
                        <a:ext cx="7004050" cy="41592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74321765"/>
              </p:ext>
            </p:extLst>
          </p:nvPr>
        </p:nvGraphicFramePr>
        <p:xfrm>
          <a:off x="651449" y="3157913"/>
          <a:ext cx="703262" cy="336550"/>
        </p:xfrm>
        <a:graphic>
          <a:graphicData uri="http://schemas.openxmlformats.org/presentationml/2006/ole">
            <mc:AlternateContent xmlns:mc="http://schemas.openxmlformats.org/markup-compatibility/2006">
              <mc:Choice xmlns:v="urn:schemas-microsoft-com:vml" Requires="v">
                <p:oleObj spid="_x0000_s111331" name="Equation" r:id="rId9" imgW="342900" imgH="165100" progId="Equation.3">
                  <p:embed/>
                </p:oleObj>
              </mc:Choice>
              <mc:Fallback>
                <p:oleObj name="Equation" r:id="rId9" imgW="342900" imgH="165100" progId="Equation.3">
                  <p:embed/>
                  <p:pic>
                    <p:nvPicPr>
                      <p:cNvPr id="0" name=""/>
                      <p:cNvPicPr/>
                      <p:nvPr/>
                    </p:nvPicPr>
                    <p:blipFill>
                      <a:blip r:embed="rId10"/>
                      <a:stretch>
                        <a:fillRect/>
                      </a:stretch>
                    </p:blipFill>
                    <p:spPr>
                      <a:xfrm>
                        <a:off x="651449" y="3157913"/>
                        <a:ext cx="703262" cy="33655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106259137"/>
              </p:ext>
            </p:extLst>
          </p:nvPr>
        </p:nvGraphicFramePr>
        <p:xfrm>
          <a:off x="2590119" y="3906846"/>
          <a:ext cx="990600" cy="520700"/>
        </p:xfrm>
        <a:graphic>
          <a:graphicData uri="http://schemas.openxmlformats.org/presentationml/2006/ole">
            <mc:AlternateContent xmlns:mc="http://schemas.openxmlformats.org/markup-compatibility/2006">
              <mc:Choice xmlns:v="urn:schemas-microsoft-com:vml" Requires="v">
                <p:oleObj spid="_x0000_s111332" name="Equation" r:id="rId11" imgW="482600" imgH="254000" progId="Equation.3">
                  <p:embed/>
                </p:oleObj>
              </mc:Choice>
              <mc:Fallback>
                <p:oleObj name="Equation" r:id="rId11" imgW="482600" imgH="254000" progId="Equation.3">
                  <p:embed/>
                  <p:pic>
                    <p:nvPicPr>
                      <p:cNvPr id="0" name=""/>
                      <p:cNvPicPr/>
                      <p:nvPr/>
                    </p:nvPicPr>
                    <p:blipFill>
                      <a:blip r:embed="rId12"/>
                      <a:stretch>
                        <a:fillRect/>
                      </a:stretch>
                    </p:blipFill>
                    <p:spPr>
                      <a:xfrm>
                        <a:off x="2590119" y="3906846"/>
                        <a:ext cx="990600" cy="5207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65223649"/>
              </p:ext>
            </p:extLst>
          </p:nvPr>
        </p:nvGraphicFramePr>
        <p:xfrm>
          <a:off x="2590119" y="5405750"/>
          <a:ext cx="2055813" cy="965200"/>
        </p:xfrm>
        <a:graphic>
          <a:graphicData uri="http://schemas.openxmlformats.org/presentationml/2006/ole">
            <mc:AlternateContent xmlns:mc="http://schemas.openxmlformats.org/markup-compatibility/2006">
              <mc:Choice xmlns:v="urn:schemas-microsoft-com:vml" Requires="v">
                <p:oleObj spid="_x0000_s111333" name="Equation" r:id="rId13" imgW="1003300" imgH="469900" progId="Equation.3">
                  <p:embed/>
                </p:oleObj>
              </mc:Choice>
              <mc:Fallback>
                <p:oleObj name="Equation" r:id="rId13" imgW="1003300" imgH="469900" progId="Equation.3">
                  <p:embed/>
                  <p:pic>
                    <p:nvPicPr>
                      <p:cNvPr id="0" name=""/>
                      <p:cNvPicPr/>
                      <p:nvPr/>
                    </p:nvPicPr>
                    <p:blipFill>
                      <a:blip r:embed="rId14"/>
                      <a:stretch>
                        <a:fillRect/>
                      </a:stretch>
                    </p:blipFill>
                    <p:spPr>
                      <a:xfrm>
                        <a:off x="2590119" y="5405750"/>
                        <a:ext cx="2055813" cy="965200"/>
                      </a:xfrm>
                      <a:prstGeom prst="rect">
                        <a:avLst/>
                      </a:prstGeom>
                    </p:spPr>
                  </p:pic>
                </p:oleObj>
              </mc:Fallback>
            </mc:AlternateContent>
          </a:graphicData>
        </a:graphic>
      </p:graphicFrame>
      <p:sp>
        <p:nvSpPr>
          <p:cNvPr id="24" name="Subtitle 3"/>
          <p:cNvSpPr txBox="1">
            <a:spLocks/>
          </p:cNvSpPr>
          <p:nvPr/>
        </p:nvSpPr>
        <p:spPr>
          <a:xfrm>
            <a:off x="605152" y="3957146"/>
            <a:ext cx="1984967" cy="5319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In general:</a:t>
            </a:r>
          </a:p>
        </p:txBody>
      </p:sp>
      <p:graphicFrame>
        <p:nvGraphicFramePr>
          <p:cNvPr id="26" name="Object 25"/>
          <p:cNvGraphicFramePr>
            <a:graphicFrameLocks noChangeAspect="1"/>
          </p:cNvGraphicFramePr>
          <p:nvPr>
            <p:extLst>
              <p:ext uri="{D42A27DB-BD31-4B8C-83A1-F6EECF244321}">
                <p14:modId xmlns:p14="http://schemas.microsoft.com/office/powerpoint/2010/main" val="256523414"/>
              </p:ext>
            </p:extLst>
          </p:nvPr>
        </p:nvGraphicFramePr>
        <p:xfrm>
          <a:off x="5345113" y="5673900"/>
          <a:ext cx="1485900" cy="417513"/>
        </p:xfrm>
        <a:graphic>
          <a:graphicData uri="http://schemas.openxmlformats.org/presentationml/2006/ole">
            <mc:AlternateContent xmlns:mc="http://schemas.openxmlformats.org/markup-compatibility/2006">
              <mc:Choice xmlns:v="urn:schemas-microsoft-com:vml" Requires="v">
                <p:oleObj spid="_x0000_s111334" name="Equation" r:id="rId15" imgW="723900" imgH="203200" progId="Equation.3">
                  <p:embed/>
                </p:oleObj>
              </mc:Choice>
              <mc:Fallback>
                <p:oleObj name="Equation" r:id="rId15" imgW="723900" imgH="203200" progId="Equation.3">
                  <p:embed/>
                  <p:pic>
                    <p:nvPicPr>
                      <p:cNvPr id="0" name=""/>
                      <p:cNvPicPr/>
                      <p:nvPr/>
                    </p:nvPicPr>
                    <p:blipFill>
                      <a:blip r:embed="rId16"/>
                      <a:stretch>
                        <a:fillRect/>
                      </a:stretch>
                    </p:blipFill>
                    <p:spPr>
                      <a:xfrm>
                        <a:off x="5345113" y="5673900"/>
                        <a:ext cx="1485900" cy="417513"/>
                      </a:xfrm>
                      <a:prstGeom prst="rect">
                        <a:avLst/>
                      </a:prstGeom>
                    </p:spPr>
                  </p:pic>
                </p:oleObj>
              </mc:Fallback>
            </mc:AlternateContent>
          </a:graphicData>
        </a:graphic>
      </p:graphicFrame>
      <p:sp>
        <p:nvSpPr>
          <p:cNvPr id="27" name="Subtitle 3"/>
          <p:cNvSpPr txBox="1">
            <a:spLocks/>
          </p:cNvSpPr>
          <p:nvPr/>
        </p:nvSpPr>
        <p:spPr>
          <a:xfrm>
            <a:off x="605152" y="4836053"/>
            <a:ext cx="1984967" cy="5319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Notice:</a:t>
            </a:r>
          </a:p>
        </p:txBody>
      </p:sp>
      <p:graphicFrame>
        <p:nvGraphicFramePr>
          <p:cNvPr id="14" name="Object 13"/>
          <p:cNvGraphicFramePr>
            <a:graphicFrameLocks noChangeAspect="1"/>
          </p:cNvGraphicFramePr>
          <p:nvPr>
            <p:extLst>
              <p:ext uri="{D42A27DB-BD31-4B8C-83A1-F6EECF244321}">
                <p14:modId xmlns:p14="http://schemas.microsoft.com/office/powerpoint/2010/main" val="3023294303"/>
              </p:ext>
            </p:extLst>
          </p:nvPr>
        </p:nvGraphicFramePr>
        <p:xfrm>
          <a:off x="2049466" y="2545264"/>
          <a:ext cx="2395538" cy="417512"/>
        </p:xfrm>
        <a:graphic>
          <a:graphicData uri="http://schemas.openxmlformats.org/presentationml/2006/ole">
            <mc:AlternateContent xmlns:mc="http://schemas.openxmlformats.org/markup-compatibility/2006">
              <mc:Choice xmlns:v="urn:schemas-microsoft-com:vml" Requires="v">
                <p:oleObj spid="_x0000_s111335" name="Equation" r:id="rId17" imgW="1168400" imgH="203200" progId="Equation.3">
                  <p:embed/>
                </p:oleObj>
              </mc:Choice>
              <mc:Fallback>
                <p:oleObj name="Equation" r:id="rId17" imgW="1168400" imgH="203200" progId="Equation.3">
                  <p:embed/>
                  <p:pic>
                    <p:nvPicPr>
                      <p:cNvPr id="0" name=""/>
                      <p:cNvPicPr/>
                      <p:nvPr/>
                    </p:nvPicPr>
                    <p:blipFill>
                      <a:blip r:embed="rId18"/>
                      <a:stretch>
                        <a:fillRect/>
                      </a:stretch>
                    </p:blipFill>
                    <p:spPr>
                      <a:xfrm>
                        <a:off x="2049466" y="2545264"/>
                        <a:ext cx="2395538" cy="417512"/>
                      </a:xfrm>
                      <a:prstGeom prst="rect">
                        <a:avLst/>
                      </a:prstGeom>
                    </p:spPr>
                  </p:pic>
                </p:oleObj>
              </mc:Fallback>
            </mc:AlternateContent>
          </a:graphicData>
        </a:graphic>
      </p:graphicFrame>
    </p:spTree>
    <p:extLst>
      <p:ext uri="{BB962C8B-B14F-4D97-AF65-F5344CB8AC3E}">
        <p14:creationId xmlns:p14="http://schemas.microsoft.com/office/powerpoint/2010/main" val="302462292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502896451"/>
              </p:ext>
            </p:extLst>
          </p:nvPr>
        </p:nvGraphicFramePr>
        <p:xfrm>
          <a:off x="4224338" y="1235075"/>
          <a:ext cx="1614487" cy="417513"/>
        </p:xfrm>
        <a:graphic>
          <a:graphicData uri="http://schemas.openxmlformats.org/presentationml/2006/ole">
            <mc:AlternateContent xmlns:mc="http://schemas.openxmlformats.org/markup-compatibility/2006">
              <mc:Choice xmlns:v="urn:schemas-microsoft-com:vml" Requires="v">
                <p:oleObj spid="_x0000_s109995" name="Equation" r:id="rId4" imgW="787400" imgH="203200" progId="Equation.3">
                  <p:embed/>
                </p:oleObj>
              </mc:Choice>
              <mc:Fallback>
                <p:oleObj name="Equation" r:id="rId4" imgW="787400" imgH="203200" progId="Equation.3">
                  <p:embed/>
                  <p:pic>
                    <p:nvPicPr>
                      <p:cNvPr id="0" name=""/>
                      <p:cNvPicPr/>
                      <p:nvPr/>
                    </p:nvPicPr>
                    <p:blipFill>
                      <a:blip r:embed="rId5"/>
                      <a:stretch>
                        <a:fillRect/>
                      </a:stretch>
                    </p:blipFill>
                    <p:spPr>
                      <a:xfrm>
                        <a:off x="4224338" y="1235075"/>
                        <a:ext cx="1614487" cy="41751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30879723"/>
              </p:ext>
            </p:extLst>
          </p:nvPr>
        </p:nvGraphicFramePr>
        <p:xfrm>
          <a:off x="4902200" y="3560663"/>
          <a:ext cx="1873250" cy="835025"/>
        </p:xfrm>
        <a:graphic>
          <a:graphicData uri="http://schemas.openxmlformats.org/presentationml/2006/ole">
            <mc:AlternateContent xmlns:mc="http://schemas.openxmlformats.org/markup-compatibility/2006">
              <mc:Choice xmlns:v="urn:schemas-microsoft-com:vml" Requires="v">
                <p:oleObj spid="_x0000_s109996" name="Equation" r:id="rId6" imgW="914400" imgH="406400" progId="Equation.3">
                  <p:embed/>
                </p:oleObj>
              </mc:Choice>
              <mc:Fallback>
                <p:oleObj name="Equation" r:id="rId6" imgW="914400" imgH="406400" progId="Equation.3">
                  <p:embed/>
                  <p:pic>
                    <p:nvPicPr>
                      <p:cNvPr id="0" name=""/>
                      <p:cNvPicPr/>
                      <p:nvPr/>
                    </p:nvPicPr>
                    <p:blipFill>
                      <a:blip r:embed="rId7"/>
                      <a:stretch>
                        <a:fillRect/>
                      </a:stretch>
                    </p:blipFill>
                    <p:spPr>
                      <a:xfrm>
                        <a:off x="4902200" y="3560663"/>
                        <a:ext cx="1873250" cy="8350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33171892"/>
              </p:ext>
            </p:extLst>
          </p:nvPr>
        </p:nvGraphicFramePr>
        <p:xfrm>
          <a:off x="904875" y="3789241"/>
          <a:ext cx="2108200" cy="417513"/>
        </p:xfrm>
        <a:graphic>
          <a:graphicData uri="http://schemas.openxmlformats.org/presentationml/2006/ole">
            <mc:AlternateContent xmlns:mc="http://schemas.openxmlformats.org/markup-compatibility/2006">
              <mc:Choice xmlns:v="urn:schemas-microsoft-com:vml" Requires="v">
                <p:oleObj spid="_x0000_s109997" name="Equation" r:id="rId8" imgW="1028700" imgH="203200" progId="Equation.3">
                  <p:embed/>
                </p:oleObj>
              </mc:Choice>
              <mc:Fallback>
                <p:oleObj name="Equation" r:id="rId8" imgW="1028700" imgH="203200" progId="Equation.3">
                  <p:embed/>
                  <p:pic>
                    <p:nvPicPr>
                      <p:cNvPr id="0" name=""/>
                      <p:cNvPicPr/>
                      <p:nvPr/>
                    </p:nvPicPr>
                    <p:blipFill>
                      <a:blip r:embed="rId9"/>
                      <a:stretch>
                        <a:fillRect/>
                      </a:stretch>
                    </p:blipFill>
                    <p:spPr>
                      <a:xfrm>
                        <a:off x="904875" y="3789241"/>
                        <a:ext cx="2108200" cy="417513"/>
                      </a:xfrm>
                      <a:prstGeom prst="rect">
                        <a:avLst/>
                      </a:prstGeom>
                    </p:spPr>
                  </p:pic>
                </p:oleObj>
              </mc:Fallback>
            </mc:AlternateContent>
          </a:graphicData>
        </a:graphic>
      </p:graphicFrame>
      <p:sp>
        <p:nvSpPr>
          <p:cNvPr id="18" name="Subtitle 3"/>
          <p:cNvSpPr>
            <a:spLocks noGrp="1"/>
          </p:cNvSpPr>
          <p:nvPr>
            <p:ph type="subTitle" idx="1"/>
          </p:nvPr>
        </p:nvSpPr>
        <p:spPr>
          <a:xfrm>
            <a:off x="541160" y="1224205"/>
            <a:ext cx="8361646" cy="573996"/>
          </a:xfrm>
        </p:spPr>
        <p:txBody>
          <a:bodyPr>
            <a:normAutofit/>
          </a:body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Poisson </a:t>
            </a:r>
            <a:r>
              <a:rPr lang="en-GB" sz="2000" dirty="0" smtClean="0">
                <a:solidFill>
                  <a:schemeClr val="tx1"/>
                </a:solidFill>
                <a:latin typeface="Lucida Grande"/>
                <a:cs typeface="Lucida Grande"/>
              </a:rPr>
              <a:t>Distribution:</a:t>
            </a:r>
            <a:endParaRPr lang="en-GB" sz="800" dirty="0">
              <a:solidFill>
                <a:schemeClr val="tx1"/>
              </a:solidFill>
              <a:latin typeface="Lucida Grande"/>
              <a:cs typeface="Lucida Grande"/>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433899185"/>
              </p:ext>
            </p:extLst>
          </p:nvPr>
        </p:nvGraphicFramePr>
        <p:xfrm>
          <a:off x="6669088" y="1235075"/>
          <a:ext cx="1250950" cy="417513"/>
        </p:xfrm>
        <a:graphic>
          <a:graphicData uri="http://schemas.openxmlformats.org/presentationml/2006/ole">
            <mc:AlternateContent xmlns:mc="http://schemas.openxmlformats.org/markup-compatibility/2006">
              <mc:Choice xmlns:v="urn:schemas-microsoft-com:vml" Requires="v">
                <p:oleObj spid="_x0000_s109998" name="Equation" r:id="rId10" imgW="609600" imgH="203200" progId="Equation.3">
                  <p:embed/>
                </p:oleObj>
              </mc:Choice>
              <mc:Fallback>
                <p:oleObj name="Equation" r:id="rId10" imgW="609600" imgH="203200" progId="Equation.3">
                  <p:embed/>
                  <p:pic>
                    <p:nvPicPr>
                      <p:cNvPr id="0" name=""/>
                      <p:cNvPicPr/>
                      <p:nvPr/>
                    </p:nvPicPr>
                    <p:blipFill>
                      <a:blip r:embed="rId11"/>
                      <a:stretch>
                        <a:fillRect/>
                      </a:stretch>
                    </p:blipFill>
                    <p:spPr>
                      <a:xfrm>
                        <a:off x="6669088" y="1235075"/>
                        <a:ext cx="1250950" cy="417513"/>
                      </a:xfrm>
                      <a:prstGeom prst="rect">
                        <a:avLst/>
                      </a:prstGeom>
                    </p:spPr>
                  </p:pic>
                </p:oleObj>
              </mc:Fallback>
            </mc:AlternateContent>
          </a:graphicData>
        </a:graphic>
      </p:graphicFrame>
      <p:sp>
        <p:nvSpPr>
          <p:cNvPr id="3" name="Rectangle 2"/>
          <p:cNvSpPr/>
          <p:nvPr/>
        </p:nvSpPr>
        <p:spPr>
          <a:xfrm>
            <a:off x="603704" y="2873146"/>
            <a:ext cx="7895909" cy="461665"/>
          </a:xfrm>
          <a:prstGeom prst="rect">
            <a:avLst/>
          </a:prstGeom>
        </p:spPr>
        <p:txBody>
          <a:bodyPr wrap="square">
            <a:spAutoFit/>
          </a:bodyPr>
          <a:lstStyle/>
          <a:p>
            <a:pPr marL="4763" lvl="1"/>
            <a:r>
              <a:rPr lang="en-GB" sz="2400" i="1" dirty="0" err="1">
                <a:latin typeface="Times"/>
                <a:cs typeface="Times"/>
              </a:rPr>
              <a:t>λ</a:t>
            </a:r>
            <a:r>
              <a:rPr lang="en-GB" sz="2400" i="1" dirty="0">
                <a:latin typeface="Times"/>
                <a:cs typeface="Times"/>
              </a:rPr>
              <a:t> </a:t>
            </a:r>
            <a:r>
              <a:rPr lang="en-GB" sz="2000" dirty="0">
                <a:latin typeface="Lucida Grande"/>
                <a:cs typeface="Lucida Grande"/>
              </a:rPr>
              <a:t>: average number of counts (controls rarity of events)</a:t>
            </a:r>
            <a:endParaRPr lang="en-GB" sz="2400" dirty="0">
              <a:latin typeface="Times"/>
              <a:cs typeface="Times"/>
            </a:endParaRPr>
          </a:p>
        </p:txBody>
      </p:sp>
      <p:sp>
        <p:nvSpPr>
          <p:cNvPr id="9" name="Rectangle 8"/>
          <p:cNvSpPr/>
          <p:nvPr/>
        </p:nvSpPr>
        <p:spPr>
          <a:xfrm>
            <a:off x="603704" y="1874731"/>
            <a:ext cx="7895909" cy="707886"/>
          </a:xfrm>
          <a:prstGeom prst="rect">
            <a:avLst/>
          </a:prstGeom>
        </p:spPr>
        <p:txBody>
          <a:bodyPr wrap="square">
            <a:spAutoFit/>
          </a:bodyPr>
          <a:lstStyle/>
          <a:p>
            <a:pPr marL="4763" lvl="1"/>
            <a:r>
              <a:rPr lang="en-GB" sz="2000" dirty="0" smtClean="0">
                <a:latin typeface="Lucida Grande"/>
                <a:cs typeface="Lucida Grande"/>
              </a:rPr>
              <a:t>Used to model the number of occurrences of an event </a:t>
            </a:r>
          </a:p>
          <a:p>
            <a:pPr marL="4763" lvl="1"/>
            <a:r>
              <a:rPr lang="en-GB" sz="2000" dirty="0" smtClean="0">
                <a:latin typeface="Lucida Grande"/>
                <a:cs typeface="Lucida Grande"/>
              </a:rPr>
              <a:t>that occur within a particular interval of time and/or space</a:t>
            </a:r>
            <a:endParaRPr lang="en-GB" sz="2000" dirty="0">
              <a:latin typeface="Lucida Grande"/>
              <a:cs typeface="Lucida Grande"/>
            </a:endParaRPr>
          </a:p>
        </p:txBody>
      </p:sp>
    </p:spTree>
    <p:extLst>
      <p:ext uri="{BB962C8B-B14F-4D97-AF65-F5344CB8AC3E}">
        <p14:creationId xmlns:p14="http://schemas.microsoft.com/office/powerpoint/2010/main" val="239134738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18" name="Subtitle 3"/>
          <p:cNvSpPr>
            <a:spLocks noGrp="1"/>
          </p:cNvSpPr>
          <p:nvPr>
            <p:ph type="subTitle" idx="1"/>
          </p:nvPr>
        </p:nvSpPr>
        <p:spPr>
          <a:xfrm>
            <a:off x="348017" y="1928395"/>
            <a:ext cx="8604241" cy="2108127"/>
          </a:xfrm>
        </p:spPr>
        <p:txBody>
          <a:bodyPr>
            <a:normAutofit/>
          </a:bodyPr>
          <a:lstStyle/>
          <a:p>
            <a:pPr marL="290513" lvl="1" indent="-285750" algn="l">
              <a:buFont typeface="Arial"/>
              <a:buChar char="•"/>
            </a:pPr>
            <a:r>
              <a:rPr lang="en-GB" sz="1800" dirty="0" smtClean="0">
                <a:solidFill>
                  <a:schemeClr val="tx1"/>
                </a:solidFill>
                <a:latin typeface="Lucida Grande"/>
                <a:cs typeface="Lucida Grande"/>
              </a:rPr>
              <a:t>Want to know the distribution of the number of occurrences of an event</a:t>
            </a:r>
            <a:br>
              <a:rPr lang="en-GB" sz="1800" dirty="0" smtClean="0">
                <a:solidFill>
                  <a:schemeClr val="tx1"/>
                </a:solidFill>
                <a:latin typeface="Lucida Grande"/>
                <a:cs typeface="Lucida Grande"/>
              </a:rPr>
            </a:br>
            <a:r>
              <a:rPr lang="en-GB" sz="1800" dirty="0" smtClean="0">
                <a:solidFill>
                  <a:schemeClr val="tx1"/>
                </a:solidFill>
                <a:latin typeface="Lucida Grande"/>
                <a:cs typeface="Lucida Grande"/>
              </a:rPr>
              <a:t>	</a:t>
            </a:r>
            <a:r>
              <a:rPr lang="en-GB" sz="1800" dirty="0" smtClean="0">
                <a:solidFill>
                  <a:schemeClr val="tx1"/>
                </a:solidFill>
                <a:latin typeface="Lucida Grande"/>
                <a:cs typeface="Lucida Grande"/>
                <a:sym typeface="Wingdings"/>
              </a:rPr>
              <a:t>     </a:t>
            </a:r>
            <a:r>
              <a:rPr lang="en-GB" sz="1800" dirty="0" smtClean="0">
                <a:solidFill>
                  <a:schemeClr val="tx1"/>
                </a:solidFill>
                <a:latin typeface="Lucida Grande"/>
                <a:cs typeface="Lucida Grande"/>
              </a:rPr>
              <a:t>Binomial?</a:t>
            </a:r>
          </a:p>
          <a:p>
            <a:pPr marL="290513" lvl="1" indent="-285750" algn="l">
              <a:buFont typeface="Arial"/>
              <a:buChar char="•"/>
            </a:pPr>
            <a:endParaRPr lang="en-GB" sz="1800" dirty="0">
              <a:solidFill>
                <a:schemeClr val="tx1"/>
              </a:solidFill>
              <a:latin typeface="Lucida Grande"/>
              <a:cs typeface="Lucida Grande"/>
            </a:endParaRPr>
          </a:p>
          <a:p>
            <a:pPr marL="290513" lvl="1" indent="-285750" algn="l">
              <a:buFont typeface="Arial"/>
              <a:buChar char="•"/>
            </a:pPr>
            <a:r>
              <a:rPr lang="en-GB" sz="1800" dirty="0" smtClean="0">
                <a:solidFill>
                  <a:schemeClr val="tx1"/>
                </a:solidFill>
                <a:latin typeface="Lucida Grande"/>
                <a:cs typeface="Lucida Grande"/>
              </a:rPr>
              <a:t>However, don’t know how many trials are performed – could be infinite!</a:t>
            </a:r>
          </a:p>
          <a:p>
            <a:pPr marL="290513" lvl="1" indent="-285750" algn="l">
              <a:buFont typeface="Arial"/>
              <a:buChar char="•"/>
            </a:pPr>
            <a:endParaRPr lang="en-GB" sz="1800" dirty="0">
              <a:solidFill>
                <a:schemeClr val="tx1"/>
              </a:solidFill>
              <a:latin typeface="Lucida Grande"/>
              <a:cs typeface="Lucida Grande"/>
            </a:endParaRPr>
          </a:p>
          <a:p>
            <a:pPr marL="290513" lvl="1" indent="-285750" algn="l">
              <a:buFont typeface="Arial"/>
              <a:buChar char="•"/>
            </a:pPr>
            <a:r>
              <a:rPr lang="en-GB" sz="1800" dirty="0" smtClean="0">
                <a:solidFill>
                  <a:schemeClr val="tx1"/>
                </a:solidFill>
                <a:latin typeface="Lucida Grande"/>
                <a:cs typeface="Lucida Grande"/>
              </a:rPr>
              <a:t>But we do know the average rate of occurrence:</a:t>
            </a:r>
            <a:endParaRPr lang="en-GB" sz="1800" dirty="0">
              <a:solidFill>
                <a:schemeClr val="tx1"/>
              </a:solidFill>
              <a:latin typeface="Lucida Grande"/>
              <a:cs typeface="Lucida Grande"/>
            </a:endParaRPr>
          </a:p>
        </p:txBody>
      </p:sp>
      <p:sp>
        <p:nvSpPr>
          <p:cNvPr id="10" name="Subtitle 3"/>
          <p:cNvSpPr txBox="1">
            <a:spLocks/>
          </p:cNvSpPr>
          <p:nvPr/>
        </p:nvSpPr>
        <p:spPr>
          <a:xfrm>
            <a:off x="541160" y="1224205"/>
            <a:ext cx="8361646" cy="5739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The </a:t>
            </a:r>
            <a:r>
              <a:rPr lang="en-GB" sz="2000" b="1" dirty="0" smtClean="0">
                <a:solidFill>
                  <a:schemeClr val="tx1"/>
                </a:solidFill>
                <a:latin typeface="Lucida Grande"/>
                <a:cs typeface="Lucida Grande"/>
              </a:rPr>
              <a:t>Poisson </a:t>
            </a:r>
            <a:r>
              <a:rPr lang="en-GB" sz="2000" dirty="0" smtClean="0">
                <a:solidFill>
                  <a:schemeClr val="tx1"/>
                </a:solidFill>
                <a:latin typeface="Lucida Grande"/>
                <a:cs typeface="Lucida Grande"/>
              </a:rPr>
              <a:t>Distribution:</a:t>
            </a:r>
            <a:endParaRPr lang="en-GB" sz="800" dirty="0">
              <a:solidFill>
                <a:schemeClr val="tx1"/>
              </a:solidFill>
              <a:latin typeface="Lucida Grande"/>
              <a:cs typeface="Lucida Grande"/>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13769913"/>
              </p:ext>
            </p:extLst>
          </p:nvPr>
        </p:nvGraphicFramePr>
        <p:xfrm>
          <a:off x="837057" y="2255975"/>
          <a:ext cx="415925" cy="261937"/>
        </p:xfrm>
        <a:graphic>
          <a:graphicData uri="http://schemas.openxmlformats.org/presentationml/2006/ole">
            <mc:AlternateContent xmlns:mc="http://schemas.openxmlformats.org/markup-compatibility/2006">
              <mc:Choice xmlns:v="urn:schemas-microsoft-com:vml" Requires="v">
                <p:oleObj spid="_x0000_s112919" name="Equation" r:id="rId4" imgW="203200" imgH="127000" progId="Equation.3">
                  <p:embed/>
                </p:oleObj>
              </mc:Choice>
              <mc:Fallback>
                <p:oleObj name="Equation" r:id="rId4" imgW="203200" imgH="127000" progId="Equation.3">
                  <p:embed/>
                  <p:pic>
                    <p:nvPicPr>
                      <p:cNvPr id="0" name=""/>
                      <p:cNvPicPr/>
                      <p:nvPr/>
                    </p:nvPicPr>
                    <p:blipFill>
                      <a:blip r:embed="rId5"/>
                      <a:stretch>
                        <a:fillRect/>
                      </a:stretch>
                    </p:blipFill>
                    <p:spPr>
                      <a:xfrm>
                        <a:off x="837057" y="2255975"/>
                        <a:ext cx="415925" cy="26193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49173993"/>
              </p:ext>
            </p:extLst>
          </p:nvPr>
        </p:nvGraphicFramePr>
        <p:xfrm>
          <a:off x="6115859" y="3485970"/>
          <a:ext cx="1250950" cy="417513"/>
        </p:xfrm>
        <a:graphic>
          <a:graphicData uri="http://schemas.openxmlformats.org/presentationml/2006/ole">
            <mc:AlternateContent xmlns:mc="http://schemas.openxmlformats.org/markup-compatibility/2006">
              <mc:Choice xmlns:v="urn:schemas-microsoft-com:vml" Requires="v">
                <p:oleObj spid="_x0000_s112920" name="Equation" r:id="rId6" imgW="609600" imgH="203200" progId="Equation.3">
                  <p:embed/>
                </p:oleObj>
              </mc:Choice>
              <mc:Fallback>
                <p:oleObj name="Equation" r:id="rId6" imgW="609600" imgH="203200" progId="Equation.3">
                  <p:embed/>
                  <p:pic>
                    <p:nvPicPr>
                      <p:cNvPr id="0" name=""/>
                      <p:cNvPicPr/>
                      <p:nvPr/>
                    </p:nvPicPr>
                    <p:blipFill>
                      <a:blip r:embed="rId7"/>
                      <a:stretch>
                        <a:fillRect/>
                      </a:stretch>
                    </p:blipFill>
                    <p:spPr>
                      <a:xfrm>
                        <a:off x="6115859" y="3485970"/>
                        <a:ext cx="1250950" cy="41751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91498924"/>
              </p:ext>
            </p:extLst>
          </p:nvPr>
        </p:nvGraphicFramePr>
        <p:xfrm>
          <a:off x="1484284" y="4092667"/>
          <a:ext cx="4241800" cy="1928813"/>
        </p:xfrm>
        <a:graphic>
          <a:graphicData uri="http://schemas.openxmlformats.org/presentationml/2006/ole">
            <mc:AlternateContent xmlns:mc="http://schemas.openxmlformats.org/markup-compatibility/2006">
              <mc:Choice xmlns:v="urn:schemas-microsoft-com:vml" Requires="v">
                <p:oleObj spid="_x0000_s112921" name="Equation" r:id="rId8" imgW="2070100" imgH="939800" progId="Equation.3">
                  <p:embed/>
                </p:oleObj>
              </mc:Choice>
              <mc:Fallback>
                <p:oleObj name="Equation" r:id="rId8" imgW="2070100" imgH="939800" progId="Equation.3">
                  <p:embed/>
                  <p:pic>
                    <p:nvPicPr>
                      <p:cNvPr id="0" name=""/>
                      <p:cNvPicPr/>
                      <p:nvPr/>
                    </p:nvPicPr>
                    <p:blipFill>
                      <a:blip r:embed="rId9"/>
                      <a:stretch>
                        <a:fillRect/>
                      </a:stretch>
                    </p:blipFill>
                    <p:spPr>
                      <a:xfrm>
                        <a:off x="1484284" y="4092667"/>
                        <a:ext cx="4241800" cy="1928813"/>
                      </a:xfrm>
                      <a:prstGeom prst="rect">
                        <a:avLst/>
                      </a:prstGeom>
                    </p:spPr>
                  </p:pic>
                </p:oleObj>
              </mc:Fallback>
            </mc:AlternateContent>
          </a:graphicData>
        </a:graphic>
      </p:graphicFrame>
    </p:spTree>
    <p:extLst>
      <p:ext uri="{BB962C8B-B14F-4D97-AF65-F5344CB8AC3E}">
        <p14:creationId xmlns:p14="http://schemas.microsoft.com/office/powerpoint/2010/main" val="307019415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9" name="Subtitle 3"/>
          <p:cNvSpPr txBox="1">
            <a:spLocks/>
          </p:cNvSpPr>
          <p:nvPr/>
        </p:nvSpPr>
        <p:spPr>
          <a:xfrm>
            <a:off x="541160" y="1182340"/>
            <a:ext cx="1558597" cy="549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Binomial:</a:t>
            </a:r>
          </a:p>
        </p:txBody>
      </p:sp>
      <p:graphicFrame>
        <p:nvGraphicFramePr>
          <p:cNvPr id="14" name="Object 13"/>
          <p:cNvGraphicFramePr>
            <a:graphicFrameLocks noChangeAspect="1"/>
          </p:cNvGraphicFramePr>
          <p:nvPr>
            <p:extLst>
              <p:ext uri="{D42A27DB-BD31-4B8C-83A1-F6EECF244321}">
                <p14:modId xmlns:p14="http://schemas.microsoft.com/office/powerpoint/2010/main" val="380288522"/>
              </p:ext>
            </p:extLst>
          </p:nvPr>
        </p:nvGraphicFramePr>
        <p:xfrm>
          <a:off x="365125" y="666875"/>
          <a:ext cx="6108700" cy="2659063"/>
        </p:xfrm>
        <a:graphic>
          <a:graphicData uri="http://schemas.openxmlformats.org/presentationml/2006/ole">
            <mc:AlternateContent xmlns:mc="http://schemas.openxmlformats.org/markup-compatibility/2006">
              <mc:Choice xmlns:v="urn:schemas-microsoft-com:vml" Requires="v">
                <p:oleObj spid="_x0000_s113760" name="Equation" r:id="rId4" imgW="2984500" imgH="1295400" progId="Equation.3">
                  <p:embed/>
                </p:oleObj>
              </mc:Choice>
              <mc:Fallback>
                <p:oleObj name="Equation" r:id="rId4" imgW="2984500" imgH="1295400" progId="Equation.3">
                  <p:embed/>
                  <p:pic>
                    <p:nvPicPr>
                      <p:cNvPr id="0" name=""/>
                      <p:cNvPicPr/>
                      <p:nvPr/>
                    </p:nvPicPr>
                    <p:blipFill>
                      <a:blip r:embed="rId5"/>
                      <a:stretch>
                        <a:fillRect/>
                      </a:stretch>
                    </p:blipFill>
                    <p:spPr>
                      <a:xfrm>
                        <a:off x="365125" y="666875"/>
                        <a:ext cx="6108700" cy="2659063"/>
                      </a:xfrm>
                      <a:prstGeom prst="rect">
                        <a:avLst/>
                      </a:prstGeom>
                    </p:spPr>
                  </p:pic>
                </p:oleObj>
              </mc:Fallback>
            </mc:AlternateContent>
          </a:graphicData>
        </a:graphic>
      </p:graphicFrame>
    </p:spTree>
    <p:extLst>
      <p:ext uri="{BB962C8B-B14F-4D97-AF65-F5344CB8AC3E}">
        <p14:creationId xmlns:p14="http://schemas.microsoft.com/office/powerpoint/2010/main" val="40951971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A set is a collection of objects, written using curly brackets {}</a:t>
            </a:r>
            <a:endParaRPr lang="en-GB" sz="2000" dirty="0">
              <a:solidFill>
                <a:schemeClr val="tx1"/>
              </a:solidFill>
              <a:latin typeface="Lucida Grande"/>
              <a:cs typeface="Lucida Grande"/>
            </a:endParaRPr>
          </a:p>
        </p:txBody>
      </p:sp>
      <p:pic>
        <p:nvPicPr>
          <p:cNvPr id="7" name="Picture 6" descr="co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663" y="2619261"/>
            <a:ext cx="1010714" cy="885296"/>
          </a:xfrm>
          <a:prstGeom prst="rect">
            <a:avLst/>
          </a:prstGeom>
        </p:spPr>
      </p:pic>
      <p:sp>
        <p:nvSpPr>
          <p:cNvPr id="8" name="Subtitle 3"/>
          <p:cNvSpPr txBox="1">
            <a:spLocks/>
          </p:cNvSpPr>
          <p:nvPr/>
        </p:nvSpPr>
        <p:spPr>
          <a:xfrm>
            <a:off x="541160" y="1898812"/>
            <a:ext cx="7024648" cy="4945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If </a:t>
            </a:r>
            <a:r>
              <a:rPr lang="en-GB" sz="1800" i="1" dirty="0" smtClean="0">
                <a:solidFill>
                  <a:schemeClr val="tx1"/>
                </a:solidFill>
                <a:latin typeface="Lucida Grande"/>
                <a:cs typeface="Lucida Grande"/>
              </a:rPr>
              <a:t>A </a:t>
            </a:r>
            <a:r>
              <a:rPr lang="en-GB" sz="1800" dirty="0" smtClean="0">
                <a:solidFill>
                  <a:schemeClr val="tx1"/>
                </a:solidFill>
                <a:latin typeface="Lucida Grande"/>
                <a:cs typeface="Lucida Grande"/>
              </a:rPr>
              <a:t>is the set of all outcomes, then:</a:t>
            </a:r>
          </a:p>
        </p:txBody>
      </p:sp>
      <p:pic>
        <p:nvPicPr>
          <p:cNvPr id="10" name="Picture 9" descr="di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663" y="3852568"/>
            <a:ext cx="1294367" cy="647184"/>
          </a:xfrm>
          <a:prstGeom prst="rect">
            <a:avLst/>
          </a:prstGeom>
        </p:spPr>
      </p:pic>
      <p:sp>
        <p:nvSpPr>
          <p:cNvPr id="11" name="Subtitle 3"/>
          <p:cNvSpPr txBox="1">
            <a:spLocks/>
          </p:cNvSpPr>
          <p:nvPr/>
        </p:nvSpPr>
        <p:spPr>
          <a:xfrm>
            <a:off x="693560" y="4786475"/>
            <a:ext cx="7989424" cy="13190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A set does not have to comprise the full number of outcomes</a:t>
            </a:r>
          </a:p>
          <a:p>
            <a:pPr marL="4763" lvl="1" algn="l"/>
            <a:endParaRPr lang="en-GB" sz="1800" dirty="0">
              <a:solidFill>
                <a:schemeClr val="tx1"/>
              </a:solidFill>
              <a:latin typeface="Lucida Grande"/>
              <a:cs typeface="Lucida Grande"/>
            </a:endParaRPr>
          </a:p>
          <a:p>
            <a:pPr marL="4763" lvl="1" algn="l"/>
            <a:r>
              <a:rPr lang="en-GB" sz="1800" dirty="0" smtClean="0">
                <a:ln w="12700">
                  <a:noFill/>
                  <a:prstDash val="solid"/>
                </a:ln>
                <a:solidFill>
                  <a:schemeClr val="tx1"/>
                </a:solidFill>
                <a:latin typeface="Lucida Grande"/>
                <a:cs typeface="Lucida Grande"/>
              </a:rPr>
              <a:t>E.g. </a:t>
            </a:r>
            <a:r>
              <a:rPr lang="en-GB" sz="1800" dirty="0">
                <a:ln w="12700">
                  <a:noFill/>
                  <a:prstDash val="solid"/>
                </a:ln>
                <a:solidFill>
                  <a:schemeClr val="tx1"/>
                </a:solidFill>
                <a:latin typeface="Lucida Grande"/>
                <a:cs typeface="Lucida Grande"/>
              </a:rPr>
              <a:t>i</a:t>
            </a:r>
            <a:r>
              <a:rPr lang="en-GB" sz="1800" dirty="0" smtClean="0">
                <a:ln w="12700">
                  <a:noFill/>
                  <a:prstDash val="solid"/>
                </a:ln>
                <a:solidFill>
                  <a:schemeClr val="tx1"/>
                </a:solidFill>
                <a:latin typeface="Lucida Grande"/>
                <a:cs typeface="Lucida Grande"/>
              </a:rPr>
              <a:t>f A is the set of dice outcomes no higher than three, then:</a:t>
            </a:r>
          </a:p>
        </p:txBody>
      </p:sp>
      <p:graphicFrame>
        <p:nvGraphicFramePr>
          <p:cNvPr id="13" name="Object 12"/>
          <p:cNvGraphicFramePr>
            <a:graphicFrameLocks noChangeAspect="1"/>
          </p:cNvGraphicFramePr>
          <p:nvPr>
            <p:extLst>
              <p:ext uri="{D42A27DB-BD31-4B8C-83A1-F6EECF244321}">
                <p14:modId xmlns:p14="http://schemas.microsoft.com/office/powerpoint/2010/main" val="3289041840"/>
              </p:ext>
            </p:extLst>
          </p:nvPr>
        </p:nvGraphicFramePr>
        <p:xfrm>
          <a:off x="3940413" y="2619261"/>
          <a:ext cx="2240279" cy="416796"/>
        </p:xfrm>
        <a:graphic>
          <a:graphicData uri="http://schemas.openxmlformats.org/presentationml/2006/ole">
            <mc:AlternateContent xmlns:mc="http://schemas.openxmlformats.org/markup-compatibility/2006">
              <mc:Choice xmlns:v="urn:schemas-microsoft-com:vml" Requires="v">
                <p:oleObj spid="_x0000_s1588" name="Equation" r:id="rId6" imgW="1092200" imgH="203200" progId="Equation.3">
                  <p:embed/>
                </p:oleObj>
              </mc:Choice>
              <mc:Fallback>
                <p:oleObj name="Equation" r:id="rId6" imgW="1092200" imgH="203200" progId="Equation.3">
                  <p:embed/>
                  <p:pic>
                    <p:nvPicPr>
                      <p:cNvPr id="0" name=""/>
                      <p:cNvPicPr/>
                      <p:nvPr/>
                    </p:nvPicPr>
                    <p:blipFill>
                      <a:blip r:embed="rId7"/>
                      <a:stretch>
                        <a:fillRect/>
                      </a:stretch>
                    </p:blipFill>
                    <p:spPr>
                      <a:xfrm>
                        <a:off x="3940413" y="2619261"/>
                        <a:ext cx="2240279" cy="41679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10844022"/>
              </p:ext>
            </p:extLst>
          </p:nvPr>
        </p:nvGraphicFramePr>
        <p:xfrm>
          <a:off x="3940413" y="3852568"/>
          <a:ext cx="4349750" cy="415925"/>
        </p:xfrm>
        <a:graphic>
          <a:graphicData uri="http://schemas.openxmlformats.org/presentationml/2006/ole">
            <mc:AlternateContent xmlns:mc="http://schemas.openxmlformats.org/markup-compatibility/2006">
              <mc:Choice xmlns:v="urn:schemas-microsoft-com:vml" Requires="v">
                <p:oleObj spid="_x0000_s1589" name="Equation" r:id="rId8" imgW="2120900" imgH="203200" progId="Equation.3">
                  <p:embed/>
                </p:oleObj>
              </mc:Choice>
              <mc:Fallback>
                <p:oleObj name="Equation" r:id="rId8" imgW="2120900" imgH="203200" progId="Equation.3">
                  <p:embed/>
                  <p:pic>
                    <p:nvPicPr>
                      <p:cNvPr id="0" name=""/>
                      <p:cNvPicPr/>
                      <p:nvPr/>
                    </p:nvPicPr>
                    <p:blipFill>
                      <a:blip r:embed="rId9"/>
                      <a:stretch>
                        <a:fillRect/>
                      </a:stretch>
                    </p:blipFill>
                    <p:spPr>
                      <a:xfrm>
                        <a:off x="3940413" y="3852568"/>
                        <a:ext cx="4349750" cy="4159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65486272"/>
              </p:ext>
            </p:extLst>
          </p:nvPr>
        </p:nvGraphicFramePr>
        <p:xfrm>
          <a:off x="3940413" y="6105497"/>
          <a:ext cx="2605087" cy="415925"/>
        </p:xfrm>
        <a:graphic>
          <a:graphicData uri="http://schemas.openxmlformats.org/presentationml/2006/ole">
            <mc:AlternateContent xmlns:mc="http://schemas.openxmlformats.org/markup-compatibility/2006">
              <mc:Choice xmlns:v="urn:schemas-microsoft-com:vml" Requires="v">
                <p:oleObj spid="_x0000_s1590" name="Equation" r:id="rId10" imgW="1270000" imgH="203200" progId="Equation.3">
                  <p:embed/>
                </p:oleObj>
              </mc:Choice>
              <mc:Fallback>
                <p:oleObj name="Equation" r:id="rId10" imgW="1270000" imgH="203200" progId="Equation.3">
                  <p:embed/>
                  <p:pic>
                    <p:nvPicPr>
                      <p:cNvPr id="0" name=""/>
                      <p:cNvPicPr/>
                      <p:nvPr/>
                    </p:nvPicPr>
                    <p:blipFill>
                      <a:blip r:embed="rId11"/>
                      <a:stretch>
                        <a:fillRect/>
                      </a:stretch>
                    </p:blipFill>
                    <p:spPr>
                      <a:xfrm>
                        <a:off x="3940413" y="6105497"/>
                        <a:ext cx="2605087" cy="415925"/>
                      </a:xfrm>
                      <a:prstGeom prst="rect">
                        <a:avLst/>
                      </a:prstGeom>
                    </p:spPr>
                  </p:pic>
                </p:oleObj>
              </mc:Fallback>
            </mc:AlternateContent>
          </a:graphicData>
        </a:graphic>
      </p:graphicFrame>
    </p:spTree>
    <p:extLst>
      <p:ext uri="{BB962C8B-B14F-4D97-AF65-F5344CB8AC3E}">
        <p14:creationId xmlns:p14="http://schemas.microsoft.com/office/powerpoint/2010/main" val="394621710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9" name="Subtitle 3"/>
          <p:cNvSpPr txBox="1">
            <a:spLocks/>
          </p:cNvSpPr>
          <p:nvPr/>
        </p:nvSpPr>
        <p:spPr>
          <a:xfrm>
            <a:off x="541160" y="1182340"/>
            <a:ext cx="1558597" cy="549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Binomial:</a:t>
            </a:r>
          </a:p>
        </p:txBody>
      </p:sp>
      <p:graphicFrame>
        <p:nvGraphicFramePr>
          <p:cNvPr id="7" name="Object 6"/>
          <p:cNvGraphicFramePr>
            <a:graphicFrameLocks noChangeAspect="1"/>
          </p:cNvGraphicFramePr>
          <p:nvPr>
            <p:extLst>
              <p:ext uri="{D42A27DB-BD31-4B8C-83A1-F6EECF244321}">
                <p14:modId xmlns:p14="http://schemas.microsoft.com/office/powerpoint/2010/main" val="1338259770"/>
              </p:ext>
            </p:extLst>
          </p:nvPr>
        </p:nvGraphicFramePr>
        <p:xfrm>
          <a:off x="365125" y="679450"/>
          <a:ext cx="6108700" cy="4822825"/>
        </p:xfrm>
        <a:graphic>
          <a:graphicData uri="http://schemas.openxmlformats.org/presentationml/2006/ole">
            <mc:AlternateContent xmlns:mc="http://schemas.openxmlformats.org/markup-compatibility/2006">
              <mc:Choice xmlns:v="urn:schemas-microsoft-com:vml" Requires="v">
                <p:oleObj spid="_x0000_s114781" name="Equation" r:id="rId4" imgW="2984500" imgH="2349500" progId="Equation.3">
                  <p:embed/>
                </p:oleObj>
              </mc:Choice>
              <mc:Fallback>
                <p:oleObj name="Equation" r:id="rId4" imgW="2984500" imgH="2349500" progId="Equation.3">
                  <p:embed/>
                  <p:pic>
                    <p:nvPicPr>
                      <p:cNvPr id="0" name=""/>
                      <p:cNvPicPr/>
                      <p:nvPr/>
                    </p:nvPicPr>
                    <p:blipFill>
                      <a:blip r:embed="rId5"/>
                      <a:stretch>
                        <a:fillRect/>
                      </a:stretch>
                    </p:blipFill>
                    <p:spPr>
                      <a:xfrm>
                        <a:off x="365125" y="679450"/>
                        <a:ext cx="6108700" cy="4822825"/>
                      </a:xfrm>
                      <a:prstGeom prst="rect">
                        <a:avLst/>
                      </a:prstGeom>
                    </p:spPr>
                  </p:pic>
                </p:oleObj>
              </mc:Fallback>
            </mc:AlternateContent>
          </a:graphicData>
        </a:graphic>
      </p:graphicFrame>
    </p:spTree>
    <p:extLst>
      <p:ext uri="{BB962C8B-B14F-4D97-AF65-F5344CB8AC3E}">
        <p14:creationId xmlns:p14="http://schemas.microsoft.com/office/powerpoint/2010/main" val="383257239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ext uri="{D42A27DB-BD31-4B8C-83A1-F6EECF244321}">
                <p14:modId xmlns:p14="http://schemas.microsoft.com/office/powerpoint/2010/main" val="86834520"/>
              </p:ext>
            </p:extLst>
          </p:nvPr>
        </p:nvGraphicFramePr>
        <p:xfrm>
          <a:off x="365125" y="679450"/>
          <a:ext cx="6108700" cy="4822825"/>
        </p:xfrm>
        <a:graphic>
          <a:graphicData uri="http://schemas.openxmlformats.org/presentationml/2006/ole">
            <mc:AlternateContent xmlns:mc="http://schemas.openxmlformats.org/markup-compatibility/2006">
              <mc:Choice xmlns:v="urn:schemas-microsoft-com:vml" Requires="v">
                <p:oleObj spid="_x0000_s119987" name="Equation" r:id="rId4" imgW="2984500" imgH="2349500" progId="Equation.3">
                  <p:embed/>
                </p:oleObj>
              </mc:Choice>
              <mc:Fallback>
                <p:oleObj name="Equation" r:id="rId4" imgW="2984500" imgH="2349500" progId="Equation.3">
                  <p:embed/>
                  <p:pic>
                    <p:nvPicPr>
                      <p:cNvPr id="0" name=""/>
                      <p:cNvPicPr/>
                      <p:nvPr/>
                    </p:nvPicPr>
                    <p:blipFill>
                      <a:blip r:embed="rId5"/>
                      <a:stretch>
                        <a:fillRect/>
                      </a:stretch>
                    </p:blipFill>
                    <p:spPr>
                      <a:xfrm>
                        <a:off x="365125" y="679450"/>
                        <a:ext cx="6108700" cy="4822825"/>
                      </a:xfrm>
                      <a:prstGeom prst="rect">
                        <a:avLst/>
                      </a:prstGeom>
                    </p:spPr>
                  </p:pic>
                </p:oleObj>
              </mc:Fallback>
            </mc:AlternateContent>
          </a:graphicData>
        </a:graphic>
      </p:graphicFrame>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9" name="Subtitle 3"/>
          <p:cNvSpPr txBox="1">
            <a:spLocks/>
          </p:cNvSpPr>
          <p:nvPr/>
        </p:nvSpPr>
        <p:spPr>
          <a:xfrm>
            <a:off x="541160" y="1182340"/>
            <a:ext cx="1558597" cy="549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Binomial:</a:t>
            </a:r>
          </a:p>
        </p:txBody>
      </p:sp>
      <p:sp>
        <p:nvSpPr>
          <p:cNvPr id="6" name="Rectangle 5"/>
          <p:cNvSpPr/>
          <p:nvPr/>
        </p:nvSpPr>
        <p:spPr>
          <a:xfrm>
            <a:off x="3759443" y="3935923"/>
            <a:ext cx="1269913" cy="855089"/>
          </a:xfrm>
          <a:prstGeom prst="rect">
            <a:avLst/>
          </a:prstGeom>
          <a:solidFill>
            <a:schemeClr val="bg1">
              <a:alpha val="7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5029356" y="4428038"/>
            <a:ext cx="1269913" cy="855089"/>
          </a:xfrm>
          <a:prstGeom prst="rect">
            <a:avLst/>
          </a:prstGeom>
          <a:solidFill>
            <a:schemeClr val="bg1">
              <a:alpha val="7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 name="Group 7"/>
          <p:cNvGrpSpPr/>
          <p:nvPr/>
        </p:nvGrpSpPr>
        <p:grpSpPr>
          <a:xfrm>
            <a:off x="5029356" y="4328995"/>
            <a:ext cx="1269913" cy="767065"/>
            <a:chOff x="3960619" y="3612932"/>
            <a:chExt cx="942906" cy="1178080"/>
          </a:xfrm>
        </p:grpSpPr>
        <p:cxnSp>
          <p:nvCxnSpPr>
            <p:cNvPr id="10" name="Straight Arrow Connector 9"/>
            <p:cNvCxnSpPr/>
            <p:nvPr/>
          </p:nvCxnSpPr>
          <p:spPr>
            <a:xfrm flipV="1">
              <a:off x="3960619" y="3935923"/>
              <a:ext cx="716684" cy="85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01865" y="3612932"/>
              <a:ext cx="301660" cy="369332"/>
            </a:xfrm>
            <a:prstGeom prst="rect">
              <a:avLst/>
            </a:prstGeom>
            <a:noFill/>
          </p:spPr>
          <p:txBody>
            <a:bodyPr wrap="none" rtlCol="0">
              <a:spAutoFit/>
            </a:bodyPr>
            <a:lstStyle/>
            <a:p>
              <a:r>
                <a:rPr lang="en-GB" dirty="0" smtClean="0"/>
                <a:t>1</a:t>
              </a:r>
              <a:endParaRPr lang="en-GB" dirty="0"/>
            </a:p>
          </p:txBody>
        </p:sp>
      </p:grpSp>
      <p:grpSp>
        <p:nvGrpSpPr>
          <p:cNvPr id="12" name="Group 11"/>
          <p:cNvGrpSpPr/>
          <p:nvPr/>
        </p:nvGrpSpPr>
        <p:grpSpPr>
          <a:xfrm>
            <a:off x="3897746" y="3885623"/>
            <a:ext cx="1269913" cy="767065"/>
            <a:chOff x="3960619" y="3612932"/>
            <a:chExt cx="942906" cy="1178080"/>
          </a:xfrm>
        </p:grpSpPr>
        <p:cxnSp>
          <p:nvCxnSpPr>
            <p:cNvPr id="14" name="Straight Arrow Connector 13"/>
            <p:cNvCxnSpPr/>
            <p:nvPr/>
          </p:nvCxnSpPr>
          <p:spPr>
            <a:xfrm flipV="1">
              <a:off x="3960619" y="3935923"/>
              <a:ext cx="716684" cy="85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01865" y="3612932"/>
              <a:ext cx="301660" cy="369332"/>
            </a:xfrm>
            <a:prstGeom prst="rect">
              <a:avLst/>
            </a:prstGeom>
            <a:noFill/>
          </p:spPr>
          <p:txBody>
            <a:bodyPr wrap="none" rtlCol="0">
              <a:spAutoFit/>
            </a:bodyPr>
            <a:lstStyle/>
            <a:p>
              <a:r>
                <a:rPr lang="en-GB" dirty="0" smtClean="0"/>
                <a:t>1</a:t>
              </a:r>
              <a:endParaRPr lang="en-GB" dirty="0"/>
            </a:p>
          </p:txBody>
        </p:sp>
      </p:grpSp>
      <p:graphicFrame>
        <p:nvGraphicFramePr>
          <p:cNvPr id="16" name="Object 15"/>
          <p:cNvGraphicFramePr>
            <a:graphicFrameLocks noChangeAspect="1"/>
          </p:cNvGraphicFramePr>
          <p:nvPr>
            <p:extLst>
              <p:ext uri="{D42A27DB-BD31-4B8C-83A1-F6EECF244321}">
                <p14:modId xmlns:p14="http://schemas.microsoft.com/office/powerpoint/2010/main" val="3929298081"/>
              </p:ext>
            </p:extLst>
          </p:nvPr>
        </p:nvGraphicFramePr>
        <p:xfrm>
          <a:off x="6588506" y="4191000"/>
          <a:ext cx="1225550" cy="287338"/>
        </p:xfrm>
        <a:graphic>
          <a:graphicData uri="http://schemas.openxmlformats.org/presentationml/2006/ole">
            <mc:AlternateContent xmlns:mc="http://schemas.openxmlformats.org/markup-compatibility/2006">
              <mc:Choice xmlns:v="urn:schemas-microsoft-com:vml" Requires="v">
                <p:oleObj spid="_x0000_s119988" name="Equation" r:id="rId6" imgW="596900" imgH="139700" progId="Equation.3">
                  <p:embed/>
                </p:oleObj>
              </mc:Choice>
              <mc:Fallback>
                <p:oleObj name="Equation" r:id="rId6" imgW="596900" imgH="139700" progId="Equation.3">
                  <p:embed/>
                  <p:pic>
                    <p:nvPicPr>
                      <p:cNvPr id="0" name=""/>
                      <p:cNvPicPr/>
                      <p:nvPr/>
                    </p:nvPicPr>
                    <p:blipFill>
                      <a:blip r:embed="rId7"/>
                      <a:stretch>
                        <a:fillRect/>
                      </a:stretch>
                    </p:blipFill>
                    <p:spPr>
                      <a:xfrm>
                        <a:off x="6588506" y="4191000"/>
                        <a:ext cx="1225550" cy="287338"/>
                      </a:xfrm>
                      <a:prstGeom prst="rect">
                        <a:avLst/>
                      </a:prstGeom>
                    </p:spPr>
                  </p:pic>
                </p:oleObj>
              </mc:Fallback>
            </mc:AlternateContent>
          </a:graphicData>
        </a:graphic>
      </p:graphicFrame>
    </p:spTree>
    <p:extLst>
      <p:ext uri="{BB962C8B-B14F-4D97-AF65-F5344CB8AC3E}">
        <p14:creationId xmlns:p14="http://schemas.microsoft.com/office/powerpoint/2010/main" val="273962594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ext uri="{D42A27DB-BD31-4B8C-83A1-F6EECF244321}">
                <p14:modId xmlns:p14="http://schemas.microsoft.com/office/powerpoint/2010/main" val="325765584"/>
              </p:ext>
            </p:extLst>
          </p:nvPr>
        </p:nvGraphicFramePr>
        <p:xfrm>
          <a:off x="365125" y="679450"/>
          <a:ext cx="6108700" cy="4822825"/>
        </p:xfrm>
        <a:graphic>
          <a:graphicData uri="http://schemas.openxmlformats.org/presentationml/2006/ole">
            <mc:AlternateContent xmlns:mc="http://schemas.openxmlformats.org/markup-compatibility/2006">
              <mc:Choice xmlns:v="urn:schemas-microsoft-com:vml" Requires="v">
                <p:oleObj spid="_x0000_s115987" name="Equation" r:id="rId4" imgW="2984500" imgH="2349500" progId="Equation.3">
                  <p:embed/>
                </p:oleObj>
              </mc:Choice>
              <mc:Fallback>
                <p:oleObj name="Equation" r:id="rId4" imgW="2984500" imgH="2349500" progId="Equation.3">
                  <p:embed/>
                  <p:pic>
                    <p:nvPicPr>
                      <p:cNvPr id="0" name=""/>
                      <p:cNvPicPr/>
                      <p:nvPr/>
                    </p:nvPicPr>
                    <p:blipFill>
                      <a:blip r:embed="rId5"/>
                      <a:stretch>
                        <a:fillRect/>
                      </a:stretch>
                    </p:blipFill>
                    <p:spPr>
                      <a:xfrm>
                        <a:off x="365125" y="679450"/>
                        <a:ext cx="6108700" cy="4822825"/>
                      </a:xfrm>
                      <a:prstGeom prst="rect">
                        <a:avLst/>
                      </a:prstGeom>
                    </p:spPr>
                  </p:pic>
                </p:oleObj>
              </mc:Fallback>
            </mc:AlternateContent>
          </a:graphicData>
        </a:graphic>
      </p:graphicFrame>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9" name="Subtitle 3"/>
          <p:cNvSpPr txBox="1">
            <a:spLocks/>
          </p:cNvSpPr>
          <p:nvPr/>
        </p:nvSpPr>
        <p:spPr>
          <a:xfrm>
            <a:off x="541160" y="1182340"/>
            <a:ext cx="1558597" cy="549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Binomial:</a:t>
            </a:r>
          </a:p>
        </p:txBody>
      </p:sp>
      <p:sp>
        <p:nvSpPr>
          <p:cNvPr id="6" name="Rectangle 5"/>
          <p:cNvSpPr/>
          <p:nvPr/>
        </p:nvSpPr>
        <p:spPr>
          <a:xfrm>
            <a:off x="3759443" y="3935923"/>
            <a:ext cx="1269913" cy="855089"/>
          </a:xfrm>
          <a:prstGeom prst="rect">
            <a:avLst/>
          </a:prstGeom>
          <a:solidFill>
            <a:schemeClr val="bg1">
              <a:alpha val="7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5029356" y="4428038"/>
            <a:ext cx="1269913" cy="855089"/>
          </a:xfrm>
          <a:prstGeom prst="rect">
            <a:avLst/>
          </a:prstGeom>
          <a:solidFill>
            <a:schemeClr val="bg1">
              <a:alpha val="7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 name="Group 7"/>
          <p:cNvGrpSpPr/>
          <p:nvPr/>
        </p:nvGrpSpPr>
        <p:grpSpPr>
          <a:xfrm>
            <a:off x="5029356" y="4328995"/>
            <a:ext cx="1269913" cy="767065"/>
            <a:chOff x="3960619" y="3612932"/>
            <a:chExt cx="942906" cy="1178080"/>
          </a:xfrm>
        </p:grpSpPr>
        <p:cxnSp>
          <p:nvCxnSpPr>
            <p:cNvPr id="10" name="Straight Arrow Connector 9"/>
            <p:cNvCxnSpPr/>
            <p:nvPr/>
          </p:nvCxnSpPr>
          <p:spPr>
            <a:xfrm flipV="1">
              <a:off x="3960619" y="3935923"/>
              <a:ext cx="716684" cy="85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01865" y="3612932"/>
              <a:ext cx="301660" cy="369332"/>
            </a:xfrm>
            <a:prstGeom prst="rect">
              <a:avLst/>
            </a:prstGeom>
            <a:noFill/>
          </p:spPr>
          <p:txBody>
            <a:bodyPr wrap="none" rtlCol="0">
              <a:spAutoFit/>
            </a:bodyPr>
            <a:lstStyle/>
            <a:p>
              <a:r>
                <a:rPr lang="en-GB" dirty="0" smtClean="0"/>
                <a:t>1</a:t>
              </a:r>
              <a:endParaRPr lang="en-GB" dirty="0"/>
            </a:p>
          </p:txBody>
        </p:sp>
      </p:grpSp>
      <p:grpSp>
        <p:nvGrpSpPr>
          <p:cNvPr id="12" name="Group 11"/>
          <p:cNvGrpSpPr/>
          <p:nvPr/>
        </p:nvGrpSpPr>
        <p:grpSpPr>
          <a:xfrm>
            <a:off x="3897746" y="3885623"/>
            <a:ext cx="1269913" cy="767065"/>
            <a:chOff x="3960619" y="3612932"/>
            <a:chExt cx="942906" cy="1178080"/>
          </a:xfrm>
        </p:grpSpPr>
        <p:cxnSp>
          <p:nvCxnSpPr>
            <p:cNvPr id="14" name="Straight Arrow Connector 13"/>
            <p:cNvCxnSpPr/>
            <p:nvPr/>
          </p:nvCxnSpPr>
          <p:spPr>
            <a:xfrm flipV="1">
              <a:off x="3960619" y="3935923"/>
              <a:ext cx="716684" cy="85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01865" y="3612932"/>
              <a:ext cx="301660" cy="369332"/>
            </a:xfrm>
            <a:prstGeom prst="rect">
              <a:avLst/>
            </a:prstGeom>
            <a:noFill/>
          </p:spPr>
          <p:txBody>
            <a:bodyPr wrap="none" rtlCol="0">
              <a:spAutoFit/>
            </a:bodyPr>
            <a:lstStyle/>
            <a:p>
              <a:r>
                <a:rPr lang="en-GB" dirty="0" smtClean="0"/>
                <a:t>1</a:t>
              </a:r>
              <a:endParaRPr lang="en-GB" dirty="0"/>
            </a:p>
          </p:txBody>
        </p:sp>
      </p:grpSp>
      <p:graphicFrame>
        <p:nvGraphicFramePr>
          <p:cNvPr id="16" name="Object 15"/>
          <p:cNvGraphicFramePr>
            <a:graphicFrameLocks noChangeAspect="1"/>
          </p:cNvGraphicFramePr>
          <p:nvPr>
            <p:extLst>
              <p:ext uri="{D42A27DB-BD31-4B8C-83A1-F6EECF244321}">
                <p14:modId xmlns:p14="http://schemas.microsoft.com/office/powerpoint/2010/main" val="2502492761"/>
              </p:ext>
            </p:extLst>
          </p:nvPr>
        </p:nvGraphicFramePr>
        <p:xfrm>
          <a:off x="6588506" y="4191000"/>
          <a:ext cx="1225550" cy="287338"/>
        </p:xfrm>
        <a:graphic>
          <a:graphicData uri="http://schemas.openxmlformats.org/presentationml/2006/ole">
            <mc:AlternateContent xmlns:mc="http://schemas.openxmlformats.org/markup-compatibility/2006">
              <mc:Choice xmlns:v="urn:schemas-microsoft-com:vml" Requires="v">
                <p:oleObj spid="_x0000_s115988" name="Equation" r:id="rId6" imgW="596900" imgH="139700" progId="Equation.3">
                  <p:embed/>
                </p:oleObj>
              </mc:Choice>
              <mc:Fallback>
                <p:oleObj name="Equation" r:id="rId6" imgW="596900" imgH="139700" progId="Equation.3">
                  <p:embed/>
                  <p:pic>
                    <p:nvPicPr>
                      <p:cNvPr id="0" name=""/>
                      <p:cNvPicPr/>
                      <p:nvPr/>
                    </p:nvPicPr>
                    <p:blipFill>
                      <a:blip r:embed="rId7"/>
                      <a:stretch>
                        <a:fillRect/>
                      </a:stretch>
                    </p:blipFill>
                    <p:spPr>
                      <a:xfrm>
                        <a:off x="6588506" y="4191000"/>
                        <a:ext cx="1225550" cy="2873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43209475"/>
              </p:ext>
            </p:extLst>
          </p:nvPr>
        </p:nvGraphicFramePr>
        <p:xfrm>
          <a:off x="2162994" y="5254625"/>
          <a:ext cx="3768725" cy="1566863"/>
        </p:xfrm>
        <a:graphic>
          <a:graphicData uri="http://schemas.openxmlformats.org/presentationml/2006/ole">
            <mc:AlternateContent xmlns:mc="http://schemas.openxmlformats.org/markup-compatibility/2006">
              <mc:Choice xmlns:v="urn:schemas-microsoft-com:vml" Requires="v">
                <p:oleObj spid="_x0000_s115989" name="Equation" r:id="rId8" imgW="1841500" imgH="762000" progId="Equation.3">
                  <p:embed/>
                </p:oleObj>
              </mc:Choice>
              <mc:Fallback>
                <p:oleObj name="Equation" r:id="rId8" imgW="1841500" imgH="762000" progId="Equation.3">
                  <p:embed/>
                  <p:pic>
                    <p:nvPicPr>
                      <p:cNvPr id="0" name=""/>
                      <p:cNvPicPr/>
                      <p:nvPr/>
                    </p:nvPicPr>
                    <p:blipFill>
                      <a:blip r:embed="rId9"/>
                      <a:stretch>
                        <a:fillRect/>
                      </a:stretch>
                    </p:blipFill>
                    <p:spPr>
                      <a:xfrm>
                        <a:off x="2162994" y="5254625"/>
                        <a:ext cx="3768725" cy="1566863"/>
                      </a:xfrm>
                      <a:prstGeom prst="rect">
                        <a:avLst/>
                      </a:prstGeom>
                    </p:spPr>
                  </p:pic>
                </p:oleObj>
              </mc:Fallback>
            </mc:AlternateContent>
          </a:graphicData>
        </a:graphic>
      </p:graphicFrame>
    </p:spTree>
    <p:extLst>
      <p:ext uri="{BB962C8B-B14F-4D97-AF65-F5344CB8AC3E}">
        <p14:creationId xmlns:p14="http://schemas.microsoft.com/office/powerpoint/2010/main" val="197914437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ext uri="{D42A27DB-BD31-4B8C-83A1-F6EECF244321}">
                <p14:modId xmlns:p14="http://schemas.microsoft.com/office/powerpoint/2010/main" val="396216714"/>
              </p:ext>
            </p:extLst>
          </p:nvPr>
        </p:nvGraphicFramePr>
        <p:xfrm>
          <a:off x="365125" y="679450"/>
          <a:ext cx="6108700" cy="4822825"/>
        </p:xfrm>
        <a:graphic>
          <a:graphicData uri="http://schemas.openxmlformats.org/presentationml/2006/ole">
            <mc:AlternateContent xmlns:mc="http://schemas.openxmlformats.org/markup-compatibility/2006">
              <mc:Choice xmlns:v="urn:schemas-microsoft-com:vml" Requires="v">
                <p:oleObj spid="_x0000_s121096" name="Equation" r:id="rId4" imgW="2984500" imgH="2349500" progId="Equation.3">
                  <p:embed/>
                </p:oleObj>
              </mc:Choice>
              <mc:Fallback>
                <p:oleObj name="Equation" r:id="rId4" imgW="2984500" imgH="2349500" progId="Equation.3">
                  <p:embed/>
                  <p:pic>
                    <p:nvPicPr>
                      <p:cNvPr id="0" name=""/>
                      <p:cNvPicPr/>
                      <p:nvPr/>
                    </p:nvPicPr>
                    <p:blipFill>
                      <a:blip r:embed="rId5"/>
                      <a:stretch>
                        <a:fillRect/>
                      </a:stretch>
                    </p:blipFill>
                    <p:spPr>
                      <a:xfrm>
                        <a:off x="365125" y="679450"/>
                        <a:ext cx="6108700" cy="4822825"/>
                      </a:xfrm>
                      <a:prstGeom prst="rect">
                        <a:avLst/>
                      </a:prstGeom>
                    </p:spPr>
                  </p:pic>
                </p:oleObj>
              </mc:Fallback>
            </mc:AlternateContent>
          </a:graphicData>
        </a:graphic>
      </p:graphicFrame>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227399734"/>
              </p:ext>
            </p:extLst>
          </p:nvPr>
        </p:nvGraphicFramePr>
        <p:xfrm>
          <a:off x="2166938" y="5254625"/>
          <a:ext cx="5251450" cy="1566863"/>
        </p:xfrm>
        <a:graphic>
          <a:graphicData uri="http://schemas.openxmlformats.org/presentationml/2006/ole">
            <mc:AlternateContent xmlns:mc="http://schemas.openxmlformats.org/markup-compatibility/2006">
              <mc:Choice xmlns:v="urn:schemas-microsoft-com:vml" Requires="v">
                <p:oleObj spid="_x0000_s121097" name="Equation" r:id="rId6" imgW="2565400" imgH="762000" progId="Equation.3">
                  <p:embed/>
                </p:oleObj>
              </mc:Choice>
              <mc:Fallback>
                <p:oleObj name="Equation" r:id="rId6" imgW="2565400" imgH="762000" progId="Equation.3">
                  <p:embed/>
                  <p:pic>
                    <p:nvPicPr>
                      <p:cNvPr id="0" name=""/>
                      <p:cNvPicPr/>
                      <p:nvPr/>
                    </p:nvPicPr>
                    <p:blipFill>
                      <a:blip r:embed="rId7"/>
                      <a:stretch>
                        <a:fillRect/>
                      </a:stretch>
                    </p:blipFill>
                    <p:spPr>
                      <a:xfrm>
                        <a:off x="2166938" y="5254625"/>
                        <a:ext cx="5251450" cy="1566863"/>
                      </a:xfrm>
                      <a:prstGeom prst="rect">
                        <a:avLst/>
                      </a:prstGeom>
                    </p:spPr>
                  </p:pic>
                </p:oleObj>
              </mc:Fallback>
            </mc:AlternateContent>
          </a:graphicData>
        </a:graphic>
      </p:graphicFrame>
      <p:sp>
        <p:nvSpPr>
          <p:cNvPr id="9" name="Subtitle 3"/>
          <p:cNvSpPr txBox="1">
            <a:spLocks/>
          </p:cNvSpPr>
          <p:nvPr/>
        </p:nvSpPr>
        <p:spPr>
          <a:xfrm>
            <a:off x="541160" y="1182340"/>
            <a:ext cx="1558597" cy="549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Lucida Grande"/>
                <a:cs typeface="Lucida Grande"/>
              </a:rPr>
              <a:t>Binomial:</a:t>
            </a:r>
          </a:p>
        </p:txBody>
      </p:sp>
      <p:sp>
        <p:nvSpPr>
          <p:cNvPr id="6" name="Rectangle 5"/>
          <p:cNvSpPr/>
          <p:nvPr/>
        </p:nvSpPr>
        <p:spPr>
          <a:xfrm>
            <a:off x="3759443" y="3935923"/>
            <a:ext cx="1269913" cy="855089"/>
          </a:xfrm>
          <a:prstGeom prst="rect">
            <a:avLst/>
          </a:prstGeom>
          <a:solidFill>
            <a:schemeClr val="bg1">
              <a:alpha val="7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5029356" y="4428038"/>
            <a:ext cx="1269913" cy="855089"/>
          </a:xfrm>
          <a:prstGeom prst="rect">
            <a:avLst/>
          </a:prstGeom>
          <a:solidFill>
            <a:schemeClr val="bg1">
              <a:alpha val="7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 name="Group 7"/>
          <p:cNvGrpSpPr/>
          <p:nvPr/>
        </p:nvGrpSpPr>
        <p:grpSpPr>
          <a:xfrm>
            <a:off x="5029356" y="4328995"/>
            <a:ext cx="1269913" cy="767065"/>
            <a:chOff x="3960619" y="3612932"/>
            <a:chExt cx="942906" cy="1178080"/>
          </a:xfrm>
        </p:grpSpPr>
        <p:cxnSp>
          <p:nvCxnSpPr>
            <p:cNvPr id="10" name="Straight Arrow Connector 9"/>
            <p:cNvCxnSpPr/>
            <p:nvPr/>
          </p:nvCxnSpPr>
          <p:spPr>
            <a:xfrm flipV="1">
              <a:off x="3960619" y="3935923"/>
              <a:ext cx="716684" cy="85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01865" y="3612932"/>
              <a:ext cx="301660" cy="369332"/>
            </a:xfrm>
            <a:prstGeom prst="rect">
              <a:avLst/>
            </a:prstGeom>
            <a:noFill/>
          </p:spPr>
          <p:txBody>
            <a:bodyPr wrap="none" rtlCol="0">
              <a:spAutoFit/>
            </a:bodyPr>
            <a:lstStyle/>
            <a:p>
              <a:r>
                <a:rPr lang="en-GB" dirty="0" smtClean="0"/>
                <a:t>1</a:t>
              </a:r>
              <a:endParaRPr lang="en-GB" dirty="0"/>
            </a:p>
          </p:txBody>
        </p:sp>
      </p:grpSp>
      <p:grpSp>
        <p:nvGrpSpPr>
          <p:cNvPr id="12" name="Group 11"/>
          <p:cNvGrpSpPr/>
          <p:nvPr/>
        </p:nvGrpSpPr>
        <p:grpSpPr>
          <a:xfrm>
            <a:off x="3897746" y="3885623"/>
            <a:ext cx="1269913" cy="767065"/>
            <a:chOff x="3960619" y="3612932"/>
            <a:chExt cx="942906" cy="1178080"/>
          </a:xfrm>
        </p:grpSpPr>
        <p:cxnSp>
          <p:nvCxnSpPr>
            <p:cNvPr id="14" name="Straight Arrow Connector 13"/>
            <p:cNvCxnSpPr/>
            <p:nvPr/>
          </p:nvCxnSpPr>
          <p:spPr>
            <a:xfrm flipV="1">
              <a:off x="3960619" y="3935923"/>
              <a:ext cx="716684" cy="85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01865" y="3612932"/>
              <a:ext cx="301660" cy="369332"/>
            </a:xfrm>
            <a:prstGeom prst="rect">
              <a:avLst/>
            </a:prstGeom>
            <a:noFill/>
          </p:spPr>
          <p:txBody>
            <a:bodyPr wrap="none" rtlCol="0">
              <a:spAutoFit/>
            </a:bodyPr>
            <a:lstStyle/>
            <a:p>
              <a:r>
                <a:rPr lang="en-GB" dirty="0" smtClean="0"/>
                <a:t>1</a:t>
              </a:r>
              <a:endParaRPr lang="en-GB" dirty="0"/>
            </a:p>
          </p:txBody>
        </p:sp>
      </p:grpSp>
      <p:graphicFrame>
        <p:nvGraphicFramePr>
          <p:cNvPr id="16" name="Object 15"/>
          <p:cNvGraphicFramePr>
            <a:graphicFrameLocks noChangeAspect="1"/>
          </p:cNvGraphicFramePr>
          <p:nvPr>
            <p:extLst>
              <p:ext uri="{D42A27DB-BD31-4B8C-83A1-F6EECF244321}">
                <p14:modId xmlns:p14="http://schemas.microsoft.com/office/powerpoint/2010/main" val="2144667248"/>
              </p:ext>
            </p:extLst>
          </p:nvPr>
        </p:nvGraphicFramePr>
        <p:xfrm>
          <a:off x="6588506" y="4191000"/>
          <a:ext cx="1225550" cy="287338"/>
        </p:xfrm>
        <a:graphic>
          <a:graphicData uri="http://schemas.openxmlformats.org/presentationml/2006/ole">
            <mc:AlternateContent xmlns:mc="http://schemas.openxmlformats.org/markup-compatibility/2006">
              <mc:Choice xmlns:v="urn:schemas-microsoft-com:vml" Requires="v">
                <p:oleObj spid="_x0000_s121098" name="Equation" r:id="rId8" imgW="596900" imgH="139700" progId="Equation.3">
                  <p:embed/>
                </p:oleObj>
              </mc:Choice>
              <mc:Fallback>
                <p:oleObj name="Equation" r:id="rId8" imgW="596900" imgH="139700" progId="Equation.3">
                  <p:embed/>
                  <p:pic>
                    <p:nvPicPr>
                      <p:cNvPr id="0" name=""/>
                      <p:cNvPicPr/>
                      <p:nvPr/>
                    </p:nvPicPr>
                    <p:blipFill>
                      <a:blip r:embed="rId9"/>
                      <a:stretch>
                        <a:fillRect/>
                      </a:stretch>
                    </p:blipFill>
                    <p:spPr>
                      <a:xfrm>
                        <a:off x="6588506" y="4191000"/>
                        <a:ext cx="1225550" cy="287338"/>
                      </a:xfrm>
                      <a:prstGeom prst="rect">
                        <a:avLst/>
                      </a:prstGeom>
                    </p:spPr>
                  </p:pic>
                </p:oleObj>
              </mc:Fallback>
            </mc:AlternateContent>
          </a:graphicData>
        </a:graphic>
      </p:graphicFrame>
      <p:sp>
        <p:nvSpPr>
          <p:cNvPr id="19" name="Subtitle 3"/>
          <p:cNvSpPr txBox="1">
            <a:spLocks/>
          </p:cNvSpPr>
          <p:nvPr/>
        </p:nvSpPr>
        <p:spPr>
          <a:xfrm>
            <a:off x="7432890" y="6288320"/>
            <a:ext cx="463191" cy="37543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1800" dirty="0" smtClean="0">
                <a:solidFill>
                  <a:schemeClr val="tx1"/>
                </a:solidFill>
                <a:latin typeface="ＭＳ ゴシック"/>
                <a:ea typeface="ＭＳ ゴシック"/>
                <a:cs typeface="ＭＳ ゴシック"/>
              </a:rPr>
              <a:t>☐</a:t>
            </a:r>
            <a:endParaRPr lang="en-GB" sz="1800" dirty="0" smtClean="0">
              <a:solidFill>
                <a:schemeClr val="tx1"/>
              </a:solidFill>
              <a:latin typeface="Lucida Grande"/>
              <a:cs typeface="Lucida Grande"/>
            </a:endParaRPr>
          </a:p>
        </p:txBody>
      </p:sp>
    </p:spTree>
    <p:extLst>
      <p:ext uri="{BB962C8B-B14F-4D97-AF65-F5344CB8AC3E}">
        <p14:creationId xmlns:p14="http://schemas.microsoft.com/office/powerpoint/2010/main" val="21811308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4640" y="3515930"/>
            <a:ext cx="5683175" cy="1200329"/>
          </a:xfrm>
          <a:prstGeom prst="rect">
            <a:avLst/>
          </a:prstGeom>
        </p:spPr>
        <p:txBody>
          <a:bodyPr wrap="square">
            <a:spAutoFit/>
          </a:bodyPr>
          <a:lstStyle/>
          <a:p>
            <a:pPr marL="4763" lvl="1"/>
            <a:r>
              <a:rPr lang="en-GB" dirty="0" smtClean="0">
                <a:latin typeface="Lucida Grande"/>
                <a:cs typeface="Lucida Grande"/>
              </a:rPr>
              <a:t>This is referred to as the:</a:t>
            </a:r>
          </a:p>
          <a:p>
            <a:pPr marL="747713" lvl="2" indent="-285750">
              <a:buFont typeface="Arial"/>
              <a:buChar char="•"/>
            </a:pPr>
            <a:r>
              <a:rPr lang="en-GB" dirty="0" smtClean="0">
                <a:latin typeface="Lucida Grande"/>
                <a:cs typeface="Lucida Grande"/>
              </a:rPr>
              <a:t>“Poisson Limit Theorem” </a:t>
            </a:r>
          </a:p>
          <a:p>
            <a:pPr marL="747713" lvl="2" indent="-285750">
              <a:buFont typeface="Arial"/>
              <a:buChar char="•"/>
            </a:pPr>
            <a:r>
              <a:rPr lang="en-GB" dirty="0" smtClean="0">
                <a:latin typeface="Lucida Grande"/>
                <a:cs typeface="Lucida Grande"/>
              </a:rPr>
              <a:t>“Poisson Approximation to the Binomial”</a:t>
            </a:r>
            <a:endParaRPr lang="en-GB" dirty="0">
              <a:latin typeface="Lucida Grande"/>
              <a:cs typeface="Lucida Grande"/>
            </a:endParaRPr>
          </a:p>
          <a:p>
            <a:pPr marL="747713" lvl="2" indent="-285750">
              <a:buFont typeface="Arial"/>
              <a:buChar char="•"/>
            </a:pPr>
            <a:r>
              <a:rPr lang="en-GB" dirty="0" smtClean="0">
                <a:latin typeface="Lucida Grande"/>
                <a:cs typeface="Lucida Grande"/>
              </a:rPr>
              <a:t>“</a:t>
            </a:r>
            <a:r>
              <a:rPr lang="en-GB" dirty="0">
                <a:latin typeface="Lucida Grande"/>
                <a:cs typeface="Lucida Grande"/>
              </a:rPr>
              <a:t>Law of Rare Events”</a:t>
            </a:r>
          </a:p>
        </p:txBody>
      </p:sp>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Common Discrete Distributions</a:t>
            </a:r>
            <a:endParaRPr lang="en-GB" sz="4000" dirty="0">
              <a:latin typeface="Abadi MT Condensed Extra Bold"/>
              <a:cs typeface="Abadi MT Condensed Extra Bold"/>
            </a:endParaRPr>
          </a:p>
        </p:txBody>
      </p:sp>
      <p:sp>
        <p:nvSpPr>
          <p:cNvPr id="18" name="Subtitle 3"/>
          <p:cNvSpPr>
            <a:spLocks noGrp="1"/>
          </p:cNvSpPr>
          <p:nvPr>
            <p:ph type="subTitle" idx="1"/>
          </p:nvPr>
        </p:nvSpPr>
        <p:spPr>
          <a:xfrm>
            <a:off x="762926" y="1201911"/>
            <a:ext cx="8604241" cy="2784311"/>
          </a:xfrm>
        </p:spPr>
        <p:txBody>
          <a:bodyPr>
            <a:normAutofit/>
          </a:bodyPr>
          <a:lstStyle/>
          <a:p>
            <a:pPr marL="4763" lvl="1" algn="l"/>
            <a:r>
              <a:rPr lang="en-GB" sz="1800" dirty="0" smtClean="0">
                <a:solidFill>
                  <a:schemeClr val="tx1"/>
                </a:solidFill>
                <a:latin typeface="Lucida Grande"/>
                <a:cs typeface="Lucida Grande"/>
              </a:rPr>
              <a:t>The Poisson distribution is the Binomial distribution as</a:t>
            </a:r>
          </a:p>
          <a:p>
            <a:pPr marL="4763" lvl="1" algn="l"/>
            <a:endParaRPr lang="en-GB" sz="1800" dirty="0">
              <a:solidFill>
                <a:schemeClr val="tx1"/>
              </a:solidFill>
              <a:latin typeface="Lucida Grande"/>
              <a:cs typeface="Lucida Grande"/>
            </a:endParaRPr>
          </a:p>
          <a:p>
            <a:pPr marL="4763" lvl="1" algn="l"/>
            <a:r>
              <a:rPr lang="en-GB" sz="1800" dirty="0" smtClean="0">
                <a:solidFill>
                  <a:schemeClr val="tx1"/>
                </a:solidFill>
                <a:latin typeface="Lucida Grande"/>
                <a:cs typeface="Lucida Grande"/>
              </a:rPr>
              <a:t>If						then</a:t>
            </a:r>
          </a:p>
          <a:p>
            <a:pPr marL="4763" lvl="1" algn="l"/>
            <a:endParaRPr lang="en-GB" sz="1800" dirty="0" smtClean="0">
              <a:solidFill>
                <a:schemeClr val="tx1"/>
              </a:solidFill>
              <a:latin typeface="Lucida Grande"/>
              <a:cs typeface="Lucida Grande"/>
            </a:endParaRPr>
          </a:p>
          <a:p>
            <a:pPr marL="4763" lvl="1" algn="l"/>
            <a:r>
              <a:rPr lang="en-GB" sz="1800" dirty="0" smtClean="0">
                <a:solidFill>
                  <a:schemeClr val="tx1"/>
                </a:solidFill>
                <a:latin typeface="Lucida Grande"/>
                <a:cs typeface="Lucida Grande"/>
              </a:rPr>
              <a:t>If </a:t>
            </a:r>
            <a:r>
              <a:rPr lang="en-GB" sz="2000" i="1" dirty="0" smtClean="0">
                <a:solidFill>
                  <a:schemeClr val="tx1"/>
                </a:solidFill>
                <a:latin typeface="Times"/>
                <a:cs typeface="Times"/>
              </a:rPr>
              <a:t>n</a:t>
            </a:r>
            <a:r>
              <a:rPr lang="en-GB" sz="1800" dirty="0" smtClean="0">
                <a:solidFill>
                  <a:schemeClr val="tx1"/>
                </a:solidFill>
                <a:latin typeface="Lucida Grande"/>
                <a:cs typeface="Lucida Grande"/>
              </a:rPr>
              <a:t> is large and </a:t>
            </a:r>
            <a:r>
              <a:rPr lang="en-GB" sz="2000" i="1" dirty="0" smtClean="0">
                <a:solidFill>
                  <a:schemeClr val="tx1"/>
                </a:solidFill>
                <a:latin typeface="Times"/>
                <a:cs typeface="Times"/>
              </a:rPr>
              <a:t>p</a:t>
            </a:r>
            <a:r>
              <a:rPr lang="en-GB" sz="1800" dirty="0" smtClean="0">
                <a:solidFill>
                  <a:schemeClr val="tx1"/>
                </a:solidFill>
                <a:latin typeface="Lucida Grande"/>
                <a:cs typeface="Lucida Grande"/>
              </a:rPr>
              <a:t> is small then the Binomial distribution can be approximated using the Poisson distribution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064715382"/>
              </p:ext>
            </p:extLst>
          </p:nvPr>
        </p:nvGraphicFramePr>
        <p:xfrm>
          <a:off x="7004050" y="1264488"/>
          <a:ext cx="884238" cy="287337"/>
        </p:xfrm>
        <a:graphic>
          <a:graphicData uri="http://schemas.openxmlformats.org/presentationml/2006/ole">
            <mc:AlternateContent xmlns:mc="http://schemas.openxmlformats.org/markup-compatibility/2006">
              <mc:Choice xmlns:v="urn:schemas-microsoft-com:vml" Requires="v">
                <p:oleObj spid="_x0000_s122213" name="Equation" r:id="rId4" imgW="431800" imgH="139700" progId="Equation.3">
                  <p:embed/>
                </p:oleObj>
              </mc:Choice>
              <mc:Fallback>
                <p:oleObj name="Equation" r:id="rId4" imgW="431800" imgH="139700" progId="Equation.3">
                  <p:embed/>
                  <p:pic>
                    <p:nvPicPr>
                      <p:cNvPr id="0" name=""/>
                      <p:cNvPicPr/>
                      <p:nvPr/>
                    </p:nvPicPr>
                    <p:blipFill>
                      <a:blip r:embed="rId5"/>
                      <a:stretch>
                        <a:fillRect/>
                      </a:stretch>
                    </p:blipFill>
                    <p:spPr>
                      <a:xfrm>
                        <a:off x="7004050" y="1264488"/>
                        <a:ext cx="884238" cy="28733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48357063"/>
              </p:ext>
            </p:extLst>
          </p:nvPr>
        </p:nvGraphicFramePr>
        <p:xfrm>
          <a:off x="1322122" y="1839994"/>
          <a:ext cx="1873250" cy="442912"/>
        </p:xfrm>
        <a:graphic>
          <a:graphicData uri="http://schemas.openxmlformats.org/presentationml/2006/ole">
            <mc:AlternateContent xmlns:mc="http://schemas.openxmlformats.org/markup-compatibility/2006">
              <mc:Choice xmlns:v="urn:schemas-microsoft-com:vml" Requires="v">
                <p:oleObj spid="_x0000_s122214" name="Equation" r:id="rId6" imgW="914400" imgH="215900" progId="Equation.3">
                  <p:embed/>
                </p:oleObj>
              </mc:Choice>
              <mc:Fallback>
                <p:oleObj name="Equation" r:id="rId6" imgW="914400" imgH="215900" progId="Equation.3">
                  <p:embed/>
                  <p:pic>
                    <p:nvPicPr>
                      <p:cNvPr id="0" name=""/>
                      <p:cNvPicPr/>
                      <p:nvPr/>
                    </p:nvPicPr>
                    <p:blipFill>
                      <a:blip r:embed="rId7"/>
                      <a:stretch>
                        <a:fillRect/>
                      </a:stretch>
                    </p:blipFill>
                    <p:spPr>
                      <a:xfrm>
                        <a:off x="1322122" y="1839994"/>
                        <a:ext cx="1873250" cy="44291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44177702"/>
              </p:ext>
            </p:extLst>
          </p:nvPr>
        </p:nvGraphicFramePr>
        <p:xfrm>
          <a:off x="4424617" y="1814258"/>
          <a:ext cx="2290762" cy="495300"/>
        </p:xfrm>
        <a:graphic>
          <a:graphicData uri="http://schemas.openxmlformats.org/presentationml/2006/ole">
            <mc:AlternateContent xmlns:mc="http://schemas.openxmlformats.org/markup-compatibility/2006">
              <mc:Choice xmlns:v="urn:schemas-microsoft-com:vml" Requires="v">
                <p:oleObj spid="_x0000_s122215" name="Equation" r:id="rId8" imgW="1117600" imgH="241300" progId="Equation.3">
                  <p:embed/>
                </p:oleObj>
              </mc:Choice>
              <mc:Fallback>
                <p:oleObj name="Equation" r:id="rId8" imgW="1117600" imgH="241300" progId="Equation.3">
                  <p:embed/>
                  <p:pic>
                    <p:nvPicPr>
                      <p:cNvPr id="0" name=""/>
                      <p:cNvPicPr/>
                      <p:nvPr/>
                    </p:nvPicPr>
                    <p:blipFill>
                      <a:blip r:embed="rId9"/>
                      <a:stretch>
                        <a:fillRect/>
                      </a:stretch>
                    </p:blipFill>
                    <p:spPr>
                      <a:xfrm>
                        <a:off x="4424617" y="1814258"/>
                        <a:ext cx="2290762" cy="4953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478392375"/>
              </p:ext>
            </p:extLst>
          </p:nvPr>
        </p:nvGraphicFramePr>
        <p:xfrm>
          <a:off x="1194853" y="4866264"/>
          <a:ext cx="4862513" cy="939800"/>
        </p:xfrm>
        <a:graphic>
          <a:graphicData uri="http://schemas.openxmlformats.org/presentationml/2006/ole">
            <mc:AlternateContent xmlns:mc="http://schemas.openxmlformats.org/markup-compatibility/2006">
              <mc:Choice xmlns:v="urn:schemas-microsoft-com:vml" Requires="v">
                <p:oleObj spid="_x0000_s122216" name="Equation" r:id="rId10" imgW="2374900" imgH="457200" progId="Equation.3">
                  <p:embed/>
                </p:oleObj>
              </mc:Choice>
              <mc:Fallback>
                <p:oleObj name="Equation" r:id="rId10" imgW="2374900" imgH="457200" progId="Equation.3">
                  <p:embed/>
                  <p:pic>
                    <p:nvPicPr>
                      <p:cNvPr id="0" name=""/>
                      <p:cNvPicPr/>
                      <p:nvPr/>
                    </p:nvPicPr>
                    <p:blipFill>
                      <a:blip r:embed="rId11"/>
                      <a:stretch>
                        <a:fillRect/>
                      </a:stretch>
                    </p:blipFill>
                    <p:spPr>
                      <a:xfrm>
                        <a:off x="1194853" y="4866264"/>
                        <a:ext cx="4862513" cy="939800"/>
                      </a:xfrm>
                      <a:prstGeom prst="rect">
                        <a:avLst/>
                      </a:prstGeom>
                    </p:spPr>
                  </p:pic>
                </p:oleObj>
              </mc:Fallback>
            </mc:AlternateContent>
          </a:graphicData>
        </a:graphic>
      </p:graphicFrame>
      <p:sp>
        <p:nvSpPr>
          <p:cNvPr id="16" name="Rectangle 15"/>
          <p:cNvSpPr/>
          <p:nvPr/>
        </p:nvSpPr>
        <p:spPr>
          <a:xfrm>
            <a:off x="1722163" y="5123758"/>
            <a:ext cx="870083" cy="369332"/>
          </a:xfrm>
          <a:prstGeom prst="rect">
            <a:avLst/>
          </a:prstGeom>
        </p:spPr>
        <p:txBody>
          <a:bodyPr wrap="square">
            <a:spAutoFit/>
          </a:bodyPr>
          <a:lstStyle/>
          <a:p>
            <a:pPr marL="4763" lvl="1"/>
            <a:r>
              <a:rPr lang="en-GB" dirty="0" smtClean="0">
                <a:latin typeface="Lucida Grande"/>
                <a:cs typeface="Lucida Grande"/>
              </a:rPr>
              <a:t>fixed</a:t>
            </a:r>
            <a:endParaRPr lang="en-GB" dirty="0">
              <a:latin typeface="Lucida Grande"/>
              <a:cs typeface="Lucida Grande"/>
            </a:endParaRPr>
          </a:p>
        </p:txBody>
      </p:sp>
      <p:sp>
        <p:nvSpPr>
          <p:cNvPr id="17" name="Rectangle 16"/>
          <p:cNvSpPr/>
          <p:nvPr/>
        </p:nvSpPr>
        <p:spPr>
          <a:xfrm>
            <a:off x="762926" y="5966017"/>
            <a:ext cx="7485220" cy="369332"/>
          </a:xfrm>
          <a:prstGeom prst="rect">
            <a:avLst/>
          </a:prstGeom>
        </p:spPr>
        <p:txBody>
          <a:bodyPr wrap="square">
            <a:spAutoFit/>
          </a:bodyPr>
          <a:lstStyle/>
          <a:p>
            <a:pPr marL="4763" lvl="1"/>
            <a:r>
              <a:rPr lang="en-GB" dirty="0" smtClean="0">
                <a:latin typeface="Lucida Grande"/>
                <a:cs typeface="Lucida Grande"/>
              </a:rPr>
              <a:t>Poisson is often more computationally convenient than Binomial</a:t>
            </a:r>
            <a:endParaRPr lang="en-GB" dirty="0">
              <a:latin typeface="Lucida Grande"/>
              <a:cs typeface="Lucida Grande"/>
            </a:endParaRPr>
          </a:p>
        </p:txBody>
      </p:sp>
    </p:spTree>
    <p:extLst>
      <p:ext uri="{BB962C8B-B14F-4D97-AF65-F5344CB8AC3E}">
        <p14:creationId xmlns:p14="http://schemas.microsoft.com/office/powerpoint/2010/main" val="415733718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References</a:t>
            </a:r>
            <a:endParaRPr lang="en-GB" sz="4000" dirty="0">
              <a:latin typeface="Abadi MT Condensed Extra Bold"/>
              <a:cs typeface="Abadi MT Condensed Extra Bold"/>
            </a:endParaRPr>
          </a:p>
        </p:txBody>
      </p:sp>
      <p:sp>
        <p:nvSpPr>
          <p:cNvPr id="3" name="Subtitle 3"/>
          <p:cNvSpPr>
            <a:spLocks noGrp="1"/>
          </p:cNvSpPr>
          <p:nvPr>
            <p:ph type="subTitle" idx="1"/>
          </p:nvPr>
        </p:nvSpPr>
        <p:spPr>
          <a:xfrm>
            <a:off x="762926" y="1163427"/>
            <a:ext cx="7191167" cy="4968205"/>
          </a:xfrm>
        </p:spPr>
        <p:txBody>
          <a:bodyPr>
            <a:normAutofit/>
          </a:bodyPr>
          <a:lstStyle/>
          <a:p>
            <a:pPr marL="4763" lvl="1" algn="l"/>
            <a:r>
              <a:rPr lang="en-GB" sz="1800" dirty="0">
                <a:solidFill>
                  <a:schemeClr val="tx1"/>
                </a:solidFill>
                <a:latin typeface="Lucida Grande"/>
                <a:cs typeface="Lucida Grande"/>
              </a:rPr>
              <a:t>Countless books + online resources</a:t>
            </a:r>
            <a:r>
              <a:rPr lang="en-GB" sz="1800" dirty="0" smtClean="0">
                <a:solidFill>
                  <a:schemeClr val="tx1"/>
                </a:solidFill>
                <a:latin typeface="Lucida Grande"/>
                <a:cs typeface="Lucida Grande"/>
              </a:rPr>
              <a:t>!</a:t>
            </a:r>
          </a:p>
          <a:p>
            <a:pPr marL="4763" lvl="1" algn="l"/>
            <a:endParaRPr lang="en-GB" sz="1800" dirty="0" smtClean="0">
              <a:solidFill>
                <a:schemeClr val="tx1"/>
              </a:solidFill>
              <a:latin typeface="Lucida Grande"/>
              <a:cs typeface="Lucida Grande"/>
            </a:endParaRPr>
          </a:p>
          <a:p>
            <a:pPr marL="4763" lvl="1" algn="l"/>
            <a:endParaRPr lang="en-GB" sz="1800" dirty="0">
              <a:solidFill>
                <a:schemeClr val="tx1"/>
              </a:solidFill>
              <a:latin typeface="Lucida Grande"/>
              <a:cs typeface="Lucida Grande"/>
            </a:endParaRPr>
          </a:p>
          <a:p>
            <a:pPr marL="4763" lvl="1" algn="l"/>
            <a:r>
              <a:rPr lang="en-GB" sz="1800" dirty="0" smtClean="0">
                <a:solidFill>
                  <a:schemeClr val="tx1"/>
                </a:solidFill>
                <a:latin typeface="Lucida Grande"/>
                <a:cs typeface="Lucida Grande"/>
              </a:rPr>
              <a:t>Probability theory and distributions:</a:t>
            </a:r>
          </a:p>
          <a:p>
            <a:pPr marL="4763" lvl="1" algn="l"/>
            <a:endParaRPr lang="en-GB" sz="1800" dirty="0">
              <a:solidFill>
                <a:schemeClr val="tx1"/>
              </a:solidFill>
              <a:latin typeface="Lucida Grande"/>
              <a:cs typeface="Lucida Grande"/>
            </a:endParaRPr>
          </a:p>
          <a:p>
            <a:pPr marL="290513" lvl="1" indent="-285750" algn="l">
              <a:buFont typeface="Arial"/>
              <a:buChar char="•"/>
            </a:pPr>
            <a:r>
              <a:rPr lang="en-GB" sz="1800" dirty="0" err="1" smtClean="0">
                <a:solidFill>
                  <a:schemeClr val="tx1"/>
                </a:solidFill>
                <a:latin typeface="Lucida Grande"/>
                <a:cs typeface="Lucida Grande"/>
              </a:rPr>
              <a:t>Grimmett</a:t>
            </a:r>
            <a:r>
              <a:rPr lang="en-GB" sz="1800" dirty="0" smtClean="0">
                <a:solidFill>
                  <a:schemeClr val="tx1"/>
                </a:solidFill>
                <a:latin typeface="Lucida Grande"/>
                <a:cs typeface="Lucida Grande"/>
              </a:rPr>
              <a:t> and </a:t>
            </a:r>
            <a:r>
              <a:rPr lang="en-GB" sz="1800" dirty="0" err="1" smtClean="0">
                <a:solidFill>
                  <a:schemeClr val="tx1"/>
                </a:solidFill>
                <a:latin typeface="Lucida Grande"/>
                <a:cs typeface="Lucida Grande"/>
              </a:rPr>
              <a:t>Stirzker</a:t>
            </a:r>
            <a:r>
              <a:rPr lang="en-GB" sz="1800" dirty="0" smtClean="0">
                <a:solidFill>
                  <a:schemeClr val="tx1"/>
                </a:solidFill>
                <a:latin typeface="Lucida Grande"/>
                <a:cs typeface="Lucida Grande"/>
              </a:rPr>
              <a:t> (2001) Probability and Random Processes. Oxford University Press.</a:t>
            </a:r>
          </a:p>
          <a:p>
            <a:pPr marL="4763" lvl="1" algn="l"/>
            <a:endParaRPr lang="en-GB" sz="1800" dirty="0" smtClean="0">
              <a:solidFill>
                <a:schemeClr val="tx1"/>
              </a:solidFill>
              <a:latin typeface="Lucida Grande"/>
              <a:cs typeface="Lucida Grande"/>
            </a:endParaRPr>
          </a:p>
          <a:p>
            <a:pPr marL="4763" lvl="1" algn="l"/>
            <a:endParaRPr lang="en-GB" sz="1800" dirty="0">
              <a:solidFill>
                <a:schemeClr val="tx1"/>
              </a:solidFill>
              <a:latin typeface="Lucida Grande"/>
              <a:cs typeface="Lucida Grande"/>
            </a:endParaRPr>
          </a:p>
          <a:p>
            <a:pPr marL="4763" lvl="1" algn="l"/>
            <a:r>
              <a:rPr lang="en-GB" sz="1800" dirty="0" smtClean="0">
                <a:solidFill>
                  <a:schemeClr val="tx1"/>
                </a:solidFill>
                <a:latin typeface="Lucida Grande"/>
                <a:cs typeface="Lucida Grande"/>
              </a:rPr>
              <a:t>General comprehensive introduction to (almost) everything mathematics (including a bit of probability theory):</a:t>
            </a:r>
          </a:p>
          <a:p>
            <a:pPr marL="4763" lvl="1" algn="l"/>
            <a:endParaRPr lang="en-GB" sz="1800" dirty="0">
              <a:solidFill>
                <a:schemeClr val="tx1"/>
              </a:solidFill>
              <a:latin typeface="Lucida Grande"/>
              <a:cs typeface="Lucida Grande"/>
            </a:endParaRPr>
          </a:p>
          <a:p>
            <a:pPr marL="290513" lvl="1" indent="-285750" algn="l">
              <a:buFont typeface="Arial"/>
              <a:buChar char="•"/>
            </a:pPr>
            <a:r>
              <a:rPr lang="en-GB" sz="1800" dirty="0" err="1" smtClean="0">
                <a:solidFill>
                  <a:schemeClr val="tx1"/>
                </a:solidFill>
                <a:latin typeface="Lucida Grande"/>
                <a:cs typeface="Lucida Grande"/>
              </a:rPr>
              <a:t>Garrity</a:t>
            </a:r>
            <a:r>
              <a:rPr lang="en-GB" sz="1800" dirty="0">
                <a:solidFill>
                  <a:schemeClr val="tx1"/>
                </a:solidFill>
                <a:latin typeface="Lucida Grande"/>
                <a:cs typeface="Lucida Grande"/>
              </a:rPr>
              <a:t> </a:t>
            </a:r>
            <a:r>
              <a:rPr lang="en-GB" sz="1800" dirty="0" smtClean="0">
                <a:solidFill>
                  <a:schemeClr val="tx1"/>
                </a:solidFill>
                <a:latin typeface="Lucida Grande"/>
                <a:cs typeface="Lucida Grande"/>
              </a:rPr>
              <a:t>(2002) All the mathematics you missed: but need to know for graduate school. Cambridge University Press.</a:t>
            </a:r>
          </a:p>
          <a:p>
            <a:pPr marL="290513" lvl="1" indent="-285750" algn="l">
              <a:buFont typeface="Arial"/>
              <a:buChar char="•"/>
            </a:pPr>
            <a:endParaRPr lang="en-GB" sz="1800" dirty="0" smtClean="0">
              <a:solidFill>
                <a:schemeClr val="tx1"/>
              </a:solidFill>
              <a:latin typeface="Lucida Grande"/>
              <a:cs typeface="Lucida Grande"/>
            </a:endParaRPr>
          </a:p>
          <a:p>
            <a:pPr marL="290513" lvl="1" indent="-285750" algn="l">
              <a:buFont typeface="Arial"/>
              <a:buChar char="•"/>
            </a:pPr>
            <a:endParaRPr lang="en-GB" sz="1800" dirty="0">
              <a:solidFill>
                <a:schemeClr val="tx1"/>
              </a:solidFill>
              <a:latin typeface="Lucida Grande"/>
              <a:cs typeface="Lucida Grande"/>
            </a:endParaRPr>
          </a:p>
          <a:p>
            <a:pPr marL="290513" lvl="1" indent="-285750" algn="l">
              <a:buFont typeface="Arial"/>
              <a:buChar char="•"/>
            </a:pPr>
            <a:endParaRPr lang="en-GB" sz="1800" dirty="0">
              <a:solidFill>
                <a:schemeClr val="tx1"/>
              </a:solidFill>
              <a:latin typeface="Lucida Grande"/>
              <a:cs typeface="Lucida Grande"/>
            </a:endParaRPr>
          </a:p>
        </p:txBody>
      </p:sp>
    </p:spTree>
    <p:extLst>
      <p:ext uri="{BB962C8B-B14F-4D97-AF65-F5344CB8AC3E}">
        <p14:creationId xmlns:p14="http://schemas.microsoft.com/office/powerpoint/2010/main" val="3383282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541160" y="1224205"/>
            <a:ext cx="8361646" cy="668499"/>
          </a:xfrm>
        </p:spPr>
        <p:txBody>
          <a:bodyPr>
            <a:normAutofit/>
          </a:bodyPr>
          <a:lstStyle/>
          <a:p>
            <a:pPr marL="4763" lvl="1" algn="l"/>
            <a:r>
              <a:rPr lang="en-GB" sz="2000" dirty="0" smtClean="0">
                <a:solidFill>
                  <a:schemeClr val="tx1"/>
                </a:solidFill>
                <a:latin typeface="Lucida Grande"/>
                <a:cs typeface="Lucida Grande"/>
              </a:rPr>
              <a:t>If </a:t>
            </a:r>
            <a:r>
              <a:rPr lang="en-GB" sz="2000" i="1" dirty="0" smtClean="0">
                <a:solidFill>
                  <a:schemeClr val="tx1"/>
                </a:solidFill>
                <a:latin typeface="Lucida Grande"/>
                <a:cs typeface="Lucida Grande"/>
              </a:rPr>
              <a:t>A</a:t>
            </a:r>
            <a:r>
              <a:rPr lang="en-GB" sz="2000" dirty="0" smtClean="0">
                <a:solidFill>
                  <a:schemeClr val="tx1"/>
                </a:solidFill>
                <a:latin typeface="Lucida Grande"/>
                <a:cs typeface="Lucida Grande"/>
              </a:rPr>
              <a:t> and </a:t>
            </a:r>
            <a:r>
              <a:rPr lang="en-GB" sz="2000" i="1" dirty="0" smtClean="0">
                <a:solidFill>
                  <a:schemeClr val="tx1"/>
                </a:solidFill>
                <a:latin typeface="Lucida Grande"/>
                <a:cs typeface="Lucida Grande"/>
              </a:rPr>
              <a:t>B</a:t>
            </a:r>
            <a:r>
              <a:rPr lang="en-GB" sz="2000" dirty="0" smtClean="0">
                <a:solidFill>
                  <a:schemeClr val="tx1"/>
                </a:solidFill>
                <a:latin typeface="Lucida Grande"/>
                <a:cs typeface="Lucida Grande"/>
              </a:rPr>
              <a:t> are sets, then:</a:t>
            </a:r>
            <a:endParaRPr lang="en-GB" sz="2000" dirty="0">
              <a:solidFill>
                <a:schemeClr val="tx1"/>
              </a:solidFill>
              <a:latin typeface="Lucida Grande"/>
              <a:cs typeface="Lucida Grande"/>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905673363"/>
              </p:ext>
            </p:extLst>
          </p:nvPr>
        </p:nvGraphicFramePr>
        <p:xfrm>
          <a:off x="689769" y="2054430"/>
          <a:ext cx="363538" cy="339725"/>
        </p:xfrm>
        <a:graphic>
          <a:graphicData uri="http://schemas.openxmlformats.org/presentationml/2006/ole">
            <mc:AlternateContent xmlns:mc="http://schemas.openxmlformats.org/markup-compatibility/2006">
              <mc:Choice xmlns:v="urn:schemas-microsoft-com:vml" Requires="v">
                <p:oleObj spid="_x0000_s147583" name="Equation" r:id="rId4" imgW="177800" imgH="165100" progId="Equation.3">
                  <p:embed/>
                </p:oleObj>
              </mc:Choice>
              <mc:Fallback>
                <p:oleObj name="Equation" r:id="rId4" imgW="177800" imgH="165100" progId="Equation.3">
                  <p:embed/>
                  <p:pic>
                    <p:nvPicPr>
                      <p:cNvPr id="0" name=""/>
                      <p:cNvPicPr/>
                      <p:nvPr/>
                    </p:nvPicPr>
                    <p:blipFill>
                      <a:blip r:embed="rId5"/>
                      <a:stretch>
                        <a:fillRect/>
                      </a:stretch>
                    </p:blipFill>
                    <p:spPr>
                      <a:xfrm>
                        <a:off x="689769" y="2054430"/>
                        <a:ext cx="363538" cy="3397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50891135"/>
              </p:ext>
            </p:extLst>
          </p:nvPr>
        </p:nvGraphicFramePr>
        <p:xfrm>
          <a:off x="689769" y="2678627"/>
          <a:ext cx="831850" cy="339725"/>
        </p:xfrm>
        <a:graphic>
          <a:graphicData uri="http://schemas.openxmlformats.org/presentationml/2006/ole">
            <mc:AlternateContent xmlns:mc="http://schemas.openxmlformats.org/markup-compatibility/2006">
              <mc:Choice xmlns:v="urn:schemas-microsoft-com:vml" Requires="v">
                <p:oleObj spid="_x0000_s147584" name="Equation" r:id="rId6" imgW="406400" imgH="165100" progId="Equation.3">
                  <p:embed/>
                </p:oleObj>
              </mc:Choice>
              <mc:Fallback>
                <p:oleObj name="Equation" r:id="rId6" imgW="406400" imgH="165100" progId="Equation.3">
                  <p:embed/>
                  <p:pic>
                    <p:nvPicPr>
                      <p:cNvPr id="0" name=""/>
                      <p:cNvPicPr/>
                      <p:nvPr/>
                    </p:nvPicPr>
                    <p:blipFill>
                      <a:blip r:embed="rId7"/>
                      <a:stretch>
                        <a:fillRect/>
                      </a:stretch>
                    </p:blipFill>
                    <p:spPr>
                      <a:xfrm>
                        <a:off x="689769" y="2678627"/>
                        <a:ext cx="831850" cy="3397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19150491"/>
              </p:ext>
            </p:extLst>
          </p:nvPr>
        </p:nvGraphicFramePr>
        <p:xfrm>
          <a:off x="689769" y="3302824"/>
          <a:ext cx="831850" cy="312737"/>
        </p:xfrm>
        <a:graphic>
          <a:graphicData uri="http://schemas.openxmlformats.org/presentationml/2006/ole">
            <mc:AlternateContent xmlns:mc="http://schemas.openxmlformats.org/markup-compatibility/2006">
              <mc:Choice xmlns:v="urn:schemas-microsoft-com:vml" Requires="v">
                <p:oleObj spid="_x0000_s147585" name="Equation" r:id="rId8" imgW="406400" imgH="152400" progId="Equation.3">
                  <p:embed/>
                </p:oleObj>
              </mc:Choice>
              <mc:Fallback>
                <p:oleObj name="Equation" r:id="rId8" imgW="406400" imgH="152400" progId="Equation.3">
                  <p:embed/>
                  <p:pic>
                    <p:nvPicPr>
                      <p:cNvPr id="0" name=""/>
                      <p:cNvPicPr/>
                      <p:nvPr/>
                    </p:nvPicPr>
                    <p:blipFill>
                      <a:blip r:embed="rId9"/>
                      <a:stretch>
                        <a:fillRect/>
                      </a:stretch>
                    </p:blipFill>
                    <p:spPr>
                      <a:xfrm>
                        <a:off x="689769" y="3302824"/>
                        <a:ext cx="831850" cy="312737"/>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167097455"/>
              </p:ext>
            </p:extLst>
          </p:nvPr>
        </p:nvGraphicFramePr>
        <p:xfrm>
          <a:off x="689769" y="3900033"/>
          <a:ext cx="728663" cy="338138"/>
        </p:xfrm>
        <a:graphic>
          <a:graphicData uri="http://schemas.openxmlformats.org/presentationml/2006/ole">
            <mc:AlternateContent xmlns:mc="http://schemas.openxmlformats.org/markup-compatibility/2006">
              <mc:Choice xmlns:v="urn:schemas-microsoft-com:vml" Requires="v">
                <p:oleObj spid="_x0000_s147586" name="Equation" r:id="rId10" imgW="355600" imgH="165100" progId="Equation.3">
                  <p:embed/>
                </p:oleObj>
              </mc:Choice>
              <mc:Fallback>
                <p:oleObj name="Equation" r:id="rId10" imgW="355600" imgH="165100" progId="Equation.3">
                  <p:embed/>
                  <p:pic>
                    <p:nvPicPr>
                      <p:cNvPr id="0" name=""/>
                      <p:cNvPicPr/>
                      <p:nvPr/>
                    </p:nvPicPr>
                    <p:blipFill>
                      <a:blip r:embed="rId11"/>
                      <a:stretch>
                        <a:fillRect/>
                      </a:stretch>
                    </p:blipFill>
                    <p:spPr>
                      <a:xfrm>
                        <a:off x="689769" y="3900033"/>
                        <a:ext cx="728663" cy="3381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88095771"/>
              </p:ext>
            </p:extLst>
          </p:nvPr>
        </p:nvGraphicFramePr>
        <p:xfrm>
          <a:off x="689769" y="4556065"/>
          <a:ext cx="338138" cy="365125"/>
        </p:xfrm>
        <a:graphic>
          <a:graphicData uri="http://schemas.openxmlformats.org/presentationml/2006/ole">
            <mc:AlternateContent xmlns:mc="http://schemas.openxmlformats.org/markup-compatibility/2006">
              <mc:Choice xmlns:v="urn:schemas-microsoft-com:vml" Requires="v">
                <p:oleObj spid="_x0000_s147587" name="Equation" r:id="rId12" imgW="165100" imgH="177800" progId="Equation.3">
                  <p:embed/>
                </p:oleObj>
              </mc:Choice>
              <mc:Fallback>
                <p:oleObj name="Equation" r:id="rId12" imgW="165100" imgH="177800" progId="Equation.3">
                  <p:embed/>
                  <p:pic>
                    <p:nvPicPr>
                      <p:cNvPr id="0" name=""/>
                      <p:cNvPicPr/>
                      <p:nvPr/>
                    </p:nvPicPr>
                    <p:blipFill>
                      <a:blip r:embed="rId13"/>
                      <a:stretch>
                        <a:fillRect/>
                      </a:stretch>
                    </p:blipFill>
                    <p:spPr>
                      <a:xfrm>
                        <a:off x="689769" y="4556065"/>
                        <a:ext cx="338138" cy="365125"/>
                      </a:xfrm>
                      <a:prstGeom prst="rect">
                        <a:avLst/>
                      </a:prstGeom>
                    </p:spPr>
                  </p:pic>
                </p:oleObj>
              </mc:Fallback>
            </mc:AlternateContent>
          </a:graphicData>
        </a:graphic>
      </p:graphicFrame>
      <p:sp>
        <p:nvSpPr>
          <p:cNvPr id="20" name="Subtitle 3"/>
          <p:cNvSpPr txBox="1">
            <a:spLocks/>
          </p:cNvSpPr>
          <p:nvPr/>
        </p:nvSpPr>
        <p:spPr>
          <a:xfrm>
            <a:off x="2309918" y="2045104"/>
            <a:ext cx="5799920" cy="4447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Complement – everything but </a:t>
            </a:r>
            <a:r>
              <a:rPr lang="en-GB" sz="2000" i="1" dirty="0" smtClean="0">
                <a:solidFill>
                  <a:schemeClr val="tx1"/>
                </a:solidFill>
                <a:latin typeface="Lucida Grande"/>
                <a:cs typeface="Lucida Grande"/>
              </a:rPr>
              <a:t>A</a:t>
            </a:r>
          </a:p>
        </p:txBody>
      </p:sp>
      <p:sp>
        <p:nvSpPr>
          <p:cNvPr id="21" name="Subtitle 3"/>
          <p:cNvSpPr txBox="1">
            <a:spLocks/>
          </p:cNvSpPr>
          <p:nvPr/>
        </p:nvSpPr>
        <p:spPr>
          <a:xfrm>
            <a:off x="2309918" y="2671460"/>
            <a:ext cx="3423544" cy="4447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Union (or)</a:t>
            </a:r>
          </a:p>
        </p:txBody>
      </p:sp>
      <p:sp>
        <p:nvSpPr>
          <p:cNvPr id="22" name="Subtitle 3"/>
          <p:cNvSpPr txBox="1">
            <a:spLocks/>
          </p:cNvSpPr>
          <p:nvPr/>
        </p:nvSpPr>
        <p:spPr>
          <a:xfrm>
            <a:off x="2309918" y="3297816"/>
            <a:ext cx="3423544" cy="4447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Intersection (and)</a:t>
            </a:r>
          </a:p>
        </p:txBody>
      </p:sp>
      <p:sp>
        <p:nvSpPr>
          <p:cNvPr id="23" name="Subtitle 3"/>
          <p:cNvSpPr txBox="1">
            <a:spLocks/>
          </p:cNvSpPr>
          <p:nvPr/>
        </p:nvSpPr>
        <p:spPr>
          <a:xfrm>
            <a:off x="2309918" y="3924172"/>
            <a:ext cx="3423544" cy="4447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Not</a:t>
            </a:r>
          </a:p>
        </p:txBody>
      </p:sp>
      <p:sp>
        <p:nvSpPr>
          <p:cNvPr id="25" name="Subtitle 3"/>
          <p:cNvSpPr txBox="1">
            <a:spLocks/>
          </p:cNvSpPr>
          <p:nvPr/>
        </p:nvSpPr>
        <p:spPr>
          <a:xfrm>
            <a:off x="2309918" y="4522982"/>
            <a:ext cx="3423544" cy="4447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000" dirty="0" smtClean="0">
                <a:solidFill>
                  <a:schemeClr val="tx1"/>
                </a:solidFill>
                <a:latin typeface="Lucida Grande"/>
                <a:cs typeface="Lucida Grande"/>
              </a:rPr>
              <a:t>Empty Set</a:t>
            </a:r>
          </a:p>
        </p:txBody>
      </p:sp>
    </p:spTree>
    <p:extLst>
      <p:ext uri="{BB962C8B-B14F-4D97-AF65-F5344CB8AC3E}">
        <p14:creationId xmlns:p14="http://schemas.microsoft.com/office/powerpoint/2010/main" val="4443282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062"/>
            <a:ext cx="9144000" cy="736952"/>
          </a:xfrm>
        </p:spPr>
        <p:txBody>
          <a:bodyPr>
            <a:noAutofit/>
          </a:bodyPr>
          <a:lstStyle/>
          <a:p>
            <a:r>
              <a:rPr lang="en-GB" sz="4000" dirty="0" smtClean="0">
                <a:latin typeface="Abadi MT Condensed Extra Bold"/>
                <a:cs typeface="Abadi MT Condensed Extra Bold"/>
              </a:rPr>
              <a:t>Set Notation</a:t>
            </a:r>
            <a:endParaRPr lang="en-GB" sz="4000" dirty="0">
              <a:latin typeface="Abadi MT Condensed Extra Bold"/>
              <a:cs typeface="Abadi MT Condensed Extra Bold"/>
            </a:endParaRPr>
          </a:p>
        </p:txBody>
      </p:sp>
      <p:sp>
        <p:nvSpPr>
          <p:cNvPr id="4" name="Subtitle 3"/>
          <p:cNvSpPr>
            <a:spLocks noGrp="1"/>
          </p:cNvSpPr>
          <p:nvPr>
            <p:ph type="subTitle" idx="1"/>
          </p:nvPr>
        </p:nvSpPr>
        <p:spPr>
          <a:xfrm>
            <a:off x="270580" y="1374844"/>
            <a:ext cx="8361646" cy="488439"/>
          </a:xfrm>
        </p:spPr>
        <p:txBody>
          <a:bodyPr>
            <a:normAutofit/>
          </a:bodyPr>
          <a:lstStyle/>
          <a:p>
            <a:pPr marL="4763" lvl="1" algn="l"/>
            <a:r>
              <a:rPr lang="en-GB" sz="2000" dirty="0" smtClean="0">
                <a:solidFill>
                  <a:schemeClr val="tx1"/>
                </a:solidFill>
                <a:latin typeface="Lucida Grande"/>
                <a:cs typeface="Lucida Grande"/>
              </a:rPr>
              <a:t>Venn Diagram:</a:t>
            </a:r>
            <a:endParaRPr lang="en-GB" sz="2000" dirty="0">
              <a:solidFill>
                <a:schemeClr val="tx1"/>
              </a:solidFill>
              <a:latin typeface="Lucida Grande"/>
              <a:cs typeface="Lucida Grande"/>
            </a:endParaRPr>
          </a:p>
        </p:txBody>
      </p:sp>
      <p:pic>
        <p:nvPicPr>
          <p:cNvPr id="3" name="Picture 2" descr="blank ven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309" y="1863283"/>
            <a:ext cx="5702191" cy="3600000"/>
          </a:xfrm>
          <a:prstGeom prst="rect">
            <a:avLst/>
          </a:prstGeom>
        </p:spPr>
      </p:pic>
      <p:sp>
        <p:nvSpPr>
          <p:cNvPr id="12" name="Subtitle 3"/>
          <p:cNvSpPr txBox="1">
            <a:spLocks/>
          </p:cNvSpPr>
          <p:nvPr/>
        </p:nvSpPr>
        <p:spPr>
          <a:xfrm>
            <a:off x="3065682" y="3300447"/>
            <a:ext cx="3028282" cy="4884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3600" dirty="0" smtClean="0">
                <a:solidFill>
                  <a:schemeClr val="tx1"/>
                </a:solidFill>
                <a:latin typeface="Lucida Grande"/>
                <a:cs typeface="Lucida Grande"/>
              </a:rPr>
              <a:t>A					B</a:t>
            </a:r>
            <a:endParaRPr lang="en-GB" sz="3600" dirty="0">
              <a:solidFill>
                <a:schemeClr val="tx1"/>
              </a:solidFill>
              <a:latin typeface="Lucida Grande"/>
              <a:cs typeface="Lucida Grande"/>
            </a:endParaRPr>
          </a:p>
        </p:txBody>
      </p:sp>
      <p:sp>
        <p:nvSpPr>
          <p:cNvPr id="6" name="Subtitle 3"/>
          <p:cNvSpPr txBox="1">
            <a:spLocks/>
          </p:cNvSpPr>
          <p:nvPr/>
        </p:nvSpPr>
        <p:spPr>
          <a:xfrm>
            <a:off x="1856347" y="2133832"/>
            <a:ext cx="5297914" cy="31475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763" lvl="1" algn="l"/>
            <a:r>
              <a:rPr lang="en-GB" sz="2400" i="1" dirty="0">
                <a:solidFill>
                  <a:schemeClr val="tx1"/>
                </a:solidFill>
                <a:latin typeface="Times"/>
                <a:cs typeface="Times"/>
              </a:rPr>
              <a:t>o</a:t>
            </a:r>
            <a:r>
              <a:rPr lang="en-GB" sz="2400" i="1" dirty="0" smtClean="0">
                <a:solidFill>
                  <a:schemeClr val="tx1"/>
                </a:solidFill>
                <a:latin typeface="Times"/>
                <a:cs typeface="Times"/>
              </a:rPr>
              <a:t>ne</a:t>
            </a:r>
            <a:endParaRPr lang="en-GB" sz="1400" i="1" dirty="0" smtClean="0">
              <a:solidFill>
                <a:schemeClr val="tx1"/>
              </a:solidFill>
              <a:latin typeface="Times"/>
              <a:cs typeface="Times"/>
            </a:endParaRPr>
          </a:p>
          <a:p>
            <a:pPr marL="4763" lvl="1" algn="l"/>
            <a:endParaRPr lang="en-GB" sz="1400" i="1" dirty="0" smtClean="0">
              <a:solidFill>
                <a:schemeClr val="tx1"/>
              </a:solidFill>
              <a:latin typeface="Times"/>
              <a:cs typeface="Times"/>
            </a:endParaRPr>
          </a:p>
          <a:p>
            <a:pPr marL="4763" lvl="1" algn="l"/>
            <a:r>
              <a:rPr lang="en-GB" sz="1400" i="1" dirty="0">
                <a:solidFill>
                  <a:schemeClr val="tx1"/>
                </a:solidFill>
                <a:latin typeface="Times"/>
                <a:cs typeface="Times"/>
              </a:rPr>
              <a:t> </a:t>
            </a:r>
            <a:r>
              <a:rPr lang="en-GB" sz="1400" i="1" dirty="0" smtClean="0">
                <a:solidFill>
                  <a:schemeClr val="tx1"/>
                </a:solidFill>
                <a:latin typeface="Times"/>
                <a:cs typeface="Times"/>
              </a:rPr>
              <a:t>    </a:t>
            </a:r>
            <a:r>
              <a:rPr lang="en-GB" sz="2400" i="1" dirty="0" smtClean="0">
                <a:solidFill>
                  <a:schemeClr val="tx1"/>
                </a:solidFill>
                <a:latin typeface="Times"/>
                <a:cs typeface="Times"/>
              </a:rPr>
              <a:t>   two, three			             six</a:t>
            </a:r>
          </a:p>
          <a:p>
            <a:pPr marL="4763" lvl="1" algn="l"/>
            <a:r>
              <a:rPr lang="en-GB" sz="2400" i="1" dirty="0" smtClean="0">
                <a:solidFill>
                  <a:schemeClr val="tx1"/>
                </a:solidFill>
                <a:latin typeface="Times"/>
                <a:cs typeface="Times"/>
              </a:rPr>
              <a:t>				</a:t>
            </a:r>
            <a:r>
              <a:rPr lang="en-GB" sz="2400" i="1" dirty="0">
                <a:solidFill>
                  <a:schemeClr val="tx1"/>
                </a:solidFill>
                <a:latin typeface="Times"/>
                <a:cs typeface="Times"/>
              </a:rPr>
              <a:t> </a:t>
            </a:r>
            <a:r>
              <a:rPr lang="en-GB" sz="2400" i="1" dirty="0" smtClean="0">
                <a:solidFill>
                  <a:schemeClr val="tx1"/>
                </a:solidFill>
                <a:latin typeface="Times"/>
                <a:cs typeface="Times"/>
              </a:rPr>
              <a:t>    four</a:t>
            </a:r>
            <a:endParaRPr lang="en-GB" sz="2400" i="1" dirty="0">
              <a:solidFill>
                <a:schemeClr val="tx1"/>
              </a:solidFill>
              <a:latin typeface="Times"/>
              <a:cs typeface="Times"/>
            </a:endParaRPr>
          </a:p>
          <a:p>
            <a:pPr marL="4763" lvl="1" algn="l"/>
            <a:r>
              <a:rPr lang="en-GB" sz="2400" i="1" dirty="0" smtClean="0">
                <a:solidFill>
                  <a:schemeClr val="tx1"/>
                </a:solidFill>
                <a:latin typeface="Times"/>
                <a:cs typeface="Times"/>
              </a:rPr>
              <a:t>				     five</a:t>
            </a:r>
          </a:p>
        </p:txBody>
      </p:sp>
      <p:pic>
        <p:nvPicPr>
          <p:cNvPr id="7" name="Picture 6" descr="di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500" y="633194"/>
            <a:ext cx="1294367" cy="647184"/>
          </a:xfrm>
          <a:prstGeom prst="rect">
            <a:avLst/>
          </a:prstGeom>
        </p:spPr>
      </p:pic>
    </p:spTree>
    <p:extLst>
      <p:ext uri="{BB962C8B-B14F-4D97-AF65-F5344CB8AC3E}">
        <p14:creationId xmlns:p14="http://schemas.microsoft.com/office/powerpoint/2010/main" val="18637713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2864</TotalTime>
  <Words>2761</Words>
  <Application>Microsoft Macintosh PowerPoint</Application>
  <PresentationFormat>On-screen Show (4:3)</PresentationFormat>
  <Paragraphs>559</Paragraphs>
  <Slides>75</Slides>
  <Notes>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Equation</vt:lpstr>
      <vt:lpstr>Probability Theory Random Variables and Distributions</vt:lpstr>
      <vt:lpstr>Introduction</vt:lpstr>
      <vt:lpstr>Introduction</vt:lpstr>
      <vt:lpstr>Introduction</vt:lpstr>
      <vt:lpstr>Introduction</vt:lpstr>
      <vt:lpstr>Contents</vt:lpstr>
      <vt:lpstr>Set Notation</vt:lpstr>
      <vt:lpstr>Set Notation</vt:lpstr>
      <vt:lpstr>Set Notation</vt:lpstr>
      <vt:lpstr>Set Notation</vt:lpstr>
      <vt:lpstr>Set Notation</vt:lpstr>
      <vt:lpstr>Set Notation</vt:lpstr>
      <vt:lpstr>Set Notation</vt:lpstr>
      <vt:lpstr>Set Notation</vt:lpstr>
      <vt:lpstr>Set Notation</vt:lpstr>
      <vt:lpstr>Set Notation</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Probability Theory</vt:lpstr>
      <vt:lpstr>Random Variables</vt:lpstr>
      <vt:lpstr>Random Variables</vt:lpstr>
      <vt:lpstr>Random Variables</vt:lpstr>
      <vt:lpstr>Random Variables</vt:lpstr>
      <vt:lpstr>Random Variables</vt:lpstr>
      <vt:lpstr>Random Variables</vt:lpstr>
      <vt:lpstr>Random Variables</vt:lpstr>
      <vt:lpstr>Probability Mass Functions</vt:lpstr>
      <vt:lpstr>Probability Mass Functions</vt:lpstr>
      <vt:lpstr>Probability Mass Functions</vt:lpstr>
      <vt:lpstr>Probability Mass Functions</vt:lpstr>
      <vt:lpstr>Probability Mass Functions</vt:lpstr>
      <vt:lpstr>Probability Mass Functions</vt:lpstr>
      <vt:lpstr>Probability Mass Functions</vt:lpstr>
      <vt:lpstr>Probability Mass Functions</vt:lpstr>
      <vt:lpstr>Probability Mass Functions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Common Discrete Distributions</vt:lpstr>
      <vt:lpstr>References</vt:lpstr>
    </vt:vector>
  </TitlesOfParts>
  <Company>MRC-Cambridge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 Nicholls</dc:title>
  <dc:creator>Robert Nicholls</dc:creator>
  <cp:lastModifiedBy>Robert Nicholls</cp:lastModifiedBy>
  <cp:revision>254</cp:revision>
  <dcterms:created xsi:type="dcterms:W3CDTF">2013-03-15T14:25:20Z</dcterms:created>
  <dcterms:modified xsi:type="dcterms:W3CDTF">2014-03-10T13:08:04Z</dcterms:modified>
</cp:coreProperties>
</file>