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93" r:id="rId2"/>
    <p:sldId id="257" r:id="rId3"/>
    <p:sldId id="259" r:id="rId4"/>
    <p:sldId id="260" r:id="rId5"/>
    <p:sldId id="261" r:id="rId6"/>
    <p:sldId id="262" r:id="rId7"/>
    <p:sldId id="258" r:id="rId8"/>
    <p:sldId id="281" r:id="rId9"/>
    <p:sldId id="277" r:id="rId10"/>
    <p:sldId id="282" r:id="rId11"/>
    <p:sldId id="285" r:id="rId12"/>
    <p:sldId id="283" r:id="rId13"/>
    <p:sldId id="275" r:id="rId14"/>
    <p:sldId id="291" r:id="rId15"/>
    <p:sldId id="286" r:id="rId16"/>
    <p:sldId id="287" r:id="rId17"/>
    <p:sldId id="288" r:id="rId18"/>
    <p:sldId id="270" r:id="rId19"/>
    <p:sldId id="289" r:id="rId20"/>
    <p:sldId id="295" r:id="rId21"/>
    <p:sldId id="290" r:id="rId22"/>
    <p:sldId id="264" r:id="rId23"/>
    <p:sldId id="265" r:id="rId24"/>
    <p:sldId id="266" r:id="rId25"/>
    <p:sldId id="279" r:id="rId26"/>
    <p:sldId id="274" r:id="rId27"/>
    <p:sldId id="268" r:id="rId28"/>
    <p:sldId id="292" r:id="rId29"/>
    <p:sldId id="269"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14" autoAdjust="0"/>
  </p:normalViewPr>
  <p:slideViewPr>
    <p:cSldViewPr snapToGrid="0" snapToObjects="1">
      <p:cViewPr varScale="1">
        <p:scale>
          <a:sx n="79" d="100"/>
          <a:sy n="79" d="100"/>
        </p:scale>
        <p:origin x="-272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26CE87-F950-4295-A702-4D478B06F5E6}" type="datetimeFigureOut">
              <a:rPr lang="en-GB" smtClean="0"/>
              <a:pPr/>
              <a:t>02/05/2013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F4DE1E-E2E9-4595-9DE7-E7DB77C6420D}" type="slidenum">
              <a:rPr lang="en-GB" smtClean="0"/>
              <a:pPr/>
              <a:t>‹#›</a:t>
            </a:fld>
            <a:endParaRPr lang="en-GB"/>
          </a:p>
        </p:txBody>
      </p:sp>
    </p:spTree>
    <p:extLst>
      <p:ext uri="{BB962C8B-B14F-4D97-AF65-F5344CB8AC3E}">
        <p14:creationId xmlns:p14="http://schemas.microsoft.com/office/powerpoint/2010/main" val="3746990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response to internal &amp; external cues (metabolic competence, resource availability), neurons secrete </a:t>
            </a:r>
            <a:r>
              <a:rPr lang="en-GB" dirty="0" err="1" smtClean="0"/>
              <a:t>gonadotrophin</a:t>
            </a:r>
            <a:r>
              <a:rPr lang="en-GB" dirty="0" smtClean="0"/>
              <a:t> releasing hormone from the hypothalamus, stimulating the release of LH &amp; FSH (pituitary) which in turn stimulate the release of testosterone &amp; oestrogen from gonads. Not all changes that occur during adolescence are the result of steroid sex hormones,</a:t>
            </a:r>
            <a:r>
              <a:rPr lang="en-GB" baseline="0" dirty="0" smtClean="0"/>
              <a:t> some are developmental.</a:t>
            </a:r>
            <a:endParaRPr lang="en-GB" dirty="0" smtClean="0"/>
          </a:p>
          <a:p>
            <a:endParaRPr lang="en-GB" dirty="0"/>
          </a:p>
        </p:txBody>
      </p:sp>
      <p:sp>
        <p:nvSpPr>
          <p:cNvPr id="4" name="Slide Number Placeholder 3"/>
          <p:cNvSpPr>
            <a:spLocks noGrp="1"/>
          </p:cNvSpPr>
          <p:nvPr>
            <p:ph type="sldNum" sz="quarter" idx="10"/>
          </p:nvPr>
        </p:nvSpPr>
        <p:spPr/>
        <p:txBody>
          <a:bodyPr/>
          <a:lstStyle/>
          <a:p>
            <a:fld id="{AAF4DE1E-E2E9-4595-9DE7-E7DB77C6420D}" type="slidenum">
              <a:rPr lang="en-GB" smtClean="0"/>
              <a:pPr/>
              <a:t>8</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33-75% of adolescents have sleep disturbances – slight lengthening of circadian phase?</a:t>
            </a:r>
          </a:p>
          <a:p>
            <a:r>
              <a:rPr lang="en-GB" dirty="0" err="1" smtClean="0"/>
              <a:t>Zeitgeber</a:t>
            </a:r>
            <a:r>
              <a:rPr lang="en-GB" dirty="0" smtClean="0"/>
              <a:t> time: the time the synchronisation of the sleep cycle occurs in the experiment. The SCN also responds to light by delaying the release of other hormones like melatonin, which is associated with sleep onset and is produced when the eyes signal to the SCN that it is dark. Melatonin levels rise in the evening and stay elevated throughout the night, promoting sleep.</a:t>
            </a:r>
          </a:p>
          <a:p>
            <a:r>
              <a:rPr lang="en-GB" dirty="0" smtClean="0"/>
              <a:t>In teenagers, research has shown that melatonin levels in the blood naturally rise later at night than in most children and adults. Since teens may have difficulty going to bed early to get enough sleep, it can help to keep the lights dim at night as bedtime approaches. It can also help to get into bright light as soon as possible in the morning.</a:t>
            </a:r>
            <a:endParaRPr lang="en-GB" dirty="0"/>
          </a:p>
        </p:txBody>
      </p:sp>
      <p:sp>
        <p:nvSpPr>
          <p:cNvPr id="4" name="Slide Number Placeholder 3"/>
          <p:cNvSpPr>
            <a:spLocks noGrp="1"/>
          </p:cNvSpPr>
          <p:nvPr>
            <p:ph type="sldNum" sz="quarter" idx="10"/>
          </p:nvPr>
        </p:nvSpPr>
        <p:spPr/>
        <p:txBody>
          <a:bodyPr/>
          <a:lstStyle/>
          <a:p>
            <a:fld id="{AAF4DE1E-E2E9-4595-9DE7-E7DB77C6420D}" type="slidenum">
              <a:rPr lang="en-GB" smtClean="0"/>
              <a:pPr/>
              <a:t>19</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07361E-55C1-3943-B812-537D492C03C1}" type="slidenum">
              <a:rPr lang="en-US"/>
              <a:pPr/>
              <a:t>20</a:t>
            </a:fld>
            <a:endParaRPr lang="en-US"/>
          </a:p>
        </p:txBody>
      </p:sp>
      <p:sp>
        <p:nvSpPr>
          <p:cNvPr id="2600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600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r>
              <a:rPr lang="en-US" dirty="0" smtClean="0"/>
              <a:t>The graph shows how the teenagers shift from being</a:t>
            </a:r>
            <a:r>
              <a:rPr lang="en-US" baseline="0" dirty="0" smtClean="0"/>
              <a:t> early risers “larks” to late risers “owls” during adolescence and into the twenties. The figure on the right shows an </a:t>
            </a:r>
            <a:r>
              <a:rPr lang="en-US" baseline="0" dirty="0" err="1" smtClean="0"/>
              <a:t>actogram</a:t>
            </a:r>
            <a:r>
              <a:rPr lang="en-US" baseline="0" dirty="0" smtClean="0"/>
              <a:t> from a 16 year old female. She is rising to get to college during the week but at the weekend, her sleep wake cycle shows that she wakes much later and goes to </a:t>
            </a:r>
            <a:r>
              <a:rPr lang="en-US" baseline="0" smtClean="0"/>
              <a:t>sleep later.</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Risk-taking increases between childhood and adolescence as a result of changes around the time of puberty in the brain’s socio-emotional system leading to increased reward-seeking, especially in the presence of peers, </a:t>
            </a:r>
            <a:r>
              <a:rPr lang="en-GB" dirty="0" err="1" smtClean="0"/>
              <a:t>fueled</a:t>
            </a:r>
            <a:r>
              <a:rPr lang="en-GB" dirty="0" smtClean="0"/>
              <a:t> mainly by a dramatic remodelling of the brain’s dopaminergic system. Risk-taking declines between adolescence and adulthood because of changes in the brain’s cognitive control system – changes which improve individuals’ capacity for self-regulation. </a:t>
            </a:r>
          </a:p>
          <a:p>
            <a:endParaRPr lang="en-GB" dirty="0" smtClean="0"/>
          </a:p>
          <a:p>
            <a:r>
              <a:rPr lang="en-GB" dirty="0" smtClean="0"/>
              <a:t>The greatest threats to the well-being of young people in industrialized societies come from preventable and often self-inflicted causes, including automobile and other accidents (which together account for nearly half of all fatalities among American youth), violence, drug and alcohol use, and sexual risk-taking</a:t>
            </a:r>
          </a:p>
          <a:p>
            <a:endParaRPr lang="en-GB" dirty="0" smtClean="0"/>
          </a:p>
          <a:p>
            <a:r>
              <a:rPr lang="en-GB" dirty="0" smtClean="0"/>
              <a:t>The increase in sensation-seeking in adolescence is due not to functional dopamine deficits but to a temporary loss of “buffering capacity” associated with the disappearance of dopamine autoreceptors in the prefrontal cortex that serve a regulatory negative-feedback function during childhood. This loss of buffering capacity, resulting in diminished inhibitory control of dopamine release, would result in relatively higher levels of circulating dopamine in prefrontal regions in response to comparable degrees of reward during adolescence than would be the case during childhood or adulthood. This</a:t>
            </a:r>
            <a:r>
              <a:rPr lang="en-GB" baseline="0" dirty="0" smtClean="0"/>
              <a:t> i</a:t>
            </a:r>
            <a:r>
              <a:rPr lang="en-GB" dirty="0" smtClean="0"/>
              <a:t>ncrease in the sensitivity and efficiency of the dopaminergic system, which, in theory, would make potentially rewarding stimuli experienced as more rewarding and thereby heighten reward salience. NOT</a:t>
            </a:r>
            <a:r>
              <a:rPr lang="en-GB" baseline="0" dirty="0" smtClean="0"/>
              <a:t> a steroidal response (occurs in gonadectomised animals), but is a much stronger phenomenon in early maturers. ? Bigger gap </a:t>
            </a:r>
            <a:r>
              <a:rPr lang="en-GB" dirty="0" smtClean="0"/>
              <a:t>between the change in the dopaminergic system and the full maturation of the cognitive control system.</a:t>
            </a:r>
          </a:p>
        </p:txBody>
      </p:sp>
      <p:sp>
        <p:nvSpPr>
          <p:cNvPr id="4" name="Slide Number Placeholder 3"/>
          <p:cNvSpPr>
            <a:spLocks noGrp="1"/>
          </p:cNvSpPr>
          <p:nvPr>
            <p:ph type="sldNum" sz="quarter" idx="10"/>
          </p:nvPr>
        </p:nvSpPr>
        <p:spPr/>
        <p:txBody>
          <a:bodyPr/>
          <a:lstStyle/>
          <a:p>
            <a:fld id="{AAF4DE1E-E2E9-4595-9DE7-E7DB77C6420D}" type="slidenum">
              <a:rPr lang="en-GB" smtClean="0"/>
              <a:pPr/>
              <a:t>21</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Early puberty in humans has been identified as a risk factor for a variety of psychopathologies,</a:t>
            </a:r>
          </a:p>
          <a:p>
            <a:r>
              <a:rPr lang="en-GB" dirty="0" smtClean="0"/>
              <a:t>including eating disorders and depression. The underlying</a:t>
            </a:r>
            <a:r>
              <a:rPr lang="en-GB" baseline="0" dirty="0" smtClean="0"/>
              <a:t> </a:t>
            </a:r>
            <a:r>
              <a:rPr lang="en-GB" dirty="0" smtClean="0"/>
              <a:t>causes for this increased risk are debated. Physiological and</a:t>
            </a:r>
            <a:r>
              <a:rPr lang="en-GB" baseline="0" dirty="0" smtClean="0"/>
              <a:t> </a:t>
            </a:r>
            <a:r>
              <a:rPr lang="en-GB" dirty="0" smtClean="0"/>
              <a:t>hormonal changes</a:t>
            </a:r>
            <a:r>
              <a:rPr lang="en-GB" baseline="0" dirty="0" smtClean="0"/>
              <a:t> </a:t>
            </a:r>
            <a:r>
              <a:rPr lang="en-GB" dirty="0" smtClean="0"/>
              <a:t>during puberty may alter neural circuits</a:t>
            </a:r>
            <a:r>
              <a:rPr lang="en-GB" baseline="0" dirty="0" smtClean="0"/>
              <a:t> </a:t>
            </a:r>
            <a:r>
              <a:rPr lang="en-GB" dirty="0" smtClean="0"/>
              <a:t>directly. Alternatively, the physiological changes associated</a:t>
            </a:r>
            <a:r>
              <a:rPr lang="en-GB" baseline="0" dirty="0" smtClean="0"/>
              <a:t> </a:t>
            </a:r>
            <a:r>
              <a:rPr lang="en-GB" dirty="0" smtClean="0"/>
              <a:t>with early puberty may alter an</a:t>
            </a:r>
            <a:r>
              <a:rPr lang="en-GB" baseline="0" dirty="0" smtClean="0"/>
              <a:t> </a:t>
            </a:r>
            <a:r>
              <a:rPr lang="en-GB" dirty="0" smtClean="0"/>
              <a:t>adolescent’s social experiences during puberty, causing an increased risk for psycho-pathology.</a:t>
            </a:r>
          </a:p>
          <a:p>
            <a:endParaRPr lang="en-GB" dirty="0" smtClean="0"/>
          </a:p>
          <a:p>
            <a:r>
              <a:rPr lang="en-GB" dirty="0" smtClean="0"/>
              <a:t>Eating disorders are sex-biased psychopathologies</a:t>
            </a:r>
            <a:r>
              <a:rPr lang="en-GB" baseline="0" dirty="0" smtClean="0"/>
              <a:t> </a:t>
            </a:r>
            <a:r>
              <a:rPr lang="en-GB" dirty="0" smtClean="0"/>
              <a:t>that emerge during puberty</a:t>
            </a:r>
            <a:r>
              <a:rPr lang="en-GB" baseline="0" dirty="0" smtClean="0"/>
              <a:t> have been shown to be associated with increased levels of circulating </a:t>
            </a:r>
            <a:r>
              <a:rPr lang="en-GB" baseline="0" dirty="0" err="1" smtClean="0"/>
              <a:t>estradiol</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AAF4DE1E-E2E9-4595-9DE7-E7DB77C6420D}" type="slidenum">
              <a:rPr lang="en-GB" smtClean="0"/>
              <a:pPr/>
              <a:t>25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F4DE1E-E2E9-4595-9DE7-E7DB77C6420D}" type="slidenum">
              <a:rPr lang="en-GB" smtClean="0"/>
              <a:pPr/>
              <a:t>29</a:t>
            </a:fld>
            <a:endParaRPr lang="en-GB"/>
          </a:p>
        </p:txBody>
      </p:sp>
    </p:spTree>
    <p:extLst>
      <p:ext uri="{BB962C8B-B14F-4D97-AF65-F5344CB8AC3E}">
        <p14:creationId xmlns:p14="http://schemas.microsoft.com/office/powerpoint/2010/main" val="3098400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entire brain undergoes developmental changes during adolescence, but two areas are of great interest and the changes in these areas are thought to account to</a:t>
            </a:r>
            <a:r>
              <a:rPr lang="en-US" baseline="0" dirty="0" smtClean="0"/>
              <a:t> account for many of the </a:t>
            </a:r>
            <a:r>
              <a:rPr lang="en-US" baseline="0" dirty="0" err="1" smtClean="0"/>
              <a:t>behaviours</a:t>
            </a:r>
            <a:r>
              <a:rPr lang="en-US" baseline="0" dirty="0" smtClean="0"/>
              <a:t> that are prominent during teenage years. Theses two areas are the pre-frontal cortex (PFC) and the amygdala.</a:t>
            </a:r>
            <a:endParaRPr lang="en-US" dirty="0"/>
          </a:p>
        </p:txBody>
      </p:sp>
      <p:sp>
        <p:nvSpPr>
          <p:cNvPr id="4" name="Slide Number Placeholder 3"/>
          <p:cNvSpPr>
            <a:spLocks noGrp="1"/>
          </p:cNvSpPr>
          <p:nvPr>
            <p:ph type="sldNum" sz="quarter" idx="10"/>
          </p:nvPr>
        </p:nvSpPr>
        <p:spPr/>
        <p:txBody>
          <a:bodyPr/>
          <a:lstStyle/>
          <a:p>
            <a:fld id="{AAF4DE1E-E2E9-4595-9DE7-E7DB77C6420D}" type="slidenum">
              <a:rPr lang="en-GB" smtClean="0"/>
              <a:pPr/>
              <a:t>11</a:t>
            </a:fld>
            <a:endParaRPr lang="en-GB"/>
          </a:p>
        </p:txBody>
      </p:sp>
    </p:spTree>
    <p:extLst>
      <p:ext uri="{BB962C8B-B14F-4D97-AF65-F5344CB8AC3E}">
        <p14:creationId xmlns:p14="http://schemas.microsoft.com/office/powerpoint/2010/main" val="518515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increase in the number of PFC neurons prior to puberty probably results in too many connections. There follows a period of pruning resulting in the loss of approximately</a:t>
            </a:r>
            <a:r>
              <a:rPr lang="en-GB" baseline="0" dirty="0" smtClean="0"/>
              <a:t> 15% of grey matter (possibly complete by 16-18, some reports suggest the process continues into the 20s. This pruning seems more pronounced in females than males. This is followed by a period of thickening and </a:t>
            </a:r>
            <a:r>
              <a:rPr lang="en-GB" baseline="0" dirty="0" err="1" smtClean="0"/>
              <a:t>myelination</a:t>
            </a:r>
            <a:r>
              <a:rPr lang="en-GB" baseline="0" dirty="0" smtClean="0"/>
              <a:t>.</a:t>
            </a:r>
          </a:p>
          <a:p>
            <a:r>
              <a:rPr lang="en-GB" dirty="0" smtClean="0"/>
              <a:t>The right amygdala is also linked with taking action as well as being linked to negative emotions,</a:t>
            </a:r>
            <a:r>
              <a:rPr lang="en-GB" baseline="30000" dirty="0" smtClean="0"/>
              <a:t> </a:t>
            </a:r>
            <a:r>
              <a:rPr lang="en-GB" dirty="0" smtClean="0"/>
              <a:t>which may help explain why males tend to respond to emotionally stressful stimuli physically. The left </a:t>
            </a:r>
            <a:r>
              <a:rPr lang="en-GB" dirty="0" err="1" smtClean="0"/>
              <a:t>amygdala</a:t>
            </a:r>
            <a:r>
              <a:rPr lang="en-GB" dirty="0" smtClean="0"/>
              <a:t> allows for the recall of details, but it also results in more thought rather than action in response to emotionally stressful stimuli, which may explain the lack of physical response in women. This physical response could also, however, be the result of increased muscular strength in males after puberty.</a:t>
            </a:r>
          </a:p>
          <a:p>
            <a:r>
              <a:rPr lang="en-GB" dirty="0" smtClean="0"/>
              <a:t>ACG = anterior </a:t>
            </a:r>
            <a:r>
              <a:rPr lang="en-GB" dirty="0" err="1" smtClean="0"/>
              <a:t>cingulate</a:t>
            </a:r>
            <a:r>
              <a:rPr lang="en-GB" dirty="0" smtClean="0"/>
              <a:t> cortex – complex mediation of top down, bottom up integration in</a:t>
            </a:r>
            <a:r>
              <a:rPr lang="en-GB" baseline="0" dirty="0" smtClean="0"/>
              <a:t> decision-making. Assigns control to appropriate brain regions.</a:t>
            </a:r>
            <a:endParaRPr lang="en-GB" dirty="0"/>
          </a:p>
        </p:txBody>
      </p:sp>
      <p:sp>
        <p:nvSpPr>
          <p:cNvPr id="4" name="Slide Number Placeholder 3"/>
          <p:cNvSpPr>
            <a:spLocks noGrp="1"/>
          </p:cNvSpPr>
          <p:nvPr>
            <p:ph type="sldNum" sz="quarter" idx="10"/>
          </p:nvPr>
        </p:nvSpPr>
        <p:spPr/>
        <p:txBody>
          <a:bodyPr/>
          <a:lstStyle/>
          <a:p>
            <a:fld id="{AAF4DE1E-E2E9-4595-9DE7-E7DB77C6420D}" type="slidenum">
              <a:rPr lang="en-GB" smtClean="0"/>
              <a:pPr/>
              <a:t>12</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AF4DE1E-E2E9-4595-9DE7-E7DB77C6420D}" type="slidenum">
              <a:rPr lang="en-GB" smtClean="0"/>
              <a:pPr/>
              <a:t>13</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a:t>
            </a:r>
            <a:r>
              <a:rPr lang="en-GB" dirty="0" err="1" smtClean="0"/>
              <a:t>amygdala</a:t>
            </a:r>
            <a:r>
              <a:rPr lang="en-GB" dirty="0" smtClean="0"/>
              <a:t> is part of the limbic system. It is also heavily involved in processing</a:t>
            </a:r>
            <a:r>
              <a:rPr lang="en-GB" baseline="0" dirty="0" smtClean="0"/>
              <a:t> of facial expression – social cues.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Allows humans to understand and interact with each other. These functions include recognition of faces and bodily gestures, evaluation of what another person is thinking or feeling, prediction of what that person is about to do next and communication with the person</a:t>
            </a:r>
          </a:p>
          <a:p>
            <a:endParaRPr lang="en-GB" dirty="0"/>
          </a:p>
        </p:txBody>
      </p:sp>
      <p:sp>
        <p:nvSpPr>
          <p:cNvPr id="4" name="Slide Number Placeholder 3"/>
          <p:cNvSpPr>
            <a:spLocks noGrp="1"/>
          </p:cNvSpPr>
          <p:nvPr>
            <p:ph type="sldNum" sz="quarter" idx="10"/>
          </p:nvPr>
        </p:nvSpPr>
        <p:spPr/>
        <p:txBody>
          <a:bodyPr/>
          <a:lstStyle/>
          <a:p>
            <a:fld id="{AAF4DE1E-E2E9-4595-9DE7-E7DB77C6420D}" type="slidenum">
              <a:rPr lang="en-GB" smtClean="0"/>
              <a:pPr/>
              <a:t>14</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Fear</a:t>
            </a:r>
            <a:endParaRPr lang="en-GB" dirty="0"/>
          </a:p>
        </p:txBody>
      </p:sp>
      <p:sp>
        <p:nvSpPr>
          <p:cNvPr id="4" name="Slide Number Placeholder 3"/>
          <p:cNvSpPr>
            <a:spLocks noGrp="1"/>
          </p:cNvSpPr>
          <p:nvPr>
            <p:ph type="sldNum" sz="quarter" idx="10"/>
          </p:nvPr>
        </p:nvSpPr>
        <p:spPr/>
        <p:txBody>
          <a:bodyPr/>
          <a:lstStyle/>
          <a:p>
            <a:fld id="{AAF4DE1E-E2E9-4595-9DE7-E7DB77C6420D}" type="slidenum">
              <a:rPr lang="en-GB" smtClean="0"/>
              <a:pPr/>
              <a:t>15</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Contempt</a:t>
            </a:r>
            <a:endParaRPr lang="en-GB" dirty="0"/>
          </a:p>
        </p:txBody>
      </p:sp>
      <p:sp>
        <p:nvSpPr>
          <p:cNvPr id="4" name="Slide Number Placeholder 3"/>
          <p:cNvSpPr>
            <a:spLocks noGrp="1"/>
          </p:cNvSpPr>
          <p:nvPr>
            <p:ph type="sldNum" sz="quarter" idx="10"/>
          </p:nvPr>
        </p:nvSpPr>
        <p:spPr/>
        <p:txBody>
          <a:bodyPr/>
          <a:lstStyle/>
          <a:p>
            <a:fld id="{AAF4DE1E-E2E9-4595-9DE7-E7DB77C6420D}" type="slidenum">
              <a:rPr lang="en-GB" smtClean="0"/>
              <a:pPr/>
              <a:t>16</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Anger</a:t>
            </a:r>
            <a:endParaRPr lang="en-GB" dirty="0"/>
          </a:p>
        </p:txBody>
      </p:sp>
      <p:sp>
        <p:nvSpPr>
          <p:cNvPr id="4" name="Slide Number Placeholder 3"/>
          <p:cNvSpPr>
            <a:spLocks noGrp="1"/>
          </p:cNvSpPr>
          <p:nvPr>
            <p:ph type="sldNum" sz="quarter" idx="10"/>
          </p:nvPr>
        </p:nvSpPr>
        <p:spPr/>
        <p:txBody>
          <a:bodyPr/>
          <a:lstStyle/>
          <a:p>
            <a:fld id="{AAF4DE1E-E2E9-4595-9DE7-E7DB77C6420D}" type="slidenum">
              <a:rPr lang="en-GB" smtClean="0"/>
              <a:pPr/>
              <a:t>17</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Happiness</a:t>
            </a:r>
            <a:endParaRPr lang="en-GB" dirty="0"/>
          </a:p>
        </p:txBody>
      </p:sp>
      <p:sp>
        <p:nvSpPr>
          <p:cNvPr id="4" name="Slide Number Placeholder 3"/>
          <p:cNvSpPr>
            <a:spLocks noGrp="1"/>
          </p:cNvSpPr>
          <p:nvPr>
            <p:ph type="sldNum" sz="quarter" idx="10"/>
          </p:nvPr>
        </p:nvSpPr>
        <p:spPr/>
        <p:txBody>
          <a:bodyPr/>
          <a:lstStyle/>
          <a:p>
            <a:fld id="{AAF4DE1E-E2E9-4595-9DE7-E7DB77C6420D}" type="slidenum">
              <a:rPr lang="en-GB" smtClean="0"/>
              <a:pPr/>
              <a:t>18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A06F45D-C8F4-F44D-BE30-F7D07F8AFC90}" type="datetimeFigureOut">
              <a:rPr lang="en-US" smtClean="0"/>
              <a:pPr/>
              <a:t>02/05/2013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906F7-10A4-DC47-99C3-D79E1946556A}" type="slidenum">
              <a:rPr lang="en-US" smtClean="0"/>
              <a:pPr/>
              <a:t>‹#›</a:t>
            </a:fld>
            <a:endParaRPr lang="en-US"/>
          </a:p>
        </p:txBody>
      </p:sp>
    </p:spTree>
    <p:extLst>
      <p:ext uri="{BB962C8B-B14F-4D97-AF65-F5344CB8AC3E}">
        <p14:creationId xmlns:p14="http://schemas.microsoft.com/office/powerpoint/2010/main" val="1436000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A06F45D-C8F4-F44D-BE30-F7D07F8AFC90}" type="datetimeFigureOut">
              <a:rPr lang="en-US" smtClean="0"/>
              <a:pPr/>
              <a:t>02/05/2013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906F7-10A4-DC47-99C3-D79E1946556A}" type="slidenum">
              <a:rPr lang="en-US" smtClean="0"/>
              <a:pPr/>
              <a:t>‹#›</a:t>
            </a:fld>
            <a:endParaRPr lang="en-US"/>
          </a:p>
        </p:txBody>
      </p:sp>
    </p:spTree>
    <p:extLst>
      <p:ext uri="{BB962C8B-B14F-4D97-AF65-F5344CB8AC3E}">
        <p14:creationId xmlns:p14="http://schemas.microsoft.com/office/powerpoint/2010/main" val="1818631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A06F45D-C8F4-F44D-BE30-F7D07F8AFC90}" type="datetimeFigureOut">
              <a:rPr lang="en-US" smtClean="0"/>
              <a:pPr/>
              <a:t>02/05/2013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906F7-10A4-DC47-99C3-D79E1946556A}" type="slidenum">
              <a:rPr lang="en-US" smtClean="0"/>
              <a:pPr/>
              <a:t>‹#›</a:t>
            </a:fld>
            <a:endParaRPr lang="en-US"/>
          </a:p>
        </p:txBody>
      </p:sp>
    </p:spTree>
    <p:extLst>
      <p:ext uri="{BB962C8B-B14F-4D97-AF65-F5344CB8AC3E}">
        <p14:creationId xmlns:p14="http://schemas.microsoft.com/office/powerpoint/2010/main" val="3478503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A06F45D-C8F4-F44D-BE30-F7D07F8AFC90}" type="datetimeFigureOut">
              <a:rPr lang="en-US" smtClean="0"/>
              <a:pPr/>
              <a:t>02/05/2013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906F7-10A4-DC47-99C3-D79E1946556A}" type="slidenum">
              <a:rPr lang="en-US" smtClean="0"/>
              <a:pPr/>
              <a:t>‹#›</a:t>
            </a:fld>
            <a:endParaRPr lang="en-US"/>
          </a:p>
        </p:txBody>
      </p:sp>
    </p:spTree>
    <p:extLst>
      <p:ext uri="{BB962C8B-B14F-4D97-AF65-F5344CB8AC3E}">
        <p14:creationId xmlns:p14="http://schemas.microsoft.com/office/powerpoint/2010/main" val="344287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A06F45D-C8F4-F44D-BE30-F7D07F8AFC90}" type="datetimeFigureOut">
              <a:rPr lang="en-US" smtClean="0"/>
              <a:pPr/>
              <a:t>02/05/2013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906F7-10A4-DC47-99C3-D79E1946556A}" type="slidenum">
              <a:rPr lang="en-US" smtClean="0"/>
              <a:pPr/>
              <a:t>‹#›</a:t>
            </a:fld>
            <a:endParaRPr lang="en-US"/>
          </a:p>
        </p:txBody>
      </p:sp>
    </p:spTree>
    <p:extLst>
      <p:ext uri="{BB962C8B-B14F-4D97-AF65-F5344CB8AC3E}">
        <p14:creationId xmlns:p14="http://schemas.microsoft.com/office/powerpoint/2010/main" val="1577413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A06F45D-C8F4-F44D-BE30-F7D07F8AFC90}" type="datetimeFigureOut">
              <a:rPr lang="en-US" smtClean="0"/>
              <a:pPr/>
              <a:t>02/05/2013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906F7-10A4-DC47-99C3-D79E1946556A}" type="slidenum">
              <a:rPr lang="en-US" smtClean="0"/>
              <a:pPr/>
              <a:t>‹#›</a:t>
            </a:fld>
            <a:endParaRPr lang="en-US"/>
          </a:p>
        </p:txBody>
      </p:sp>
    </p:spTree>
    <p:extLst>
      <p:ext uri="{BB962C8B-B14F-4D97-AF65-F5344CB8AC3E}">
        <p14:creationId xmlns:p14="http://schemas.microsoft.com/office/powerpoint/2010/main" val="402180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A06F45D-C8F4-F44D-BE30-F7D07F8AFC90}" type="datetimeFigureOut">
              <a:rPr lang="en-US" smtClean="0"/>
              <a:pPr/>
              <a:t>02/05/2013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3906F7-10A4-DC47-99C3-D79E1946556A}" type="slidenum">
              <a:rPr lang="en-US" smtClean="0"/>
              <a:pPr/>
              <a:t>‹#›</a:t>
            </a:fld>
            <a:endParaRPr lang="en-US"/>
          </a:p>
        </p:txBody>
      </p:sp>
    </p:spTree>
    <p:extLst>
      <p:ext uri="{BB962C8B-B14F-4D97-AF65-F5344CB8AC3E}">
        <p14:creationId xmlns:p14="http://schemas.microsoft.com/office/powerpoint/2010/main" val="56860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A06F45D-C8F4-F44D-BE30-F7D07F8AFC90}" type="datetimeFigureOut">
              <a:rPr lang="en-US" smtClean="0"/>
              <a:pPr/>
              <a:t>02/05/2013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3906F7-10A4-DC47-99C3-D79E1946556A}" type="slidenum">
              <a:rPr lang="en-US" smtClean="0"/>
              <a:pPr/>
              <a:t>‹#›</a:t>
            </a:fld>
            <a:endParaRPr lang="en-US"/>
          </a:p>
        </p:txBody>
      </p:sp>
    </p:spTree>
    <p:extLst>
      <p:ext uri="{BB962C8B-B14F-4D97-AF65-F5344CB8AC3E}">
        <p14:creationId xmlns:p14="http://schemas.microsoft.com/office/powerpoint/2010/main" val="2229460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06F45D-C8F4-F44D-BE30-F7D07F8AFC90}" type="datetimeFigureOut">
              <a:rPr lang="en-US" smtClean="0"/>
              <a:pPr/>
              <a:t>02/05/2013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3906F7-10A4-DC47-99C3-D79E1946556A}" type="slidenum">
              <a:rPr lang="en-US" smtClean="0"/>
              <a:pPr/>
              <a:t>‹#›</a:t>
            </a:fld>
            <a:endParaRPr lang="en-US"/>
          </a:p>
        </p:txBody>
      </p:sp>
    </p:spTree>
    <p:extLst>
      <p:ext uri="{BB962C8B-B14F-4D97-AF65-F5344CB8AC3E}">
        <p14:creationId xmlns:p14="http://schemas.microsoft.com/office/powerpoint/2010/main" val="3385818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A06F45D-C8F4-F44D-BE30-F7D07F8AFC90}" type="datetimeFigureOut">
              <a:rPr lang="en-US" smtClean="0"/>
              <a:pPr/>
              <a:t>02/05/2013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906F7-10A4-DC47-99C3-D79E1946556A}" type="slidenum">
              <a:rPr lang="en-US" smtClean="0"/>
              <a:pPr/>
              <a:t>‹#›</a:t>
            </a:fld>
            <a:endParaRPr lang="en-US"/>
          </a:p>
        </p:txBody>
      </p:sp>
    </p:spTree>
    <p:extLst>
      <p:ext uri="{BB962C8B-B14F-4D97-AF65-F5344CB8AC3E}">
        <p14:creationId xmlns:p14="http://schemas.microsoft.com/office/powerpoint/2010/main" val="2947939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A06F45D-C8F4-F44D-BE30-F7D07F8AFC90}" type="datetimeFigureOut">
              <a:rPr lang="en-US" smtClean="0"/>
              <a:pPr/>
              <a:t>02/05/2013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906F7-10A4-DC47-99C3-D79E1946556A}" type="slidenum">
              <a:rPr lang="en-US" smtClean="0"/>
              <a:pPr/>
              <a:t>‹#›</a:t>
            </a:fld>
            <a:endParaRPr lang="en-US"/>
          </a:p>
        </p:txBody>
      </p:sp>
    </p:spTree>
    <p:extLst>
      <p:ext uri="{BB962C8B-B14F-4D97-AF65-F5344CB8AC3E}">
        <p14:creationId xmlns:p14="http://schemas.microsoft.com/office/powerpoint/2010/main" val="30427248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06F45D-C8F4-F44D-BE30-F7D07F8AFC90}" type="datetimeFigureOut">
              <a:rPr lang="en-US" smtClean="0"/>
              <a:pPr/>
              <a:t>02/05/2013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3906F7-10A4-DC47-99C3-D79E1946556A}" type="slidenum">
              <a:rPr lang="en-US" smtClean="0"/>
              <a:pPr/>
              <a:t>‹#›</a:t>
            </a:fld>
            <a:endParaRPr lang="en-US"/>
          </a:p>
        </p:txBody>
      </p:sp>
    </p:spTree>
    <p:extLst>
      <p:ext uri="{BB962C8B-B14F-4D97-AF65-F5344CB8AC3E}">
        <p14:creationId xmlns:p14="http://schemas.microsoft.com/office/powerpoint/2010/main" val="2870305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3" Type="http://schemas.openxmlformats.org/officeDocument/2006/relationships/image" Target="../media/image29.gif"/><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 Id="rId3" Type="http://schemas.openxmlformats.org/officeDocument/2006/relationships/image" Target="../media/image3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inneuron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502" y="2146826"/>
            <a:ext cx="5159955" cy="4453228"/>
          </a:xfrm>
          <a:prstGeom prst="rect">
            <a:avLst/>
          </a:prstGeom>
        </p:spPr>
      </p:pic>
      <p:sp>
        <p:nvSpPr>
          <p:cNvPr id="5" name="TextBox 4"/>
          <p:cNvSpPr txBox="1"/>
          <p:nvPr/>
        </p:nvSpPr>
        <p:spPr>
          <a:xfrm>
            <a:off x="1021925" y="1319513"/>
            <a:ext cx="7183243" cy="707886"/>
          </a:xfrm>
          <a:prstGeom prst="rect">
            <a:avLst/>
          </a:prstGeom>
          <a:noFill/>
        </p:spPr>
        <p:txBody>
          <a:bodyPr wrap="square" rtlCol="0">
            <a:spAutoFit/>
          </a:bodyPr>
          <a:lstStyle/>
          <a:p>
            <a:pPr algn="ctr"/>
            <a:r>
              <a:rPr lang="en-US" sz="4000" dirty="0" smtClean="0">
                <a:latin typeface="Copperplate Gothic Bold"/>
                <a:cs typeface="Copperplate Gothic Bold"/>
              </a:rPr>
              <a:t>Changing Brains</a:t>
            </a:r>
            <a:endParaRPr lang="en-US" sz="4000" dirty="0">
              <a:latin typeface="Copperplate Gothic Bold"/>
              <a:cs typeface="Copperplate Gothic Bold"/>
            </a:endParaRPr>
          </a:p>
        </p:txBody>
      </p:sp>
    </p:spTree>
    <p:extLst>
      <p:ext uri="{BB962C8B-B14F-4D97-AF65-F5344CB8AC3E}">
        <p14:creationId xmlns:p14="http://schemas.microsoft.com/office/powerpoint/2010/main" val="23784400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ain developm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558800"/>
            <a:ext cx="7543800" cy="5740400"/>
          </a:xfrm>
          <a:prstGeom prst="rect">
            <a:avLst/>
          </a:prstGeom>
        </p:spPr>
      </p:pic>
    </p:spTree>
    <p:extLst>
      <p:ext uri="{BB962C8B-B14F-4D97-AF65-F5344CB8AC3E}">
        <p14:creationId xmlns:p14="http://schemas.microsoft.com/office/powerpoint/2010/main" val="35246379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in.jpg"/>
          <p:cNvPicPr>
            <a:picLocks noChangeAspect="1"/>
          </p:cNvPicPr>
          <p:nvPr/>
        </p:nvPicPr>
        <p:blipFill>
          <a:blip r:embed="rId3"/>
          <a:stretch>
            <a:fillRect/>
          </a:stretch>
        </p:blipFill>
        <p:spPr>
          <a:xfrm>
            <a:off x="1187115" y="1543564"/>
            <a:ext cx="6705601" cy="4660393"/>
          </a:xfrm>
          <a:prstGeom prst="rect">
            <a:avLst/>
          </a:prstGeom>
        </p:spPr>
      </p:pic>
      <p:sp>
        <p:nvSpPr>
          <p:cNvPr id="5" name="TextBox 4"/>
          <p:cNvSpPr txBox="1"/>
          <p:nvPr/>
        </p:nvSpPr>
        <p:spPr>
          <a:xfrm>
            <a:off x="2422359" y="385011"/>
            <a:ext cx="4796589" cy="523220"/>
          </a:xfrm>
          <a:prstGeom prst="rect">
            <a:avLst/>
          </a:prstGeom>
          <a:noFill/>
        </p:spPr>
        <p:txBody>
          <a:bodyPr wrap="square" rtlCol="0">
            <a:spAutoFit/>
          </a:bodyPr>
          <a:lstStyle/>
          <a:p>
            <a:r>
              <a:rPr lang="en-GB" sz="2800" b="1" dirty="0" smtClean="0"/>
              <a:t>The Whole Brain is Affected</a:t>
            </a:r>
            <a:endParaRPr lang="en-GB" sz="2800" b="1"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C.jpg"/>
          <p:cNvPicPr>
            <a:picLocks noChangeAspect="1"/>
          </p:cNvPicPr>
          <p:nvPr/>
        </p:nvPicPr>
        <p:blipFill>
          <a:blip r:embed="rId3"/>
          <a:stretch>
            <a:fillRect/>
          </a:stretch>
        </p:blipFill>
        <p:spPr>
          <a:xfrm>
            <a:off x="2658155" y="2402036"/>
            <a:ext cx="4299858" cy="3933912"/>
          </a:xfrm>
          <a:prstGeom prst="rect">
            <a:avLst/>
          </a:prstGeom>
        </p:spPr>
      </p:pic>
      <p:sp>
        <p:nvSpPr>
          <p:cNvPr id="7" name="TextBox 6"/>
          <p:cNvSpPr txBox="1"/>
          <p:nvPr/>
        </p:nvSpPr>
        <p:spPr>
          <a:xfrm>
            <a:off x="5932716" y="1165565"/>
            <a:ext cx="3048000" cy="1200329"/>
          </a:xfrm>
          <a:prstGeom prst="rect">
            <a:avLst/>
          </a:prstGeom>
          <a:noFill/>
        </p:spPr>
        <p:txBody>
          <a:bodyPr wrap="square" rtlCol="0">
            <a:spAutoFit/>
          </a:bodyPr>
          <a:lstStyle/>
          <a:p>
            <a:r>
              <a:rPr lang="en-GB" dirty="0" smtClean="0"/>
              <a:t>The </a:t>
            </a:r>
            <a:r>
              <a:rPr lang="en-GB" dirty="0" err="1" smtClean="0"/>
              <a:t>amygdala</a:t>
            </a:r>
            <a:r>
              <a:rPr lang="en-GB" dirty="0" smtClean="0"/>
              <a:t> is involved in the unconscious processing and memory of reactions to emotional events.</a:t>
            </a:r>
            <a:endParaRPr lang="en-GB" dirty="0"/>
          </a:p>
        </p:txBody>
      </p:sp>
      <p:sp>
        <p:nvSpPr>
          <p:cNvPr id="10" name="TextBox 9"/>
          <p:cNvSpPr txBox="1"/>
          <p:nvPr/>
        </p:nvSpPr>
        <p:spPr>
          <a:xfrm>
            <a:off x="1491916" y="457200"/>
            <a:ext cx="6288505" cy="523220"/>
          </a:xfrm>
          <a:prstGeom prst="rect">
            <a:avLst/>
          </a:prstGeom>
          <a:noFill/>
        </p:spPr>
        <p:txBody>
          <a:bodyPr wrap="square" rtlCol="0">
            <a:spAutoFit/>
          </a:bodyPr>
          <a:lstStyle/>
          <a:p>
            <a:r>
              <a:rPr lang="en-GB" sz="2800" b="1" dirty="0" smtClean="0"/>
              <a:t>The Pre-frontal cortex and the </a:t>
            </a:r>
            <a:r>
              <a:rPr lang="en-GB" sz="2800" b="1" dirty="0" err="1" smtClean="0"/>
              <a:t>amygdala</a:t>
            </a:r>
            <a:r>
              <a:rPr lang="en-GB" sz="2800" b="1" dirty="0" smtClean="0"/>
              <a:t> </a:t>
            </a:r>
            <a:endParaRPr lang="en-GB" sz="2800" b="1" dirty="0"/>
          </a:p>
        </p:txBody>
      </p:sp>
      <p:sp>
        <p:nvSpPr>
          <p:cNvPr id="11" name="TextBox 10"/>
          <p:cNvSpPr txBox="1"/>
          <p:nvPr/>
        </p:nvSpPr>
        <p:spPr>
          <a:xfrm>
            <a:off x="293914" y="1273629"/>
            <a:ext cx="2536372" cy="646331"/>
          </a:xfrm>
          <a:prstGeom prst="rect">
            <a:avLst/>
          </a:prstGeom>
          <a:noFill/>
        </p:spPr>
        <p:txBody>
          <a:bodyPr wrap="square" rtlCol="0">
            <a:spAutoFit/>
          </a:bodyPr>
          <a:lstStyle/>
          <a:p>
            <a:r>
              <a:rPr lang="en-GB" dirty="0" smtClean="0"/>
              <a:t>PFC – involved in executive function:</a:t>
            </a:r>
          </a:p>
        </p:txBody>
      </p:sp>
      <p:sp>
        <p:nvSpPr>
          <p:cNvPr id="12" name="TextBox 11"/>
          <p:cNvSpPr txBox="1"/>
          <p:nvPr/>
        </p:nvSpPr>
        <p:spPr>
          <a:xfrm>
            <a:off x="308202" y="2530628"/>
            <a:ext cx="2035629" cy="369332"/>
          </a:xfrm>
          <a:prstGeom prst="rect">
            <a:avLst/>
          </a:prstGeom>
          <a:noFill/>
        </p:spPr>
        <p:txBody>
          <a:bodyPr wrap="square" rtlCol="0">
            <a:spAutoFit/>
          </a:bodyPr>
          <a:lstStyle/>
          <a:p>
            <a:r>
              <a:rPr lang="en-GB" dirty="0" smtClean="0"/>
              <a:t>Pruning.</a:t>
            </a:r>
            <a:endParaRPr lang="en-GB" dirty="0"/>
          </a:p>
        </p:txBody>
      </p:sp>
      <p:sp>
        <p:nvSpPr>
          <p:cNvPr id="13" name="TextBox 12"/>
          <p:cNvSpPr txBox="1"/>
          <p:nvPr/>
        </p:nvSpPr>
        <p:spPr>
          <a:xfrm>
            <a:off x="283028" y="2928536"/>
            <a:ext cx="2536372" cy="369332"/>
          </a:xfrm>
          <a:prstGeom prst="rect">
            <a:avLst/>
          </a:prstGeom>
          <a:noFill/>
        </p:spPr>
        <p:txBody>
          <a:bodyPr wrap="square" rtlCol="0">
            <a:spAutoFit/>
          </a:bodyPr>
          <a:lstStyle/>
          <a:p>
            <a:r>
              <a:rPr lang="en-GB" dirty="0" smtClean="0"/>
              <a:t>Thickening &amp; </a:t>
            </a:r>
            <a:r>
              <a:rPr lang="en-GB" dirty="0" err="1" smtClean="0"/>
              <a:t>myelination</a:t>
            </a:r>
            <a:endParaRPr lang="en-GB" dirty="0"/>
          </a:p>
        </p:txBody>
      </p:sp>
      <p:sp>
        <p:nvSpPr>
          <p:cNvPr id="8" name="TextBox 7"/>
          <p:cNvSpPr txBox="1"/>
          <p:nvPr/>
        </p:nvSpPr>
        <p:spPr>
          <a:xfrm>
            <a:off x="308202" y="1919960"/>
            <a:ext cx="2349953" cy="646331"/>
          </a:xfrm>
          <a:prstGeom prst="rect">
            <a:avLst/>
          </a:prstGeom>
          <a:noFill/>
        </p:spPr>
        <p:txBody>
          <a:bodyPr wrap="square" rtlCol="0">
            <a:spAutoFit/>
          </a:bodyPr>
          <a:lstStyle/>
          <a:p>
            <a:r>
              <a:rPr lang="en-GB" dirty="0" smtClean="0"/>
              <a:t>Increase in </a:t>
            </a:r>
            <a:r>
              <a:rPr lang="en-GB" dirty="0" err="1" smtClean="0"/>
              <a:t>pfc</a:t>
            </a:r>
            <a:r>
              <a:rPr lang="en-GB" dirty="0" smtClean="0"/>
              <a:t> neurons just before puberty</a:t>
            </a:r>
          </a:p>
        </p:txBody>
      </p:sp>
      <p:sp>
        <p:nvSpPr>
          <p:cNvPr id="9" name="TextBox 8"/>
          <p:cNvSpPr txBox="1"/>
          <p:nvPr/>
        </p:nvSpPr>
        <p:spPr>
          <a:xfrm>
            <a:off x="6729413" y="2566291"/>
            <a:ext cx="2251303" cy="369332"/>
          </a:xfrm>
          <a:prstGeom prst="rect">
            <a:avLst/>
          </a:prstGeom>
          <a:noFill/>
        </p:spPr>
        <p:txBody>
          <a:bodyPr wrap="square" rtlCol="0">
            <a:spAutoFit/>
          </a:bodyPr>
          <a:lstStyle/>
          <a:p>
            <a:r>
              <a:rPr lang="en-GB" dirty="0" smtClean="0"/>
              <a:t>Increases in size</a:t>
            </a:r>
            <a:endParaRPr lang="en-GB"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8457" y="1023253"/>
            <a:ext cx="2525486" cy="369332"/>
          </a:xfrm>
          <a:prstGeom prst="rect">
            <a:avLst/>
          </a:prstGeom>
          <a:noFill/>
        </p:spPr>
        <p:txBody>
          <a:bodyPr wrap="square" rtlCol="0">
            <a:spAutoFit/>
          </a:bodyPr>
          <a:lstStyle/>
          <a:p>
            <a:r>
              <a:rPr lang="en-GB" dirty="0" smtClean="0"/>
              <a:t>Executive function</a:t>
            </a:r>
            <a:endParaRPr lang="en-GB" dirty="0"/>
          </a:p>
        </p:txBody>
      </p:sp>
      <p:sp>
        <p:nvSpPr>
          <p:cNvPr id="9" name="TextBox 8"/>
          <p:cNvSpPr txBox="1"/>
          <p:nvPr/>
        </p:nvSpPr>
        <p:spPr>
          <a:xfrm>
            <a:off x="2903621" y="208547"/>
            <a:ext cx="3481137" cy="523220"/>
          </a:xfrm>
          <a:prstGeom prst="rect">
            <a:avLst/>
          </a:prstGeom>
          <a:noFill/>
        </p:spPr>
        <p:txBody>
          <a:bodyPr wrap="square" rtlCol="0">
            <a:spAutoFit/>
          </a:bodyPr>
          <a:lstStyle/>
          <a:p>
            <a:pPr algn="ctr"/>
            <a:r>
              <a:rPr lang="en-GB" sz="2800" b="1" dirty="0" smtClean="0"/>
              <a:t>The PFC</a:t>
            </a:r>
            <a:endParaRPr lang="en-GB" sz="2800" b="1" dirty="0"/>
          </a:p>
        </p:txBody>
      </p:sp>
      <p:pic>
        <p:nvPicPr>
          <p:cNvPr id="10" name="Picture 9" descr="executive function.jpg"/>
          <p:cNvPicPr>
            <a:picLocks noChangeAspect="1"/>
          </p:cNvPicPr>
          <p:nvPr/>
        </p:nvPicPr>
        <p:blipFill>
          <a:blip r:embed="rId3"/>
          <a:stretch>
            <a:fillRect/>
          </a:stretch>
        </p:blipFill>
        <p:spPr>
          <a:xfrm>
            <a:off x="221152" y="1392585"/>
            <a:ext cx="4119383" cy="3169994"/>
          </a:xfrm>
          <a:prstGeom prst="rect">
            <a:avLst/>
          </a:prstGeom>
        </p:spPr>
      </p:pic>
      <p:pic>
        <p:nvPicPr>
          <p:cNvPr id="11" name="Picture 10" descr="executive function 2.jpg"/>
          <p:cNvPicPr>
            <a:picLocks noChangeAspect="1"/>
          </p:cNvPicPr>
          <p:nvPr/>
        </p:nvPicPr>
        <p:blipFill>
          <a:blip r:embed="rId4"/>
          <a:stretch>
            <a:fillRect/>
          </a:stretch>
        </p:blipFill>
        <p:spPr>
          <a:xfrm>
            <a:off x="4814592" y="3931716"/>
            <a:ext cx="4329408" cy="265496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6075" y="342900"/>
            <a:ext cx="3028950" cy="523220"/>
          </a:xfrm>
          <a:prstGeom prst="rect">
            <a:avLst/>
          </a:prstGeom>
          <a:noFill/>
        </p:spPr>
        <p:txBody>
          <a:bodyPr wrap="square" rtlCol="0">
            <a:spAutoFit/>
          </a:bodyPr>
          <a:lstStyle/>
          <a:p>
            <a:pPr algn="ctr"/>
            <a:r>
              <a:rPr lang="en-GB" sz="2800" b="1" dirty="0" smtClean="0"/>
              <a:t>The </a:t>
            </a:r>
            <a:r>
              <a:rPr lang="en-GB" sz="2800" b="1" dirty="0" err="1" smtClean="0"/>
              <a:t>Amygdala</a:t>
            </a:r>
            <a:endParaRPr lang="en-GB" sz="2800" b="1" dirty="0"/>
          </a:p>
        </p:txBody>
      </p:sp>
      <p:pic>
        <p:nvPicPr>
          <p:cNvPr id="5" name="Picture 4" descr="tarantula.jpg"/>
          <p:cNvPicPr>
            <a:picLocks noChangeAspect="1"/>
          </p:cNvPicPr>
          <p:nvPr/>
        </p:nvPicPr>
        <p:blipFill>
          <a:blip r:embed="rId3"/>
          <a:stretch>
            <a:fillRect/>
          </a:stretch>
        </p:blipFill>
        <p:spPr>
          <a:xfrm>
            <a:off x="904875" y="1300162"/>
            <a:ext cx="7853363" cy="5226056"/>
          </a:xfrm>
          <a:prstGeom prst="rect">
            <a:avLst/>
          </a:prstGeom>
        </p:spPr>
      </p:pic>
      <p:sp>
        <p:nvSpPr>
          <p:cNvPr id="7" name="TextBox 6"/>
          <p:cNvSpPr txBox="1"/>
          <p:nvPr/>
        </p:nvSpPr>
        <p:spPr>
          <a:xfrm>
            <a:off x="1528763" y="1300162"/>
            <a:ext cx="4386262" cy="369332"/>
          </a:xfrm>
          <a:prstGeom prst="rect">
            <a:avLst/>
          </a:prstGeom>
          <a:noFill/>
        </p:spPr>
        <p:txBody>
          <a:bodyPr wrap="square" rtlCol="0">
            <a:spAutoFit/>
          </a:bodyPr>
          <a:lstStyle/>
          <a:p>
            <a:r>
              <a:rPr lang="en-GB" dirty="0" smtClean="0"/>
              <a:t>Processes and interprets sensory data</a:t>
            </a:r>
            <a:endParaRPr lang="en-GB" dirty="0"/>
          </a:p>
        </p:txBody>
      </p:sp>
      <p:sp>
        <p:nvSpPr>
          <p:cNvPr id="8" name="TextBox 7"/>
          <p:cNvSpPr txBox="1"/>
          <p:nvPr/>
        </p:nvSpPr>
        <p:spPr>
          <a:xfrm>
            <a:off x="1528763" y="1928813"/>
            <a:ext cx="4386262" cy="646331"/>
          </a:xfrm>
          <a:prstGeom prst="rect">
            <a:avLst/>
          </a:prstGeom>
          <a:noFill/>
        </p:spPr>
        <p:txBody>
          <a:bodyPr wrap="square" rtlCol="0">
            <a:spAutoFit/>
          </a:bodyPr>
          <a:lstStyle/>
          <a:p>
            <a:r>
              <a:rPr lang="en-GB" dirty="0" smtClean="0"/>
              <a:t>Assigns emotional meaning, especially negative</a:t>
            </a:r>
            <a:endParaRPr lang="en-GB" dirty="0"/>
          </a:p>
        </p:txBody>
      </p:sp>
      <p:sp>
        <p:nvSpPr>
          <p:cNvPr id="9" name="TextBox 8"/>
          <p:cNvSpPr txBox="1"/>
          <p:nvPr/>
        </p:nvSpPr>
        <p:spPr>
          <a:xfrm>
            <a:off x="1528763" y="2928938"/>
            <a:ext cx="4614862" cy="646331"/>
          </a:xfrm>
          <a:prstGeom prst="rect">
            <a:avLst/>
          </a:prstGeom>
          <a:noFill/>
        </p:spPr>
        <p:txBody>
          <a:bodyPr wrap="square" rtlCol="0">
            <a:spAutoFit/>
          </a:bodyPr>
          <a:lstStyle/>
          <a:p>
            <a:r>
              <a:rPr lang="en-GB" dirty="0" smtClean="0"/>
              <a:t>Modulates the flow of information from the cortex to the hypothalamus</a:t>
            </a:r>
            <a:endParaRPr lang="en-GB" dirty="0"/>
          </a:p>
        </p:txBody>
      </p:sp>
      <p:sp>
        <p:nvSpPr>
          <p:cNvPr id="10" name="TextBox 9"/>
          <p:cNvSpPr txBox="1"/>
          <p:nvPr/>
        </p:nvSpPr>
        <p:spPr>
          <a:xfrm>
            <a:off x="1528756" y="3705226"/>
            <a:ext cx="3786188" cy="646331"/>
          </a:xfrm>
          <a:prstGeom prst="rect">
            <a:avLst/>
          </a:prstGeom>
          <a:noFill/>
        </p:spPr>
        <p:txBody>
          <a:bodyPr wrap="square" rtlCol="0">
            <a:spAutoFit/>
          </a:bodyPr>
          <a:lstStyle/>
          <a:p>
            <a:r>
              <a:rPr lang="en-GB" dirty="0" smtClean="0"/>
              <a:t>Affects autonomic, endocrine and affective responses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2000"/>
                                        <p:tgtEl>
                                          <p:spTgt spid="5"/>
                                        </p:tgtEl>
                                      </p:cBhvr>
                                    </p:animEffect>
                                    <p:set>
                                      <p:cBhvr>
                                        <p:cTn id="11" dur="1" fill="hold">
                                          <p:stCondLst>
                                            <p:cond delay="19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6695" y="449179"/>
            <a:ext cx="7234989" cy="523220"/>
          </a:xfrm>
          <a:prstGeom prst="rect">
            <a:avLst/>
          </a:prstGeom>
          <a:noFill/>
        </p:spPr>
        <p:txBody>
          <a:bodyPr wrap="square" rtlCol="0">
            <a:spAutoFit/>
          </a:bodyPr>
          <a:lstStyle/>
          <a:p>
            <a:pPr algn="ctr"/>
            <a:r>
              <a:rPr lang="en-GB" sz="2800" b="1" dirty="0" smtClean="0"/>
              <a:t>Reading Emotion from Facial Expressions</a:t>
            </a:r>
            <a:endParaRPr lang="en-GB" sz="2800" b="1" dirty="0"/>
          </a:p>
        </p:txBody>
      </p:sp>
      <p:pic>
        <p:nvPicPr>
          <p:cNvPr id="5" name="Picture 4" descr="Fear.jpg"/>
          <p:cNvPicPr>
            <a:picLocks noChangeAspect="1"/>
          </p:cNvPicPr>
          <p:nvPr/>
        </p:nvPicPr>
        <p:blipFill>
          <a:blip r:embed="rId3"/>
          <a:stretch>
            <a:fillRect/>
          </a:stretch>
        </p:blipFill>
        <p:spPr>
          <a:xfrm>
            <a:off x="205852" y="1956773"/>
            <a:ext cx="4770937" cy="3174251"/>
          </a:xfrm>
          <a:prstGeom prst="rect">
            <a:avLst/>
          </a:prstGeom>
        </p:spPr>
      </p:pic>
      <p:sp>
        <p:nvSpPr>
          <p:cNvPr id="7" name="TextBox 6"/>
          <p:cNvSpPr txBox="1"/>
          <p:nvPr/>
        </p:nvSpPr>
        <p:spPr>
          <a:xfrm>
            <a:off x="4976789" y="2695437"/>
            <a:ext cx="3809710" cy="1477328"/>
          </a:xfrm>
          <a:prstGeom prst="rect">
            <a:avLst/>
          </a:prstGeom>
          <a:noFill/>
        </p:spPr>
        <p:txBody>
          <a:bodyPr wrap="square" rtlCol="0">
            <a:spAutoFit/>
          </a:bodyPr>
          <a:lstStyle/>
          <a:p>
            <a:r>
              <a:rPr lang="en-US" b="1" dirty="0"/>
              <a:t>1. This face is expressing...</a:t>
            </a:r>
          </a:p>
          <a:p>
            <a:r>
              <a:rPr lang="en-US" dirty="0"/>
              <a:t>Embarrassment</a:t>
            </a:r>
          </a:p>
          <a:p>
            <a:r>
              <a:rPr lang="en-US" dirty="0"/>
              <a:t>Fear</a:t>
            </a:r>
          </a:p>
          <a:p>
            <a:r>
              <a:rPr lang="en-US" dirty="0"/>
              <a:t>Sadness</a:t>
            </a:r>
          </a:p>
          <a:p>
            <a:r>
              <a:rPr lang="en-US" dirty="0"/>
              <a:t>Surprise</a:t>
            </a:r>
          </a:p>
        </p:txBody>
      </p:sp>
      <p:sp>
        <p:nvSpPr>
          <p:cNvPr id="8" name="TextBox 7"/>
          <p:cNvSpPr txBox="1"/>
          <p:nvPr/>
        </p:nvSpPr>
        <p:spPr>
          <a:xfrm>
            <a:off x="5121477" y="6078232"/>
            <a:ext cx="4493504" cy="369332"/>
          </a:xfrm>
          <a:prstGeom prst="rect">
            <a:avLst/>
          </a:prstGeom>
          <a:noFill/>
        </p:spPr>
        <p:txBody>
          <a:bodyPr wrap="square" rtlCol="0">
            <a:spAutoFit/>
          </a:bodyPr>
          <a:lstStyle/>
          <a:p>
            <a:r>
              <a:rPr lang="en-US" dirty="0" smtClean="0"/>
              <a:t>http://</a:t>
            </a:r>
            <a:r>
              <a:rPr lang="en-US" dirty="0" err="1" smtClean="0"/>
              <a:t>greatergood.berkeley.edu</a:t>
            </a:r>
            <a:r>
              <a:rPr lang="en-US" dirty="0" smtClean="0"/>
              <a:t>/</a:t>
            </a:r>
            <a:r>
              <a:rPr lang="en-US" dirty="0" err="1" smtClean="0"/>
              <a:t>ei_quiz</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tempt.jpg"/>
          <p:cNvPicPr>
            <a:picLocks noChangeAspect="1"/>
          </p:cNvPicPr>
          <p:nvPr/>
        </p:nvPicPr>
        <p:blipFill>
          <a:blip r:embed="rId3"/>
          <a:stretch>
            <a:fillRect/>
          </a:stretch>
        </p:blipFill>
        <p:spPr>
          <a:xfrm>
            <a:off x="320842" y="1078189"/>
            <a:ext cx="5516466" cy="3670274"/>
          </a:xfrm>
          <a:prstGeom prst="rect">
            <a:avLst/>
          </a:prstGeom>
        </p:spPr>
      </p:pic>
      <p:sp>
        <p:nvSpPr>
          <p:cNvPr id="5" name="TextBox 4"/>
          <p:cNvSpPr txBox="1"/>
          <p:nvPr/>
        </p:nvSpPr>
        <p:spPr>
          <a:xfrm>
            <a:off x="5157535" y="5053263"/>
            <a:ext cx="3488743" cy="1477328"/>
          </a:xfrm>
          <a:prstGeom prst="rect">
            <a:avLst/>
          </a:prstGeom>
          <a:noFill/>
        </p:spPr>
        <p:txBody>
          <a:bodyPr wrap="square" rtlCol="0">
            <a:spAutoFit/>
          </a:bodyPr>
          <a:lstStyle/>
          <a:p>
            <a:r>
              <a:rPr lang="en-US" b="1" dirty="0"/>
              <a:t>This face is expressing...</a:t>
            </a:r>
          </a:p>
          <a:p>
            <a:r>
              <a:rPr lang="en-US" dirty="0"/>
              <a:t>Sadness</a:t>
            </a:r>
          </a:p>
          <a:p>
            <a:r>
              <a:rPr lang="en-US" dirty="0"/>
              <a:t>Shame</a:t>
            </a:r>
          </a:p>
          <a:p>
            <a:r>
              <a:rPr lang="en-US" dirty="0"/>
              <a:t>Disgust</a:t>
            </a:r>
          </a:p>
          <a:p>
            <a:r>
              <a:rPr lang="en-US" dirty="0"/>
              <a:t>Contempt</a:t>
            </a:r>
          </a:p>
        </p:txBody>
      </p:sp>
      <p:sp>
        <p:nvSpPr>
          <p:cNvPr id="6" name="TextBox 5"/>
          <p:cNvSpPr txBox="1"/>
          <p:nvPr/>
        </p:nvSpPr>
        <p:spPr>
          <a:xfrm>
            <a:off x="320842" y="6345925"/>
            <a:ext cx="4493504" cy="369332"/>
          </a:xfrm>
          <a:prstGeom prst="rect">
            <a:avLst/>
          </a:prstGeom>
          <a:noFill/>
        </p:spPr>
        <p:txBody>
          <a:bodyPr wrap="square" rtlCol="0">
            <a:spAutoFit/>
          </a:bodyPr>
          <a:lstStyle/>
          <a:p>
            <a:r>
              <a:rPr lang="en-US" dirty="0" smtClean="0"/>
              <a:t>http://</a:t>
            </a:r>
            <a:r>
              <a:rPr lang="en-US" dirty="0" err="1" smtClean="0"/>
              <a:t>greatergood.berkeley.edu</a:t>
            </a:r>
            <a:r>
              <a:rPr lang="en-US" dirty="0" smtClean="0"/>
              <a:t>/</a:t>
            </a:r>
            <a:r>
              <a:rPr lang="en-US" dirty="0" err="1" smtClean="0"/>
              <a:t>ei_quiz</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ger.jpg"/>
          <p:cNvPicPr>
            <a:picLocks noChangeAspect="1"/>
          </p:cNvPicPr>
          <p:nvPr/>
        </p:nvPicPr>
        <p:blipFill>
          <a:blip r:embed="rId3"/>
          <a:stretch>
            <a:fillRect/>
          </a:stretch>
        </p:blipFill>
        <p:spPr>
          <a:xfrm>
            <a:off x="266217" y="1703832"/>
            <a:ext cx="5156013" cy="3430454"/>
          </a:xfrm>
          <a:prstGeom prst="rect">
            <a:avLst/>
          </a:prstGeom>
        </p:spPr>
      </p:pic>
      <p:sp>
        <p:nvSpPr>
          <p:cNvPr id="5" name="TextBox 4"/>
          <p:cNvSpPr txBox="1"/>
          <p:nvPr/>
        </p:nvSpPr>
        <p:spPr>
          <a:xfrm>
            <a:off x="6264440" y="625642"/>
            <a:ext cx="2637490" cy="1477328"/>
          </a:xfrm>
          <a:prstGeom prst="rect">
            <a:avLst/>
          </a:prstGeom>
          <a:noFill/>
        </p:spPr>
        <p:txBody>
          <a:bodyPr wrap="square" rtlCol="0">
            <a:spAutoFit/>
          </a:bodyPr>
          <a:lstStyle/>
          <a:p>
            <a:r>
              <a:rPr lang="en-US" b="1" dirty="0"/>
              <a:t>This face is expressing...</a:t>
            </a:r>
          </a:p>
          <a:p>
            <a:r>
              <a:rPr lang="en-US" dirty="0"/>
              <a:t>Sadness</a:t>
            </a:r>
          </a:p>
          <a:p>
            <a:r>
              <a:rPr lang="en-US" dirty="0"/>
              <a:t>Pain</a:t>
            </a:r>
          </a:p>
          <a:p>
            <a:r>
              <a:rPr lang="en-US" dirty="0"/>
              <a:t>Anger</a:t>
            </a:r>
          </a:p>
          <a:p>
            <a:r>
              <a:rPr lang="en-US" dirty="0"/>
              <a:t>Disgust</a:t>
            </a:r>
          </a:p>
        </p:txBody>
      </p:sp>
      <p:sp>
        <p:nvSpPr>
          <p:cNvPr id="6" name="TextBox 5"/>
          <p:cNvSpPr txBox="1"/>
          <p:nvPr/>
        </p:nvSpPr>
        <p:spPr>
          <a:xfrm>
            <a:off x="4650496" y="6262898"/>
            <a:ext cx="4493504" cy="369332"/>
          </a:xfrm>
          <a:prstGeom prst="rect">
            <a:avLst/>
          </a:prstGeom>
          <a:noFill/>
        </p:spPr>
        <p:txBody>
          <a:bodyPr wrap="square" rtlCol="0">
            <a:spAutoFit/>
          </a:bodyPr>
          <a:lstStyle/>
          <a:p>
            <a:r>
              <a:rPr lang="en-US" dirty="0" smtClean="0"/>
              <a:t>http://</a:t>
            </a:r>
            <a:r>
              <a:rPr lang="en-US" dirty="0" err="1" smtClean="0"/>
              <a:t>greatergood.berkeley.edu</a:t>
            </a:r>
            <a:r>
              <a:rPr lang="en-US" dirty="0" smtClean="0"/>
              <a:t>/</a:t>
            </a:r>
            <a:r>
              <a:rPr lang="en-US" dirty="0" err="1" smtClean="0"/>
              <a:t>ei_quiz</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ap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588" y="1365869"/>
            <a:ext cx="5325115" cy="3542962"/>
          </a:xfrm>
          <a:prstGeom prst="rect">
            <a:avLst/>
          </a:prstGeom>
        </p:spPr>
      </p:pic>
      <p:sp>
        <p:nvSpPr>
          <p:cNvPr id="7" name="TextBox 6"/>
          <p:cNvSpPr txBox="1"/>
          <p:nvPr/>
        </p:nvSpPr>
        <p:spPr>
          <a:xfrm>
            <a:off x="5975683" y="2360480"/>
            <a:ext cx="2902636" cy="1477328"/>
          </a:xfrm>
          <a:prstGeom prst="rect">
            <a:avLst/>
          </a:prstGeom>
          <a:noFill/>
        </p:spPr>
        <p:txBody>
          <a:bodyPr wrap="square" rtlCol="0">
            <a:spAutoFit/>
          </a:bodyPr>
          <a:lstStyle/>
          <a:p>
            <a:r>
              <a:rPr lang="en-US" b="1" dirty="0"/>
              <a:t>2. This face is expressing...</a:t>
            </a:r>
          </a:p>
          <a:p>
            <a:r>
              <a:rPr lang="en-US" dirty="0"/>
              <a:t>Flirtatiousness</a:t>
            </a:r>
          </a:p>
          <a:p>
            <a:r>
              <a:rPr lang="en-US" dirty="0"/>
              <a:t>Interest</a:t>
            </a:r>
          </a:p>
          <a:p>
            <a:r>
              <a:rPr lang="en-US" dirty="0"/>
              <a:t>Happiness</a:t>
            </a:r>
          </a:p>
          <a:p>
            <a:r>
              <a:rPr lang="en-US" dirty="0"/>
              <a:t>Politeness</a:t>
            </a:r>
          </a:p>
        </p:txBody>
      </p:sp>
      <p:sp>
        <p:nvSpPr>
          <p:cNvPr id="12" name="TextBox 11"/>
          <p:cNvSpPr txBox="1"/>
          <p:nvPr/>
        </p:nvSpPr>
        <p:spPr>
          <a:xfrm>
            <a:off x="5121477" y="6078232"/>
            <a:ext cx="4493504" cy="369332"/>
          </a:xfrm>
          <a:prstGeom prst="rect">
            <a:avLst/>
          </a:prstGeom>
          <a:noFill/>
        </p:spPr>
        <p:txBody>
          <a:bodyPr wrap="square" rtlCol="0">
            <a:spAutoFit/>
          </a:bodyPr>
          <a:lstStyle/>
          <a:p>
            <a:r>
              <a:rPr lang="en-US" dirty="0" smtClean="0"/>
              <a:t>http://</a:t>
            </a:r>
            <a:r>
              <a:rPr lang="en-US" dirty="0" err="1" smtClean="0"/>
              <a:t>greatergood.berkeley.edu</a:t>
            </a:r>
            <a:r>
              <a:rPr lang="en-US" dirty="0" smtClean="0"/>
              <a:t>/</a:t>
            </a:r>
            <a:r>
              <a:rPr lang="en-US" dirty="0" err="1" smtClean="0"/>
              <a:t>ei_quiz</a:t>
            </a:r>
            <a:endParaRPr lang="en-US" dirty="0"/>
          </a:p>
        </p:txBody>
      </p:sp>
    </p:spTree>
    <p:extLst>
      <p:ext uri="{BB962C8B-B14F-4D97-AF65-F5344CB8AC3E}">
        <p14:creationId xmlns:p14="http://schemas.microsoft.com/office/powerpoint/2010/main" val="56005168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eepy teen.jpg"/>
          <p:cNvPicPr>
            <a:picLocks noChangeAspect="1"/>
          </p:cNvPicPr>
          <p:nvPr/>
        </p:nvPicPr>
        <p:blipFill>
          <a:blip r:embed="rId3"/>
          <a:stretch>
            <a:fillRect/>
          </a:stretch>
        </p:blipFill>
        <p:spPr>
          <a:xfrm>
            <a:off x="16042" y="2669747"/>
            <a:ext cx="4955873" cy="3297908"/>
          </a:xfrm>
          <a:prstGeom prst="rect">
            <a:avLst/>
          </a:prstGeom>
        </p:spPr>
      </p:pic>
      <p:pic>
        <p:nvPicPr>
          <p:cNvPr id="5" name="Picture 4" descr="sleep cycle 1.jpg"/>
          <p:cNvPicPr>
            <a:picLocks noChangeAspect="1"/>
          </p:cNvPicPr>
          <p:nvPr/>
        </p:nvPicPr>
        <p:blipFill>
          <a:blip r:embed="rId4"/>
          <a:stretch>
            <a:fillRect/>
          </a:stretch>
        </p:blipFill>
        <p:spPr>
          <a:xfrm>
            <a:off x="5089848" y="401052"/>
            <a:ext cx="3971796" cy="6120063"/>
          </a:xfrm>
          <a:prstGeom prst="rect">
            <a:avLst/>
          </a:prstGeom>
        </p:spPr>
      </p:pic>
      <p:sp>
        <p:nvSpPr>
          <p:cNvPr id="6" name="TextBox 5"/>
          <p:cNvSpPr txBox="1"/>
          <p:nvPr/>
        </p:nvSpPr>
        <p:spPr>
          <a:xfrm>
            <a:off x="1026695" y="401052"/>
            <a:ext cx="3689684" cy="523220"/>
          </a:xfrm>
          <a:prstGeom prst="rect">
            <a:avLst/>
          </a:prstGeom>
          <a:noFill/>
        </p:spPr>
        <p:txBody>
          <a:bodyPr wrap="square" rtlCol="0">
            <a:spAutoFit/>
          </a:bodyPr>
          <a:lstStyle/>
          <a:p>
            <a:pPr algn="ctr"/>
            <a:r>
              <a:rPr lang="en-GB" sz="2800" b="1" dirty="0" smtClean="0"/>
              <a:t>Sleep</a:t>
            </a:r>
            <a:endParaRPr lang="en-GB" sz="2800" b="1"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0371" y="499684"/>
            <a:ext cx="6448538" cy="1938992"/>
          </a:xfrm>
          <a:prstGeom prst="rect">
            <a:avLst/>
          </a:prstGeom>
          <a:noFill/>
        </p:spPr>
        <p:txBody>
          <a:bodyPr wrap="square" rtlCol="0">
            <a:spAutoFit/>
          </a:bodyPr>
          <a:lstStyle/>
          <a:p>
            <a:r>
              <a:rPr lang="en-US" sz="4000" dirty="0" smtClean="0">
                <a:latin typeface="Franklin Gothic Medium"/>
                <a:cs typeface="Franklin Gothic Medium"/>
              </a:rPr>
              <a:t>The </a:t>
            </a:r>
          </a:p>
          <a:p>
            <a:r>
              <a:rPr lang="en-US" sz="4000" dirty="0" smtClean="0">
                <a:latin typeface="Franklin Gothic Medium"/>
                <a:cs typeface="Franklin Gothic Medium"/>
              </a:rPr>
              <a:t>Teenage </a:t>
            </a:r>
          </a:p>
          <a:p>
            <a:r>
              <a:rPr lang="en-US" sz="4000" dirty="0" smtClean="0">
                <a:latin typeface="Franklin Gothic Medium"/>
                <a:cs typeface="Franklin Gothic Medium"/>
              </a:rPr>
              <a:t>Brain</a:t>
            </a:r>
            <a:endParaRPr lang="en-US" sz="4000" dirty="0">
              <a:latin typeface="Franklin Gothic Medium"/>
              <a:cs typeface="Franklin Gothic Medium"/>
            </a:endParaRPr>
          </a:p>
        </p:txBody>
      </p:sp>
      <p:pic>
        <p:nvPicPr>
          <p:cNvPr id="9" name="Picture 8" descr="Crazy_teenager_by_C0lorbli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1852" y="830229"/>
            <a:ext cx="5405589" cy="5584224"/>
          </a:xfrm>
          <a:prstGeom prst="rect">
            <a:avLst/>
          </a:prstGeom>
        </p:spPr>
      </p:pic>
    </p:spTree>
    <p:extLst>
      <p:ext uri="{BB962C8B-B14F-4D97-AF65-F5344CB8AC3E}">
        <p14:creationId xmlns:p14="http://schemas.microsoft.com/office/powerpoint/2010/main" val="36070284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ChangeArrowheads="1"/>
          </p:cNvSpPr>
          <p:nvPr/>
        </p:nvSpPr>
        <p:spPr bwMode="auto">
          <a:xfrm>
            <a:off x="1301750" y="163513"/>
            <a:ext cx="65389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b="0">
                <a:latin typeface="Arial" charset="0"/>
                <a:cs typeface="ＭＳ Ｐゴシック" charset="0"/>
              </a:rPr>
              <a:t>Chronotype - effect of gender and adolescence</a:t>
            </a:r>
          </a:p>
        </p:txBody>
      </p:sp>
      <p:sp>
        <p:nvSpPr>
          <p:cNvPr id="259075" name="Text Box 3"/>
          <p:cNvSpPr txBox="1">
            <a:spLocks noChangeArrowheads="1"/>
          </p:cNvSpPr>
          <p:nvPr/>
        </p:nvSpPr>
        <p:spPr bwMode="auto">
          <a:xfrm>
            <a:off x="98425" y="6464300"/>
            <a:ext cx="2944813"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200" b="0">
                <a:latin typeface="Arial" charset="0"/>
                <a:cs typeface="ＭＳ Ｐゴシック" charset="0"/>
              </a:rPr>
              <a:t>EUCLOCK FP6, http://www.euclock.org/ </a:t>
            </a:r>
          </a:p>
        </p:txBody>
      </p:sp>
      <p:grpSp>
        <p:nvGrpSpPr>
          <p:cNvPr id="259079" name="Group 7"/>
          <p:cNvGrpSpPr>
            <a:grpSpLocks/>
          </p:cNvGrpSpPr>
          <p:nvPr/>
        </p:nvGrpSpPr>
        <p:grpSpPr bwMode="auto">
          <a:xfrm>
            <a:off x="93663" y="1498600"/>
            <a:ext cx="4051300" cy="3863975"/>
            <a:chOff x="3271" y="744"/>
            <a:chExt cx="2264" cy="2130"/>
          </a:xfrm>
        </p:grpSpPr>
        <p:pic>
          <p:nvPicPr>
            <p:cNvPr id="259080" name="Picture 8" descr="Age&amp;Chronosansmeno"/>
            <p:cNvPicPr>
              <a:picLocks noChangeAspect="1" noChangeArrowheads="1"/>
            </p:cNvPicPr>
            <p:nvPr/>
          </p:nvPicPr>
          <p:blipFill>
            <a:blip r:embed="rId3">
              <a:extLst>
                <a:ext uri="{28A0092B-C50C-407E-A947-70E740481C1C}">
                  <a14:useLocalDpi xmlns:a14="http://schemas.microsoft.com/office/drawing/2010/main" val="0"/>
                </a:ext>
              </a:extLst>
            </a:blip>
            <a:srcRect l="9660" t="4486" r="8377" b="13058"/>
            <a:stretch>
              <a:fillRect/>
            </a:stretch>
          </p:blipFill>
          <p:spPr bwMode="auto">
            <a:xfrm>
              <a:off x="3423" y="744"/>
              <a:ext cx="2112" cy="1984"/>
            </a:xfrm>
            <a:prstGeom prst="rect">
              <a:avLst/>
            </a:prstGeom>
            <a:noFill/>
            <a:extLst>
              <a:ext uri="{909E8E84-426E-40dd-AFC4-6F175D3DCCD1}">
                <a14:hiddenFill xmlns:a14="http://schemas.microsoft.com/office/drawing/2010/main">
                  <a:solidFill>
                    <a:srgbClr val="FFFFFF"/>
                  </a:solidFill>
                </a14:hiddenFill>
              </a:ext>
            </a:extLst>
          </p:spPr>
        </p:pic>
        <p:pic>
          <p:nvPicPr>
            <p:cNvPr id="259081" name="Picture 9" descr="Age&amp;Chronosansmeno"/>
            <p:cNvPicPr>
              <a:picLocks noChangeAspect="1" noChangeArrowheads="1"/>
            </p:cNvPicPr>
            <p:nvPr/>
          </p:nvPicPr>
          <p:blipFill>
            <a:blip r:embed="rId4">
              <a:clrChange>
                <a:clrFrom>
                  <a:srgbClr val="FFFFFE"/>
                </a:clrFrom>
                <a:clrTo>
                  <a:srgbClr val="FFFFFE">
                    <a:alpha val="0"/>
                  </a:srgbClr>
                </a:clrTo>
              </a:clrChange>
              <a:extLst>
                <a:ext uri="{28A0092B-C50C-407E-A947-70E740481C1C}">
                  <a14:useLocalDpi xmlns:a14="http://schemas.microsoft.com/office/drawing/2010/main" val="0"/>
                </a:ext>
              </a:extLst>
            </a:blip>
            <a:srcRect r="16754"/>
            <a:stretch>
              <a:fillRect/>
            </a:stretch>
          </p:blipFill>
          <p:spPr bwMode="auto">
            <a:xfrm>
              <a:off x="3271" y="1419"/>
              <a:ext cx="159" cy="636"/>
            </a:xfrm>
            <a:prstGeom prst="rect">
              <a:avLst/>
            </a:prstGeom>
            <a:noFill/>
            <a:extLst>
              <a:ext uri="{909E8E84-426E-40dd-AFC4-6F175D3DCCD1}">
                <a14:hiddenFill xmlns:a14="http://schemas.microsoft.com/office/drawing/2010/main">
                  <a:solidFill>
                    <a:srgbClr val="FFFFFF"/>
                  </a:solidFill>
                </a14:hiddenFill>
              </a:ext>
            </a:extLst>
          </p:spPr>
        </p:pic>
        <p:pic>
          <p:nvPicPr>
            <p:cNvPr id="259082" name="Picture 10" descr="Age&amp;Chronosansmeno"/>
            <p:cNvPicPr>
              <a:picLocks noChangeAspect="1" noChangeArrowheads="1"/>
            </p:cNvPicPr>
            <p:nvPr/>
          </p:nvPicPr>
          <p:blipFill>
            <a:blip r:embed="rId5">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180" y="2727"/>
              <a:ext cx="656" cy="147"/>
            </a:xfrm>
            <a:prstGeom prst="rect">
              <a:avLst/>
            </a:prstGeom>
            <a:noFill/>
            <a:extLst>
              <a:ext uri="{909E8E84-426E-40dd-AFC4-6F175D3DCCD1}">
                <a14:hiddenFill xmlns:a14="http://schemas.microsoft.com/office/drawing/2010/main">
                  <a:solidFill>
                    <a:srgbClr val="FFFFFF"/>
                  </a:solidFill>
                </a14:hiddenFill>
              </a:ext>
            </a:extLst>
          </p:spPr>
        </p:pic>
        <p:sp>
          <p:nvSpPr>
            <p:cNvPr id="259083" name="Rectangle 11"/>
            <p:cNvSpPr>
              <a:spLocks noChangeArrowheads="1"/>
            </p:cNvSpPr>
            <p:nvPr/>
          </p:nvSpPr>
          <p:spPr bwMode="auto">
            <a:xfrm>
              <a:off x="3325" y="815"/>
              <a:ext cx="349" cy="151"/>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ja-JP" altLang="en-US" sz="1200" b="0">
                  <a:latin typeface="Arial" charset="0"/>
                  <a:cs typeface="ＭＳ Ｐゴシック" charset="0"/>
                </a:rPr>
                <a:t>“</a:t>
              </a:r>
              <a:r>
                <a:rPr lang="en-US" sz="1200" b="0">
                  <a:latin typeface="Arial" charset="0"/>
                  <a:cs typeface="ＭＳ Ｐゴシック" charset="0"/>
                </a:rPr>
                <a:t>Owls</a:t>
              </a:r>
              <a:r>
                <a:rPr lang="ja-JP" altLang="en-US" sz="1200" b="0">
                  <a:latin typeface="Arial" charset="0"/>
                  <a:cs typeface="ＭＳ Ｐゴシック" charset="0"/>
                </a:rPr>
                <a:t>”</a:t>
              </a:r>
              <a:endParaRPr lang="en-US" sz="1200" b="0">
                <a:latin typeface="Arial" charset="0"/>
                <a:cs typeface="ＭＳ Ｐゴシック" charset="0"/>
              </a:endParaRPr>
            </a:p>
          </p:txBody>
        </p:sp>
        <p:sp>
          <p:nvSpPr>
            <p:cNvPr id="259084" name="Rectangle 12"/>
            <p:cNvSpPr>
              <a:spLocks noChangeArrowheads="1"/>
            </p:cNvSpPr>
            <p:nvPr/>
          </p:nvSpPr>
          <p:spPr bwMode="auto">
            <a:xfrm>
              <a:off x="3316" y="2599"/>
              <a:ext cx="368" cy="152"/>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ja-JP" altLang="en-US" sz="1200" b="0">
                  <a:latin typeface="Arial" charset="0"/>
                  <a:cs typeface="ＭＳ Ｐゴシック" charset="0"/>
                </a:rPr>
                <a:t>“</a:t>
              </a:r>
              <a:r>
                <a:rPr lang="en-US" sz="1200" b="0">
                  <a:latin typeface="Arial" charset="0"/>
                  <a:cs typeface="ＭＳ Ｐゴシック" charset="0"/>
                </a:rPr>
                <a:t>Larks</a:t>
              </a:r>
              <a:r>
                <a:rPr lang="ja-JP" altLang="en-US" sz="1200" b="0">
                  <a:latin typeface="Arial" charset="0"/>
                  <a:cs typeface="ＭＳ Ｐゴシック" charset="0"/>
                </a:rPr>
                <a:t>”</a:t>
              </a:r>
              <a:endParaRPr lang="en-US" sz="1200" b="0">
                <a:latin typeface="Arial" charset="0"/>
                <a:cs typeface="ＭＳ Ｐゴシック" charset="0"/>
              </a:endParaRPr>
            </a:p>
          </p:txBody>
        </p:sp>
      </p:grpSp>
      <p:grpSp>
        <p:nvGrpSpPr>
          <p:cNvPr id="259104" name="Group 32"/>
          <p:cNvGrpSpPr>
            <a:grpSpLocks/>
          </p:cNvGrpSpPr>
          <p:nvPr/>
        </p:nvGrpSpPr>
        <p:grpSpPr bwMode="auto">
          <a:xfrm>
            <a:off x="4203700" y="1624013"/>
            <a:ext cx="4762500" cy="4032250"/>
            <a:chOff x="2730" y="687"/>
            <a:chExt cx="3000" cy="2540"/>
          </a:xfrm>
        </p:grpSpPr>
        <p:grpSp>
          <p:nvGrpSpPr>
            <p:cNvPr id="259100" name="Group 28"/>
            <p:cNvGrpSpPr>
              <a:grpSpLocks/>
            </p:cNvGrpSpPr>
            <p:nvPr/>
          </p:nvGrpSpPr>
          <p:grpSpPr bwMode="auto">
            <a:xfrm>
              <a:off x="2730" y="902"/>
              <a:ext cx="2942" cy="1958"/>
              <a:chOff x="2730" y="902"/>
              <a:chExt cx="2942" cy="1958"/>
            </a:xfrm>
          </p:grpSpPr>
          <p:pic>
            <p:nvPicPr>
              <p:cNvPr id="259089" name="Picture 17"/>
              <p:cNvPicPr>
                <a:picLocks noChangeAspect="1" noChangeArrowheads="1"/>
              </p:cNvPicPr>
              <p:nvPr/>
            </p:nvPicPr>
            <p:blipFill>
              <a:blip r:embed="rId6">
                <a:extLst>
                  <a:ext uri="{28A0092B-C50C-407E-A947-70E740481C1C}">
                    <a14:useLocalDpi xmlns:a14="http://schemas.microsoft.com/office/drawing/2010/main" val="0"/>
                  </a:ext>
                </a:extLst>
              </a:blip>
              <a:srcRect l="31876" t="11166" r="22395" b="28334"/>
              <a:stretch>
                <a:fillRect/>
              </a:stretch>
            </p:blipFill>
            <p:spPr bwMode="auto">
              <a:xfrm>
                <a:off x="3304" y="902"/>
                <a:ext cx="2368" cy="1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59090" name="Rectangle 18"/>
              <p:cNvSpPr>
                <a:spLocks noChangeArrowheads="1"/>
              </p:cNvSpPr>
              <p:nvPr/>
            </p:nvSpPr>
            <p:spPr bwMode="auto">
              <a:xfrm>
                <a:off x="2735" y="1106"/>
                <a:ext cx="5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US" sz="1200" b="0">
                    <a:latin typeface="Arial" charset="0"/>
                    <a:cs typeface="ＭＳ Ｐゴシック" charset="0"/>
                  </a:rPr>
                  <a:t>Tues/ Wed</a:t>
                </a:r>
              </a:p>
            </p:txBody>
          </p:sp>
          <p:sp>
            <p:nvSpPr>
              <p:cNvPr id="259091" name="Rectangle 19"/>
              <p:cNvSpPr>
                <a:spLocks noChangeArrowheads="1"/>
              </p:cNvSpPr>
              <p:nvPr/>
            </p:nvSpPr>
            <p:spPr bwMode="auto">
              <a:xfrm>
                <a:off x="2730" y="1330"/>
                <a:ext cx="5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r>
                  <a:rPr lang="en-US" sz="1200" b="0">
                    <a:latin typeface="Arial" charset="0"/>
                    <a:cs typeface="ＭＳ Ｐゴシック" charset="0"/>
                  </a:rPr>
                  <a:t>Wed/ Thur</a:t>
                </a:r>
              </a:p>
            </p:txBody>
          </p:sp>
          <p:sp>
            <p:nvSpPr>
              <p:cNvPr id="259092" name="Rectangle 20"/>
              <p:cNvSpPr>
                <a:spLocks noChangeArrowheads="1"/>
              </p:cNvSpPr>
              <p:nvPr/>
            </p:nvSpPr>
            <p:spPr bwMode="auto">
              <a:xfrm>
                <a:off x="2854" y="1562"/>
                <a:ext cx="4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US" sz="1200" b="0">
                    <a:latin typeface="Arial" charset="0"/>
                    <a:cs typeface="ＭＳ Ｐゴシック" charset="0"/>
                  </a:rPr>
                  <a:t>Thus/ Fri</a:t>
                </a:r>
              </a:p>
            </p:txBody>
          </p:sp>
          <p:sp>
            <p:nvSpPr>
              <p:cNvPr id="259093" name="Rectangle 21"/>
              <p:cNvSpPr>
                <a:spLocks noChangeArrowheads="1"/>
              </p:cNvSpPr>
              <p:nvPr/>
            </p:nvSpPr>
            <p:spPr bwMode="auto">
              <a:xfrm>
                <a:off x="2890" y="1786"/>
                <a:ext cx="42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US" sz="1200" b="0">
                    <a:latin typeface="Arial" charset="0"/>
                    <a:cs typeface="ＭＳ Ｐゴシック" charset="0"/>
                  </a:rPr>
                  <a:t>Fri/ Sat</a:t>
                </a:r>
              </a:p>
            </p:txBody>
          </p:sp>
          <p:sp>
            <p:nvSpPr>
              <p:cNvPr id="259094" name="Rectangle 22"/>
              <p:cNvSpPr>
                <a:spLocks noChangeArrowheads="1"/>
              </p:cNvSpPr>
              <p:nvPr/>
            </p:nvSpPr>
            <p:spPr bwMode="auto">
              <a:xfrm>
                <a:off x="2831" y="2010"/>
                <a:ext cx="4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US" sz="1200" b="0">
                    <a:latin typeface="Arial" charset="0"/>
                    <a:cs typeface="ＭＳ Ｐゴシック" charset="0"/>
                  </a:rPr>
                  <a:t>Sat/ Sun</a:t>
                </a:r>
              </a:p>
            </p:txBody>
          </p:sp>
          <p:sp>
            <p:nvSpPr>
              <p:cNvPr id="259095" name="Rectangle 23"/>
              <p:cNvSpPr>
                <a:spLocks noChangeArrowheads="1"/>
              </p:cNvSpPr>
              <p:nvPr/>
            </p:nvSpPr>
            <p:spPr bwMode="auto">
              <a:xfrm>
                <a:off x="2841" y="2218"/>
                <a:ext cx="5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US" sz="1200" b="0">
                    <a:latin typeface="Arial" charset="0"/>
                    <a:cs typeface="ＭＳ Ｐゴシック" charset="0"/>
                  </a:rPr>
                  <a:t>Sun/ Mon</a:t>
                </a:r>
              </a:p>
            </p:txBody>
          </p:sp>
          <p:sp>
            <p:nvSpPr>
              <p:cNvPr id="259096" name="Rectangle 24"/>
              <p:cNvSpPr>
                <a:spLocks noChangeArrowheads="1"/>
              </p:cNvSpPr>
              <p:nvPr/>
            </p:nvSpPr>
            <p:spPr bwMode="auto">
              <a:xfrm>
                <a:off x="2798" y="2442"/>
                <a:ext cx="57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US" sz="1200" b="0">
                    <a:latin typeface="Arial" charset="0"/>
                    <a:cs typeface="ＭＳ Ｐゴシック" charset="0"/>
                  </a:rPr>
                  <a:t>Mon/ Tues</a:t>
                </a:r>
              </a:p>
            </p:txBody>
          </p:sp>
          <p:sp>
            <p:nvSpPr>
              <p:cNvPr id="259097" name="Rectangle 25"/>
              <p:cNvSpPr>
                <a:spLocks noChangeArrowheads="1"/>
              </p:cNvSpPr>
              <p:nvPr/>
            </p:nvSpPr>
            <p:spPr bwMode="auto">
              <a:xfrm>
                <a:off x="2735" y="2666"/>
                <a:ext cx="5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US" sz="1200" b="0">
                    <a:latin typeface="Arial" charset="0"/>
                    <a:cs typeface="ＭＳ Ｐゴシック" charset="0"/>
                  </a:rPr>
                  <a:t>Tues/ Wed</a:t>
                </a:r>
              </a:p>
            </p:txBody>
          </p:sp>
        </p:grpSp>
        <p:sp>
          <p:nvSpPr>
            <p:cNvPr id="259101" name="Rectangle 29"/>
            <p:cNvSpPr>
              <a:spLocks noChangeArrowheads="1"/>
            </p:cNvSpPr>
            <p:nvPr/>
          </p:nvSpPr>
          <p:spPr bwMode="auto">
            <a:xfrm>
              <a:off x="3941" y="687"/>
              <a:ext cx="119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b="0">
                  <a:latin typeface="Arial" charset="0"/>
                  <a:cs typeface="ＭＳ Ｐゴシック" charset="0"/>
                </a:rPr>
                <a:t>Actogram, F 16 yrs</a:t>
              </a:r>
            </a:p>
          </p:txBody>
        </p:sp>
        <p:sp>
          <p:nvSpPr>
            <p:cNvPr id="259102" name="Rectangle 30"/>
            <p:cNvSpPr>
              <a:spLocks noChangeArrowheads="1"/>
            </p:cNvSpPr>
            <p:nvPr/>
          </p:nvSpPr>
          <p:spPr bwMode="auto">
            <a:xfrm>
              <a:off x="3240" y="2862"/>
              <a:ext cx="249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b="0">
                  <a:latin typeface="Arial" charset="0"/>
                  <a:cs typeface="ＭＳ Ｐゴシック" charset="0"/>
                </a:rPr>
                <a:t>0                  12                  24                  36                 48</a:t>
              </a:r>
            </a:p>
          </p:txBody>
        </p:sp>
        <p:sp>
          <p:nvSpPr>
            <p:cNvPr id="259103" name="Rectangle 31"/>
            <p:cNvSpPr>
              <a:spLocks noChangeArrowheads="1"/>
            </p:cNvSpPr>
            <p:nvPr/>
          </p:nvSpPr>
          <p:spPr bwMode="auto">
            <a:xfrm>
              <a:off x="4211" y="3054"/>
              <a:ext cx="5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200" b="0">
                  <a:latin typeface="Arial" charset="0"/>
                  <a:cs typeface="ＭＳ Ｐゴシック" charset="0"/>
                </a:rPr>
                <a:t>Clock time</a:t>
              </a:r>
            </a:p>
          </p:txBody>
        </p:sp>
      </p:grpSp>
      <p:pic>
        <p:nvPicPr>
          <p:cNvPr id="259105" name="Picture 33" descr="hand"/>
          <p:cNvPicPr>
            <a:picLocks noChangeAspect="1" noChangeArrowheads="1"/>
          </p:cNvPicPr>
          <p:nvPr/>
        </p:nvPicPr>
        <p:blipFill>
          <a:blip r:embed="rId7">
            <a:extLst>
              <a:ext uri="{28A0092B-C50C-407E-A947-70E740481C1C}">
                <a14:useLocalDpi xmlns:a14="http://schemas.microsoft.com/office/drawing/2010/main" val="0"/>
              </a:ext>
            </a:extLst>
          </a:blip>
          <a:srcRect l="1260" t="7423" r="15324"/>
          <a:stretch>
            <a:fillRect/>
          </a:stretch>
        </p:blipFill>
        <p:spPr bwMode="auto">
          <a:xfrm>
            <a:off x="7685088" y="609600"/>
            <a:ext cx="1254125" cy="963613"/>
          </a:xfrm>
          <a:prstGeom prst="rect">
            <a:avLst/>
          </a:prstGeom>
          <a:noFill/>
          <a:extLst>
            <a:ext uri="{909E8E84-426E-40dd-AFC4-6F175D3DCCD1}">
              <a14:hiddenFill xmlns:a14="http://schemas.microsoft.com/office/drawing/2010/main">
                <a:solidFill>
                  <a:srgbClr val="FFFFFF"/>
                </a:solidFill>
              </a14:hiddenFill>
            </a:ext>
          </a:extLst>
        </p:spPr>
      </p:pic>
      <p:sp>
        <p:nvSpPr>
          <p:cNvPr id="259106" name="Rectangle 34"/>
          <p:cNvSpPr>
            <a:spLocks noChangeArrowheads="1"/>
          </p:cNvSpPr>
          <p:nvPr/>
        </p:nvSpPr>
        <p:spPr bwMode="auto">
          <a:xfrm>
            <a:off x="1720850" y="5681663"/>
            <a:ext cx="57277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200" b="0">
                <a:latin typeface="Arial" charset="0"/>
                <a:cs typeface="ＭＳ Ｐゴシック" charset="0"/>
              </a:rPr>
              <a:t>So, what might we learn from mouse clocks?</a:t>
            </a:r>
          </a:p>
        </p:txBody>
      </p:sp>
    </p:spTree>
    <p:extLst>
      <p:ext uri="{BB962C8B-B14F-4D97-AF65-F5344CB8AC3E}">
        <p14:creationId xmlns:p14="http://schemas.microsoft.com/office/powerpoint/2010/main" val="7746591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91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91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9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10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9621" y="336884"/>
            <a:ext cx="6416842" cy="523220"/>
          </a:xfrm>
          <a:prstGeom prst="rect">
            <a:avLst/>
          </a:prstGeom>
          <a:noFill/>
        </p:spPr>
        <p:txBody>
          <a:bodyPr wrap="square" rtlCol="0">
            <a:spAutoFit/>
          </a:bodyPr>
          <a:lstStyle/>
          <a:p>
            <a:pPr algn="ctr"/>
            <a:r>
              <a:rPr lang="en-GB" sz="2800" b="1" dirty="0" smtClean="0"/>
              <a:t>Why would anyone DO that?</a:t>
            </a:r>
            <a:endParaRPr lang="en-GB" sz="2800" b="1" dirty="0"/>
          </a:p>
        </p:txBody>
      </p:sp>
      <p:pic>
        <p:nvPicPr>
          <p:cNvPr id="6" name="Picture 5" descr="Reward-Pathway.gif"/>
          <p:cNvPicPr>
            <a:picLocks noChangeAspect="1"/>
          </p:cNvPicPr>
          <p:nvPr/>
        </p:nvPicPr>
        <p:blipFill>
          <a:blip r:embed="rId3"/>
          <a:stretch>
            <a:fillRect/>
          </a:stretch>
        </p:blipFill>
        <p:spPr>
          <a:xfrm>
            <a:off x="4644810" y="3525439"/>
            <a:ext cx="4329111" cy="3246833"/>
          </a:xfrm>
          <a:prstGeom prst="rect">
            <a:avLst/>
          </a:prstGeom>
        </p:spPr>
      </p:pic>
      <p:pic>
        <p:nvPicPr>
          <p:cNvPr id="7" name="Picture 6" descr="crazy.jpg"/>
          <p:cNvPicPr>
            <a:picLocks noChangeAspect="1"/>
          </p:cNvPicPr>
          <p:nvPr/>
        </p:nvPicPr>
        <p:blipFill>
          <a:blip r:embed="rId4"/>
          <a:stretch>
            <a:fillRect/>
          </a:stretch>
        </p:blipFill>
        <p:spPr>
          <a:xfrm>
            <a:off x="217571" y="860104"/>
            <a:ext cx="4298647" cy="3043442"/>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st driving.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3934" y="317477"/>
            <a:ext cx="4408591" cy="2939061"/>
          </a:xfrm>
          <a:prstGeom prst="rect">
            <a:avLst/>
          </a:prstGeom>
        </p:spPr>
      </p:pic>
      <p:pic>
        <p:nvPicPr>
          <p:cNvPr id="6" name="Picture 5" descr="heroin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982" y="1865179"/>
            <a:ext cx="6826282" cy="4473394"/>
          </a:xfrm>
          <a:prstGeom prst="rect">
            <a:avLst/>
          </a:prstGeom>
        </p:spPr>
      </p:pic>
      <p:pic>
        <p:nvPicPr>
          <p:cNvPr id="7" name="Picture 6" descr="texting-while-drivin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3848" y="1240145"/>
            <a:ext cx="6557402" cy="4371601"/>
          </a:xfrm>
          <a:prstGeom prst="rect">
            <a:avLst/>
          </a:prstGeom>
        </p:spPr>
      </p:pic>
    </p:spTree>
    <p:extLst>
      <p:ext uri="{BB962C8B-B14F-4D97-AF65-F5344CB8AC3E}">
        <p14:creationId xmlns:p14="http://schemas.microsoft.com/office/powerpoint/2010/main" val="13127068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en drink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324" y="456490"/>
            <a:ext cx="4778638" cy="3708794"/>
          </a:xfrm>
          <a:prstGeom prst="rect">
            <a:avLst/>
          </a:prstGeom>
        </p:spPr>
      </p:pic>
      <p:pic>
        <p:nvPicPr>
          <p:cNvPr id="5" name="Picture 4" descr="teen-smok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185" y="-294175"/>
            <a:ext cx="5597732" cy="3728090"/>
          </a:xfrm>
          <a:prstGeom prst="rect">
            <a:avLst/>
          </a:prstGeom>
        </p:spPr>
      </p:pic>
      <p:pic>
        <p:nvPicPr>
          <p:cNvPr id="6" name="Picture 5" descr="teen drin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703" y="1289750"/>
            <a:ext cx="8057264" cy="4834359"/>
          </a:xfrm>
          <a:prstGeom prst="rect">
            <a:avLst/>
          </a:prstGeom>
        </p:spPr>
      </p:pic>
      <p:pic>
        <p:nvPicPr>
          <p:cNvPr id="7" name="Picture 6" descr="Teen drinking &amp; smokin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6218" y="2076551"/>
            <a:ext cx="5621537" cy="3372922"/>
          </a:xfrm>
          <a:prstGeom prst="rect">
            <a:avLst/>
          </a:prstGeom>
        </p:spPr>
      </p:pic>
    </p:spTree>
    <p:extLst>
      <p:ext uri="{BB962C8B-B14F-4D97-AF65-F5344CB8AC3E}">
        <p14:creationId xmlns:p14="http://schemas.microsoft.com/office/powerpoint/2010/main" val="3267396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enage-Pregnanc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800" y="1117600"/>
            <a:ext cx="4448175" cy="4619625"/>
          </a:xfrm>
          <a:prstGeom prst="rect">
            <a:avLst/>
          </a:prstGeom>
        </p:spPr>
      </p:pic>
      <p:pic>
        <p:nvPicPr>
          <p:cNvPr id="5" name="Picture 4" descr="addic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1308100"/>
            <a:ext cx="6350000" cy="4229100"/>
          </a:xfrm>
          <a:prstGeom prst="rect">
            <a:avLst/>
          </a:prstGeom>
        </p:spPr>
      </p:pic>
    </p:spTree>
    <p:extLst>
      <p:ext uri="{BB962C8B-B14F-4D97-AF65-F5344CB8AC3E}">
        <p14:creationId xmlns:p14="http://schemas.microsoft.com/office/powerpoint/2010/main" val="3530296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14538" y="0"/>
            <a:ext cx="4814887" cy="954107"/>
          </a:xfrm>
          <a:prstGeom prst="rect">
            <a:avLst/>
          </a:prstGeom>
          <a:noFill/>
        </p:spPr>
        <p:txBody>
          <a:bodyPr wrap="square" rtlCol="0">
            <a:spAutoFit/>
          </a:bodyPr>
          <a:lstStyle/>
          <a:p>
            <a:pPr algn="ctr"/>
            <a:r>
              <a:rPr lang="en-GB" sz="2800" b="1" dirty="0" smtClean="0"/>
              <a:t>Adolescence and Mental Illness</a:t>
            </a:r>
            <a:endParaRPr lang="en-GB" sz="2800" b="1" dirty="0"/>
          </a:p>
        </p:txBody>
      </p:sp>
      <p:sp>
        <p:nvSpPr>
          <p:cNvPr id="8" name="TextBox 7"/>
          <p:cNvSpPr txBox="1"/>
          <p:nvPr/>
        </p:nvSpPr>
        <p:spPr>
          <a:xfrm>
            <a:off x="557213" y="1157290"/>
            <a:ext cx="8129587" cy="5078313"/>
          </a:xfrm>
          <a:prstGeom prst="rect">
            <a:avLst/>
          </a:prstGeom>
          <a:noFill/>
        </p:spPr>
        <p:txBody>
          <a:bodyPr wrap="square" rtlCol="0">
            <a:spAutoFit/>
          </a:bodyPr>
          <a:lstStyle/>
          <a:p>
            <a:r>
              <a:rPr lang="en-GB" dirty="0" smtClean="0"/>
              <a:t>Approximately 20% of adolescents have a diagnosable mental health disorder. </a:t>
            </a:r>
          </a:p>
          <a:p>
            <a:endParaRPr lang="en-GB" dirty="0" smtClean="0"/>
          </a:p>
          <a:p>
            <a:r>
              <a:rPr lang="en-GB" dirty="0" smtClean="0"/>
              <a:t>Many mental health disorders first present during adolescence.</a:t>
            </a:r>
          </a:p>
          <a:p>
            <a:endParaRPr lang="en-GB" dirty="0" smtClean="0"/>
          </a:p>
          <a:p>
            <a:r>
              <a:rPr lang="en-GB" dirty="0" smtClean="0"/>
              <a:t>Suicide is the third leading cause of death in adolescents and young adults.</a:t>
            </a:r>
          </a:p>
          <a:p>
            <a:endParaRPr lang="en-GB" dirty="0" smtClean="0"/>
          </a:p>
          <a:p>
            <a:r>
              <a:rPr lang="en-GB" dirty="0" smtClean="0"/>
              <a:t>Existing mental health problems become increasingly complex and intense as children transition into adolescence.</a:t>
            </a:r>
          </a:p>
          <a:p>
            <a:endParaRPr lang="en-GB" dirty="0" smtClean="0"/>
          </a:p>
          <a:p>
            <a:r>
              <a:rPr lang="en-GB" dirty="0" smtClean="0"/>
              <a:t>— Mental health problems may lead to poor school performance, school dropout, strained family relationships, involvement with the child welfare or juvenile justice systems, substance abuse, and engaging in risky sexual </a:t>
            </a:r>
            <a:r>
              <a:rPr lang="en-GB" dirty="0" err="1" smtClean="0"/>
              <a:t>behaviors</a:t>
            </a:r>
            <a:r>
              <a:rPr lang="en-GB" dirty="0" smtClean="0"/>
              <a:t>. </a:t>
            </a:r>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9" name="TextBox 8"/>
          <p:cNvSpPr txBox="1"/>
          <p:nvPr/>
        </p:nvSpPr>
        <p:spPr>
          <a:xfrm>
            <a:off x="4700588" y="5543550"/>
            <a:ext cx="4271962" cy="400110"/>
          </a:xfrm>
          <a:prstGeom prst="rect">
            <a:avLst/>
          </a:prstGeom>
          <a:noFill/>
        </p:spPr>
        <p:txBody>
          <a:bodyPr wrap="square" rtlCol="0">
            <a:spAutoFit/>
          </a:bodyPr>
          <a:lstStyle/>
          <a:p>
            <a:r>
              <a:rPr lang="en-GB" sz="1000" i="1" dirty="0" smtClean="0"/>
              <a:t>From National Centre for Children in Poverty http://www.nccp.org/publications/pub_878.html</a:t>
            </a:r>
            <a:endParaRPr lang="en-GB" sz="1000" i="1"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ges of adolescence.tiff"/>
          <p:cNvPicPr>
            <a:picLocks noChangeAspect="1"/>
          </p:cNvPicPr>
          <p:nvPr/>
        </p:nvPicPr>
        <p:blipFill>
          <a:blip r:embed="rId2"/>
          <a:stretch>
            <a:fillRect/>
          </a:stretch>
        </p:blipFill>
        <p:spPr>
          <a:xfrm>
            <a:off x="195942" y="938060"/>
            <a:ext cx="8741229" cy="5564874"/>
          </a:xfrm>
          <a:prstGeom prst="rect">
            <a:avLst/>
          </a:prstGeom>
        </p:spPr>
      </p:pic>
      <p:sp>
        <p:nvSpPr>
          <p:cNvPr id="5" name="TextBox 4"/>
          <p:cNvSpPr txBox="1"/>
          <p:nvPr/>
        </p:nvSpPr>
        <p:spPr>
          <a:xfrm>
            <a:off x="1937657" y="174171"/>
            <a:ext cx="4550229" cy="369332"/>
          </a:xfrm>
          <a:prstGeom prst="rect">
            <a:avLst/>
          </a:prstGeom>
          <a:noFill/>
        </p:spPr>
        <p:txBody>
          <a:bodyPr wrap="square" rtlCol="0">
            <a:spAutoFit/>
          </a:bodyPr>
          <a:lstStyle/>
          <a:p>
            <a:pPr algn="ctr"/>
            <a:r>
              <a:rPr lang="en-GB" b="1" dirty="0" smtClean="0"/>
              <a:t>Stages of Adolescence</a:t>
            </a:r>
            <a:endParaRPr lang="en-GB" b="1"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28711" y="1182686"/>
            <a:ext cx="6766535" cy="3139321"/>
          </a:xfrm>
          <a:prstGeom prst="rect">
            <a:avLst/>
          </a:prstGeom>
          <a:noFill/>
        </p:spPr>
        <p:txBody>
          <a:bodyPr wrap="square" rtlCol="0">
            <a:spAutoFit/>
          </a:bodyPr>
          <a:lstStyle/>
          <a:p>
            <a:pPr marL="285750" indent="-285750">
              <a:buFont typeface="Wingdings" charset="2"/>
              <a:buChar char="u"/>
            </a:pPr>
            <a:r>
              <a:rPr lang="en-US" dirty="0" smtClean="0"/>
              <a:t>Increased risk of damage from drugs/alcohol</a:t>
            </a:r>
          </a:p>
          <a:p>
            <a:pPr marL="285750" indent="-285750">
              <a:buFont typeface="Wingdings" charset="2"/>
              <a:buChar char="u"/>
            </a:pPr>
            <a:endParaRPr lang="en-US" dirty="0" smtClean="0"/>
          </a:p>
          <a:p>
            <a:pPr marL="285750" indent="-285750">
              <a:buFont typeface="Wingdings" charset="2"/>
              <a:buChar char="u"/>
            </a:pPr>
            <a:r>
              <a:rPr lang="en-US" dirty="0" smtClean="0"/>
              <a:t>Increased risk of developing addiction</a:t>
            </a:r>
          </a:p>
          <a:p>
            <a:pPr marL="285750" indent="-285750">
              <a:buFont typeface="Wingdings" charset="2"/>
              <a:buChar char="u"/>
            </a:pPr>
            <a:endParaRPr lang="en-US" dirty="0" smtClean="0"/>
          </a:p>
          <a:p>
            <a:pPr marL="285750" indent="-285750">
              <a:buFont typeface="Wingdings" charset="2"/>
              <a:buChar char="u"/>
            </a:pPr>
            <a:r>
              <a:rPr lang="en-US" dirty="0" smtClean="0"/>
              <a:t>Increased risk of mental illness</a:t>
            </a:r>
          </a:p>
          <a:p>
            <a:pPr marL="285750" indent="-285750">
              <a:buFont typeface="Wingdings" charset="2"/>
              <a:buChar char="u"/>
            </a:pPr>
            <a:endParaRPr lang="en-US" dirty="0" smtClean="0"/>
          </a:p>
          <a:p>
            <a:pPr marL="285750" indent="-285750">
              <a:buFont typeface="Wingdings" charset="2"/>
              <a:buChar char="u"/>
            </a:pPr>
            <a:r>
              <a:rPr lang="en-US" dirty="0" smtClean="0"/>
              <a:t>Increased risk-taking</a:t>
            </a:r>
          </a:p>
          <a:p>
            <a:endParaRPr lang="en-US" dirty="0" smtClean="0"/>
          </a:p>
          <a:p>
            <a:pPr marL="285750" indent="-285750">
              <a:buFont typeface="Wingdings" charset="2"/>
              <a:buChar char="u"/>
            </a:pPr>
            <a:r>
              <a:rPr lang="en-US" dirty="0" smtClean="0"/>
              <a:t>Areas of the brain controlling impulsive behaviour, </a:t>
            </a:r>
            <a:r>
              <a:rPr lang="en-US" dirty="0" err="1" smtClean="0"/>
              <a:t>judgement</a:t>
            </a:r>
            <a:r>
              <a:rPr lang="en-US" dirty="0" smtClean="0"/>
              <a:t> and emotional control mature last.</a:t>
            </a:r>
          </a:p>
          <a:p>
            <a:pPr marL="285750" indent="-285750">
              <a:buFont typeface="Wingdings" charset="2"/>
              <a:buChar char="u"/>
            </a:pPr>
            <a:endParaRPr lang="en-US" dirty="0"/>
          </a:p>
        </p:txBody>
      </p:sp>
      <p:sp>
        <p:nvSpPr>
          <p:cNvPr id="6" name="TextBox 5"/>
          <p:cNvSpPr txBox="1"/>
          <p:nvPr/>
        </p:nvSpPr>
        <p:spPr>
          <a:xfrm>
            <a:off x="1428711" y="4503860"/>
            <a:ext cx="6766535" cy="923330"/>
          </a:xfrm>
          <a:prstGeom prst="rect">
            <a:avLst/>
          </a:prstGeom>
          <a:noFill/>
        </p:spPr>
        <p:txBody>
          <a:bodyPr wrap="square" rtlCol="0">
            <a:spAutoFit/>
          </a:bodyPr>
          <a:lstStyle/>
          <a:p>
            <a:pPr marL="285750" indent="-285750">
              <a:buFont typeface="Wingdings" charset="2"/>
              <a:buChar char="v"/>
            </a:pPr>
            <a:r>
              <a:rPr lang="en-US" dirty="0"/>
              <a:t>Greater capacity to learn and create</a:t>
            </a:r>
            <a:r>
              <a:rPr lang="en-US" dirty="0" smtClean="0"/>
              <a:t>.</a:t>
            </a:r>
          </a:p>
          <a:p>
            <a:endParaRPr lang="en-US" dirty="0"/>
          </a:p>
          <a:p>
            <a:pPr marL="285750" indent="-285750">
              <a:buFont typeface="Wingdings" charset="2"/>
              <a:buChar char="v"/>
            </a:pPr>
            <a:r>
              <a:rPr lang="en-US" dirty="0"/>
              <a:t>Greater capacity to embrace high risk/high reward decisions.</a:t>
            </a:r>
          </a:p>
        </p:txBody>
      </p:sp>
      <p:sp>
        <p:nvSpPr>
          <p:cNvPr id="4" name="TextBox 3"/>
          <p:cNvSpPr txBox="1"/>
          <p:nvPr/>
        </p:nvSpPr>
        <p:spPr>
          <a:xfrm>
            <a:off x="2114550" y="342900"/>
            <a:ext cx="4800600" cy="523220"/>
          </a:xfrm>
          <a:prstGeom prst="rect">
            <a:avLst/>
          </a:prstGeom>
          <a:noFill/>
        </p:spPr>
        <p:txBody>
          <a:bodyPr wrap="square" rtlCol="0">
            <a:spAutoFit/>
          </a:bodyPr>
          <a:lstStyle/>
          <a:p>
            <a:pPr algn="ctr"/>
            <a:r>
              <a:rPr lang="en-GB" sz="2800" b="1" dirty="0" smtClean="0"/>
              <a:t>The Pros and Cons</a:t>
            </a:r>
            <a:endParaRPr lang="en-GB" sz="2800" b="1" dirty="0"/>
          </a:p>
        </p:txBody>
      </p:sp>
    </p:spTree>
    <p:extLst>
      <p:ext uri="{BB962C8B-B14F-4D97-AF65-F5344CB8AC3E}">
        <p14:creationId xmlns:p14="http://schemas.microsoft.com/office/powerpoint/2010/main" val="110343955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14371" y="1288018"/>
            <a:ext cx="7620000" cy="5512832"/>
            <a:chOff x="714371" y="1288018"/>
            <a:chExt cx="7620000" cy="5512832"/>
          </a:xfrm>
        </p:grpSpPr>
        <p:pic>
          <p:nvPicPr>
            <p:cNvPr id="9" name="Picture 8" descr="Sara Green.gif"/>
            <p:cNvPicPr>
              <a:picLocks noChangeAspect="1"/>
            </p:cNvPicPr>
            <p:nvPr/>
          </p:nvPicPr>
          <p:blipFill>
            <a:blip r:embed="rId2"/>
            <a:stretch>
              <a:fillRect/>
            </a:stretch>
          </p:blipFill>
          <p:spPr>
            <a:xfrm>
              <a:off x="714371" y="1288018"/>
              <a:ext cx="7620000" cy="5143500"/>
            </a:xfrm>
            <a:prstGeom prst="rect">
              <a:avLst/>
            </a:prstGeom>
          </p:spPr>
        </p:pic>
        <p:sp>
          <p:nvSpPr>
            <p:cNvPr id="10" name="TextBox 9"/>
            <p:cNvSpPr txBox="1"/>
            <p:nvPr/>
          </p:nvSpPr>
          <p:spPr>
            <a:xfrm>
              <a:off x="1157288" y="6431518"/>
              <a:ext cx="5700704" cy="369332"/>
            </a:xfrm>
            <a:prstGeom prst="rect">
              <a:avLst/>
            </a:prstGeom>
            <a:noFill/>
          </p:spPr>
          <p:txBody>
            <a:bodyPr wrap="square" rtlCol="0">
              <a:spAutoFit/>
            </a:bodyPr>
            <a:lstStyle/>
            <a:p>
              <a:r>
                <a:rPr lang="en-GB" dirty="0" smtClean="0"/>
                <a:t>Inside the Brain of a REAL teenager   Sara Green ITB 2006</a:t>
              </a:r>
              <a:endParaRPr lang="en-GB" dirty="0"/>
            </a:p>
          </p:txBody>
        </p:sp>
      </p:grpSp>
      <p:sp>
        <p:nvSpPr>
          <p:cNvPr id="4" name="TextBox 3"/>
          <p:cNvSpPr txBox="1"/>
          <p:nvPr/>
        </p:nvSpPr>
        <p:spPr>
          <a:xfrm>
            <a:off x="2257417" y="528638"/>
            <a:ext cx="4600575" cy="523220"/>
          </a:xfrm>
          <a:prstGeom prst="rect">
            <a:avLst/>
          </a:prstGeom>
          <a:noFill/>
        </p:spPr>
        <p:txBody>
          <a:bodyPr wrap="square" rtlCol="0">
            <a:spAutoFit/>
          </a:bodyPr>
          <a:lstStyle/>
          <a:p>
            <a:pPr algn="ctr"/>
            <a:r>
              <a:rPr lang="en-GB" sz="2800" b="1" dirty="0" smtClean="0"/>
              <a:t>Artist’s Response</a:t>
            </a:r>
            <a:endParaRPr lang="en-GB" sz="2800" b="1" dirty="0"/>
          </a:p>
        </p:txBody>
      </p:sp>
      <p:grpSp>
        <p:nvGrpSpPr>
          <p:cNvPr id="2" name="Group 1"/>
          <p:cNvGrpSpPr/>
          <p:nvPr/>
        </p:nvGrpSpPr>
        <p:grpSpPr>
          <a:xfrm>
            <a:off x="642937" y="1843088"/>
            <a:ext cx="7600951" cy="3075206"/>
            <a:chOff x="642937" y="1843088"/>
            <a:chExt cx="7600951" cy="3075206"/>
          </a:xfrm>
        </p:grpSpPr>
        <p:sp>
          <p:nvSpPr>
            <p:cNvPr id="5" name="TextBox 4"/>
            <p:cNvSpPr txBox="1"/>
            <p:nvPr/>
          </p:nvSpPr>
          <p:spPr>
            <a:xfrm>
              <a:off x="642937" y="1843088"/>
              <a:ext cx="7600951" cy="369332"/>
            </a:xfrm>
            <a:prstGeom prst="rect">
              <a:avLst/>
            </a:prstGeom>
            <a:noFill/>
          </p:spPr>
          <p:txBody>
            <a:bodyPr wrap="square" rtlCol="0">
              <a:spAutoFit/>
            </a:bodyPr>
            <a:lstStyle/>
            <a:p>
              <a:r>
                <a:rPr lang="en-GB" dirty="0" smtClean="0"/>
                <a:t>Consider why it is essential to re-wire the brain in a complex social organism.</a:t>
              </a:r>
              <a:endParaRPr lang="en-GB" dirty="0"/>
            </a:p>
          </p:txBody>
        </p:sp>
        <p:sp>
          <p:nvSpPr>
            <p:cNvPr id="6" name="TextBox 5"/>
            <p:cNvSpPr txBox="1"/>
            <p:nvPr/>
          </p:nvSpPr>
          <p:spPr>
            <a:xfrm>
              <a:off x="642937" y="2486025"/>
              <a:ext cx="7600951" cy="369332"/>
            </a:xfrm>
            <a:prstGeom prst="rect">
              <a:avLst/>
            </a:prstGeom>
            <a:noFill/>
          </p:spPr>
          <p:txBody>
            <a:bodyPr wrap="square" rtlCol="0">
              <a:spAutoFit/>
            </a:bodyPr>
            <a:lstStyle/>
            <a:p>
              <a:r>
                <a:rPr lang="en-GB" dirty="0" smtClean="0"/>
                <a:t>Think about how that process is a very individual one.</a:t>
              </a:r>
              <a:endParaRPr lang="en-GB" dirty="0"/>
            </a:p>
          </p:txBody>
        </p:sp>
        <p:sp>
          <p:nvSpPr>
            <p:cNvPr id="7" name="TextBox 6"/>
            <p:cNvSpPr txBox="1"/>
            <p:nvPr/>
          </p:nvSpPr>
          <p:spPr>
            <a:xfrm>
              <a:off x="642937" y="3114675"/>
              <a:ext cx="7186613" cy="923330"/>
            </a:xfrm>
            <a:prstGeom prst="rect">
              <a:avLst/>
            </a:prstGeom>
            <a:noFill/>
          </p:spPr>
          <p:txBody>
            <a:bodyPr wrap="square" rtlCol="0">
              <a:spAutoFit/>
            </a:bodyPr>
            <a:lstStyle/>
            <a:p>
              <a:r>
                <a:rPr lang="en-GB" dirty="0" smtClean="0"/>
                <a:t>You may wish to consider the risks of over-interpreting this data or whether understanding how the brain changes during adolescence should change social structures.</a:t>
              </a:r>
              <a:endParaRPr lang="en-GB" dirty="0"/>
            </a:p>
          </p:txBody>
        </p:sp>
        <p:sp>
          <p:nvSpPr>
            <p:cNvPr id="8" name="TextBox 7"/>
            <p:cNvSpPr txBox="1"/>
            <p:nvPr/>
          </p:nvSpPr>
          <p:spPr>
            <a:xfrm>
              <a:off x="714371" y="4271963"/>
              <a:ext cx="7000875" cy="646331"/>
            </a:xfrm>
            <a:prstGeom prst="rect">
              <a:avLst/>
            </a:prstGeom>
            <a:noFill/>
          </p:spPr>
          <p:txBody>
            <a:bodyPr wrap="square" rtlCol="0">
              <a:spAutoFit/>
            </a:bodyPr>
            <a:lstStyle/>
            <a:p>
              <a:r>
                <a:rPr lang="en-GB" dirty="0" smtClean="0"/>
                <a:t>Empathise and communicate, but remember to present your art grounded in our scientific understanding.</a:t>
              </a:r>
              <a:endParaRPr lang="en-GB"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0"/>
                                        <p:tgtEl>
                                          <p:spTgt spid="2"/>
                                        </p:tgtEl>
                                      </p:cBhvr>
                                    </p:animEffect>
                                    <p:set>
                                      <p:cBhvr>
                                        <p:cTn id="7" dur="1" fill="hold">
                                          <p:stCondLst>
                                            <p:cond delay="4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me-my-brain-220x3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911126"/>
            <a:ext cx="2794000" cy="4191000"/>
          </a:xfrm>
          <a:prstGeom prst="rect">
            <a:avLst/>
          </a:prstGeom>
        </p:spPr>
      </p:pic>
      <p:sp>
        <p:nvSpPr>
          <p:cNvPr id="6" name="TextBox 5"/>
          <p:cNvSpPr txBox="1"/>
          <p:nvPr/>
        </p:nvSpPr>
        <p:spPr>
          <a:xfrm>
            <a:off x="381000" y="5386388"/>
            <a:ext cx="2051382" cy="369332"/>
          </a:xfrm>
          <a:prstGeom prst="rect">
            <a:avLst/>
          </a:prstGeom>
          <a:noFill/>
        </p:spPr>
        <p:txBody>
          <a:bodyPr wrap="square" rtlCol="0">
            <a:spAutoFit/>
          </a:bodyPr>
          <a:lstStyle/>
          <a:p>
            <a:r>
              <a:rPr lang="en-US" dirty="0"/>
              <a:t>May 2nd 2013</a:t>
            </a:r>
          </a:p>
        </p:txBody>
      </p:sp>
      <p:sp>
        <p:nvSpPr>
          <p:cNvPr id="7" name="TextBox 6"/>
          <p:cNvSpPr txBox="1"/>
          <p:nvPr/>
        </p:nvSpPr>
        <p:spPr>
          <a:xfrm>
            <a:off x="3047287" y="387906"/>
            <a:ext cx="3310651" cy="523220"/>
          </a:xfrm>
          <a:prstGeom prst="rect">
            <a:avLst/>
          </a:prstGeom>
          <a:noFill/>
        </p:spPr>
        <p:txBody>
          <a:bodyPr wrap="square" rtlCol="0">
            <a:spAutoFit/>
          </a:bodyPr>
          <a:lstStyle/>
          <a:p>
            <a:pPr algn="ctr"/>
            <a:r>
              <a:rPr lang="en-GB" sz="2800" b="1" dirty="0" smtClean="0"/>
              <a:t>Acknowledgements</a:t>
            </a:r>
            <a:endParaRPr lang="en-GB" sz="2800" b="1" dirty="0"/>
          </a:p>
        </p:txBody>
      </p:sp>
      <p:sp>
        <p:nvSpPr>
          <p:cNvPr id="8" name="TextBox 7"/>
          <p:cNvSpPr txBox="1"/>
          <p:nvPr/>
        </p:nvSpPr>
        <p:spPr>
          <a:xfrm>
            <a:off x="4857749" y="2343150"/>
            <a:ext cx="4029075" cy="923330"/>
          </a:xfrm>
          <a:prstGeom prst="rect">
            <a:avLst/>
          </a:prstGeom>
          <a:noFill/>
        </p:spPr>
        <p:txBody>
          <a:bodyPr wrap="square" rtlCol="0">
            <a:spAutoFit/>
          </a:bodyPr>
          <a:lstStyle/>
          <a:p>
            <a:r>
              <a:rPr lang="en-GB" dirty="0" smtClean="0"/>
              <a:t>Prof Sarah-Jayne Blakemore</a:t>
            </a:r>
          </a:p>
          <a:p>
            <a:r>
              <a:rPr lang="en-GB" dirty="0" smtClean="0"/>
              <a:t>Institute of Cognitive Neuroscience</a:t>
            </a:r>
          </a:p>
          <a:p>
            <a:r>
              <a:rPr lang="en-GB" dirty="0" smtClean="0"/>
              <a:t>University College London</a:t>
            </a:r>
            <a:endParaRPr lang="en-GB" dirty="0"/>
          </a:p>
        </p:txBody>
      </p:sp>
      <p:sp>
        <p:nvSpPr>
          <p:cNvPr id="9" name="TextBox 8"/>
          <p:cNvSpPr txBox="1"/>
          <p:nvPr/>
        </p:nvSpPr>
        <p:spPr>
          <a:xfrm>
            <a:off x="3586167" y="2612466"/>
            <a:ext cx="1157287" cy="369332"/>
          </a:xfrm>
          <a:prstGeom prst="rect">
            <a:avLst/>
          </a:prstGeom>
          <a:noFill/>
        </p:spPr>
        <p:txBody>
          <a:bodyPr wrap="square" rtlCol="0">
            <a:spAutoFit/>
          </a:bodyPr>
          <a:lstStyle/>
          <a:p>
            <a:pPr algn="ctr"/>
            <a:r>
              <a:rPr lang="en-GB" b="1" dirty="0" smtClean="0">
                <a:solidFill>
                  <a:srgbClr val="FF0000"/>
                </a:solidFill>
              </a:rPr>
              <a:t>AND</a:t>
            </a:r>
            <a:endParaRPr lang="en-GB" b="1" dirty="0">
              <a:solidFill>
                <a:srgbClr val="FF0000"/>
              </a:solidFill>
            </a:endParaRPr>
          </a:p>
        </p:txBody>
      </p:sp>
      <p:sp>
        <p:nvSpPr>
          <p:cNvPr id="2" name="TextBox 1"/>
          <p:cNvSpPr txBox="1"/>
          <p:nvPr/>
        </p:nvSpPr>
        <p:spPr>
          <a:xfrm>
            <a:off x="3586167" y="3638575"/>
            <a:ext cx="5004840" cy="1169551"/>
          </a:xfrm>
          <a:prstGeom prst="rect">
            <a:avLst/>
          </a:prstGeom>
          <a:noFill/>
        </p:spPr>
        <p:txBody>
          <a:bodyPr wrap="square" rtlCol="0">
            <a:spAutoFit/>
          </a:bodyPr>
          <a:lstStyle/>
          <a:p>
            <a:r>
              <a:rPr lang="en-US" sz="1400" i="1" dirty="0" smtClean="0"/>
              <a:t>Much of the material in this talk is taken from the 1</a:t>
            </a:r>
            <a:r>
              <a:rPr lang="en-US" sz="1400" i="1" baseline="30000" dirty="0" smtClean="0"/>
              <a:t>st</a:t>
            </a:r>
            <a:r>
              <a:rPr lang="en-US" sz="1400" i="1" dirty="0" smtClean="0"/>
              <a:t> Edition of Nicola Morgan’s very readable book “Blame My Brain”, the 3</a:t>
            </a:r>
            <a:r>
              <a:rPr lang="en-US" sz="1400" i="1" baseline="30000" dirty="0" smtClean="0"/>
              <a:t>rd</a:t>
            </a:r>
            <a:r>
              <a:rPr lang="en-US" sz="1400" i="1" dirty="0" smtClean="0"/>
              <a:t> edition of which has just been published,  and from the many excellent papers published by Sarah-Jayne Blakemore.</a:t>
            </a:r>
          </a:p>
          <a:p>
            <a:r>
              <a:rPr lang="en-US" sz="1400" i="1" dirty="0" smtClean="0"/>
              <a:t>Any errors in the information in this talk are entirely my own.</a:t>
            </a:r>
            <a:endParaRPr lang="en-US" sz="1400" i="1" dirty="0"/>
          </a:p>
        </p:txBody>
      </p:sp>
    </p:spTree>
    <p:extLst>
      <p:ext uri="{BB962C8B-B14F-4D97-AF65-F5344CB8AC3E}">
        <p14:creationId xmlns:p14="http://schemas.microsoft.com/office/powerpoint/2010/main" val="208008763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rates_louv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150" y="882982"/>
            <a:ext cx="3610306" cy="5756752"/>
          </a:xfrm>
          <a:prstGeom prst="rect">
            <a:avLst/>
          </a:prstGeom>
        </p:spPr>
      </p:pic>
      <p:sp>
        <p:nvSpPr>
          <p:cNvPr id="5" name="Oval Callout 4"/>
          <p:cNvSpPr/>
          <p:nvPr/>
        </p:nvSpPr>
        <p:spPr>
          <a:xfrm>
            <a:off x="3507553" y="-1"/>
            <a:ext cx="4578556" cy="3145007"/>
          </a:xfrm>
          <a:prstGeom prst="wedgeEllipseCallout">
            <a:avLst>
              <a:gd name="adj1" fmla="val -36951"/>
              <a:gd name="adj2" fmla="val 83138"/>
            </a:avLst>
          </a:prstGeom>
          <a:solidFill>
            <a:srgbClr val="CCFFCC"/>
          </a:solidFill>
          <a:ln/>
        </p:spPr>
        <p:style>
          <a:lnRef idx="1">
            <a:schemeClr val="accent1"/>
          </a:lnRef>
          <a:fillRef idx="3">
            <a:schemeClr val="accent1"/>
          </a:fillRef>
          <a:effectRef idx="2">
            <a:schemeClr val="accent1"/>
          </a:effectRef>
          <a:fontRef idx="minor">
            <a:schemeClr val="lt1"/>
          </a:fontRef>
        </p:style>
        <p:txBody>
          <a:bodyPr/>
          <a:lstStyle/>
          <a:p>
            <a:r>
              <a:rPr lang="en-US" sz="1600" dirty="0">
                <a:solidFill>
                  <a:schemeClr val="tx1"/>
                </a:solidFill>
              </a:rPr>
              <a:t>Our youth now love luxury. They have bad manners, contempt for authority; they show disrespect for their elders and love chatter in place of exercise; they no longer rise when elders enter the room; they contradict their parents, chatter before company; gobble up their food and tyrannize their teachers.</a:t>
            </a:r>
          </a:p>
        </p:txBody>
      </p:sp>
      <p:sp>
        <p:nvSpPr>
          <p:cNvPr id="2" name="TextBox 1"/>
          <p:cNvSpPr txBox="1"/>
          <p:nvPr/>
        </p:nvSpPr>
        <p:spPr>
          <a:xfrm>
            <a:off x="4312089" y="6322410"/>
            <a:ext cx="2330481" cy="369332"/>
          </a:xfrm>
          <a:prstGeom prst="rect">
            <a:avLst/>
          </a:prstGeom>
          <a:noFill/>
        </p:spPr>
        <p:txBody>
          <a:bodyPr wrap="square" rtlCol="0">
            <a:spAutoFit/>
          </a:bodyPr>
          <a:lstStyle/>
          <a:p>
            <a:r>
              <a:rPr lang="en-US" dirty="0" smtClean="0"/>
              <a:t>Socrates 469-399 BCE</a:t>
            </a:r>
            <a:endParaRPr lang="en-US" dirty="0"/>
          </a:p>
        </p:txBody>
      </p:sp>
    </p:spTree>
    <p:extLst>
      <p:ext uri="{BB962C8B-B14F-4D97-AF65-F5344CB8AC3E}">
        <p14:creationId xmlns:p14="http://schemas.microsoft.com/office/powerpoint/2010/main" val="212885954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ristotle_p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536" y="2242182"/>
            <a:ext cx="6038113" cy="4171787"/>
          </a:xfrm>
          <a:prstGeom prst="rect">
            <a:avLst/>
          </a:prstGeom>
        </p:spPr>
      </p:pic>
      <p:sp>
        <p:nvSpPr>
          <p:cNvPr id="6" name="Oval Callout 5"/>
          <p:cNvSpPr/>
          <p:nvPr/>
        </p:nvSpPr>
        <p:spPr>
          <a:xfrm>
            <a:off x="4043311" y="138895"/>
            <a:ext cx="3130001" cy="2242182"/>
          </a:xfrm>
          <a:prstGeom prst="wedgeEllipseCallout">
            <a:avLst>
              <a:gd name="adj1" fmla="val -26539"/>
              <a:gd name="adj2" fmla="val 68252"/>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sz="1200" dirty="0">
              <a:latin typeface="GB18030 Bitmap"/>
              <a:ea typeface="GB18030 Bitmap"/>
              <a:cs typeface="GB18030 Bitmap"/>
            </a:endParaRPr>
          </a:p>
          <a:p>
            <a:r>
              <a:rPr lang="en-US" sz="2000" dirty="0" smtClean="0"/>
              <a:t>the </a:t>
            </a:r>
            <a:r>
              <a:rPr lang="en-US" sz="2000" dirty="0"/>
              <a:t>young are heated by Nature as drunken men by </a:t>
            </a:r>
            <a:r>
              <a:rPr lang="en-US" sz="2000" dirty="0" smtClean="0"/>
              <a:t>wine</a:t>
            </a:r>
            <a:endParaRPr lang="en-US" sz="2000" dirty="0">
              <a:latin typeface="Adobe Garamond Pro"/>
              <a:ea typeface="GB18030 Bitmap"/>
              <a:cs typeface="Adobe Garamond Pro"/>
            </a:endParaRPr>
          </a:p>
        </p:txBody>
      </p:sp>
      <p:sp>
        <p:nvSpPr>
          <p:cNvPr id="2" name="TextBox 1"/>
          <p:cNvSpPr txBox="1"/>
          <p:nvPr/>
        </p:nvSpPr>
        <p:spPr>
          <a:xfrm>
            <a:off x="6768165" y="6210756"/>
            <a:ext cx="2121157" cy="646331"/>
          </a:xfrm>
          <a:prstGeom prst="rect">
            <a:avLst/>
          </a:prstGeom>
          <a:noFill/>
        </p:spPr>
        <p:txBody>
          <a:bodyPr wrap="square" rtlCol="0">
            <a:spAutoFit/>
          </a:bodyPr>
          <a:lstStyle/>
          <a:p>
            <a:r>
              <a:rPr lang="en-US" dirty="0" smtClean="0"/>
              <a:t>Aristotle 384-322 BCE</a:t>
            </a:r>
            <a:endParaRPr lang="en-US" dirty="0"/>
          </a:p>
        </p:txBody>
      </p:sp>
    </p:spTree>
    <p:extLst>
      <p:ext uri="{BB962C8B-B14F-4D97-AF65-F5344CB8AC3E}">
        <p14:creationId xmlns:p14="http://schemas.microsoft.com/office/powerpoint/2010/main" val="9034047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lliam-Shakespea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450" y="2629106"/>
            <a:ext cx="6899798" cy="4139879"/>
          </a:xfrm>
          <a:prstGeom prst="rect">
            <a:avLst/>
          </a:prstGeom>
        </p:spPr>
      </p:pic>
      <p:sp>
        <p:nvSpPr>
          <p:cNvPr id="5" name="Oval Callout 4"/>
          <p:cNvSpPr/>
          <p:nvPr/>
        </p:nvSpPr>
        <p:spPr>
          <a:xfrm flipH="1">
            <a:off x="1006094" y="198423"/>
            <a:ext cx="3905099" cy="2351314"/>
          </a:xfrm>
          <a:prstGeom prst="wedgeEllipseCallout">
            <a:avLst>
              <a:gd name="adj1" fmla="val -17022"/>
              <a:gd name="adj2" fmla="val 72448"/>
            </a:avLst>
          </a:prstGeom>
          <a:ln/>
        </p:spPr>
        <p:style>
          <a:lnRef idx="1">
            <a:schemeClr val="accent1"/>
          </a:lnRef>
          <a:fillRef idx="3">
            <a:schemeClr val="accent1"/>
          </a:fillRef>
          <a:effectRef idx="2">
            <a:schemeClr val="accent1"/>
          </a:effectRef>
          <a:fontRef idx="minor">
            <a:schemeClr val="lt1"/>
          </a:fontRef>
        </p:style>
        <p:txBody>
          <a:bodyPr/>
          <a:lstStyle/>
          <a:p>
            <a:r>
              <a:rPr lang="en-US" sz="1400" dirty="0" smtClean="0">
                <a:latin typeface="Apple Chancery"/>
                <a:cs typeface="Apple Chancery"/>
              </a:rPr>
              <a:t>there were no age between ten and three-and-twenty, or that youth would sleep out the rest; for there is nothing in the between but getting wenches with child, wronging the ancientry, stealing, fighting</a:t>
            </a:r>
            <a:endParaRPr lang="en-US" sz="1400" dirty="0">
              <a:latin typeface="Apple Chancery"/>
              <a:cs typeface="Apple Chancery"/>
            </a:endParaRPr>
          </a:p>
        </p:txBody>
      </p:sp>
      <p:sp>
        <p:nvSpPr>
          <p:cNvPr id="6" name="TextBox 5"/>
          <p:cNvSpPr txBox="1"/>
          <p:nvPr/>
        </p:nvSpPr>
        <p:spPr>
          <a:xfrm>
            <a:off x="4911193" y="2228850"/>
            <a:ext cx="3203055" cy="369332"/>
          </a:xfrm>
          <a:prstGeom prst="rect">
            <a:avLst/>
          </a:prstGeom>
          <a:noFill/>
        </p:spPr>
        <p:txBody>
          <a:bodyPr wrap="square" rtlCol="0">
            <a:spAutoFit/>
          </a:bodyPr>
          <a:lstStyle/>
          <a:p>
            <a:r>
              <a:rPr lang="en-GB" dirty="0" smtClean="0">
                <a:latin typeface="Monotype Corsiva" pitchFamily="66" charset="0"/>
              </a:rPr>
              <a:t>William Shakespeare 1564-1616</a:t>
            </a:r>
            <a:endParaRPr lang="en-GB" dirty="0">
              <a:latin typeface="Monotype Corsiva" pitchFamily="66" charset="0"/>
            </a:endParaRPr>
          </a:p>
        </p:txBody>
      </p:sp>
    </p:spTree>
    <p:extLst>
      <p:ext uri="{BB962C8B-B14F-4D97-AF65-F5344CB8AC3E}">
        <p14:creationId xmlns:p14="http://schemas.microsoft.com/office/powerpoint/2010/main" val="38361325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d t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057" y="1882464"/>
            <a:ext cx="5714524" cy="4285893"/>
          </a:xfrm>
          <a:prstGeom prst="rect">
            <a:avLst/>
          </a:prstGeom>
        </p:spPr>
      </p:pic>
      <p:sp>
        <p:nvSpPr>
          <p:cNvPr id="3" name="TextBox 2"/>
          <p:cNvSpPr txBox="1"/>
          <p:nvPr/>
        </p:nvSpPr>
        <p:spPr>
          <a:xfrm>
            <a:off x="2197768" y="304800"/>
            <a:ext cx="5290813" cy="954107"/>
          </a:xfrm>
          <a:prstGeom prst="rect">
            <a:avLst/>
          </a:prstGeom>
          <a:noFill/>
        </p:spPr>
        <p:txBody>
          <a:bodyPr wrap="square" rtlCol="0">
            <a:spAutoFit/>
          </a:bodyPr>
          <a:lstStyle/>
          <a:p>
            <a:pPr algn="ctr"/>
            <a:r>
              <a:rPr lang="en-GB" sz="2800" b="1" dirty="0" smtClean="0"/>
              <a:t>Have Things Changed in 2000 (or 200,000) years?</a:t>
            </a:r>
            <a:endParaRPr lang="en-GB" sz="2800" b="1" dirty="0"/>
          </a:p>
        </p:txBody>
      </p:sp>
    </p:spTree>
    <p:extLst>
      <p:ext uri="{BB962C8B-B14F-4D97-AF65-F5344CB8AC3E}">
        <p14:creationId xmlns:p14="http://schemas.microsoft.com/office/powerpoint/2010/main" val="40520034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atomy-of-teenage-brain_3-1024x7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02" y="447130"/>
            <a:ext cx="8899680" cy="6109839"/>
          </a:xfrm>
          <a:prstGeom prst="rect">
            <a:avLst/>
          </a:prstGeom>
        </p:spPr>
      </p:pic>
      <p:sp>
        <p:nvSpPr>
          <p:cNvPr id="3" name="TextBox 2"/>
          <p:cNvSpPr txBox="1"/>
          <p:nvPr/>
        </p:nvSpPr>
        <p:spPr>
          <a:xfrm>
            <a:off x="138902" y="185738"/>
            <a:ext cx="1961361" cy="954107"/>
          </a:xfrm>
          <a:prstGeom prst="rect">
            <a:avLst/>
          </a:prstGeom>
          <a:noFill/>
        </p:spPr>
        <p:txBody>
          <a:bodyPr wrap="square" rtlCol="0">
            <a:spAutoFit/>
          </a:bodyPr>
          <a:lstStyle/>
          <a:p>
            <a:r>
              <a:rPr lang="en-GB" sz="2800" b="1" dirty="0" smtClean="0"/>
              <a:t>What’s Going on?</a:t>
            </a:r>
            <a:endParaRPr lang="en-GB" sz="2800" b="1" dirty="0"/>
          </a:p>
        </p:txBody>
      </p:sp>
      <p:sp>
        <p:nvSpPr>
          <p:cNvPr id="5" name="TextBox 4"/>
          <p:cNvSpPr txBox="1"/>
          <p:nvPr/>
        </p:nvSpPr>
        <p:spPr>
          <a:xfrm>
            <a:off x="5772150" y="5872159"/>
            <a:ext cx="3043238" cy="954107"/>
          </a:xfrm>
          <a:prstGeom prst="rect">
            <a:avLst/>
          </a:prstGeom>
          <a:noFill/>
        </p:spPr>
        <p:txBody>
          <a:bodyPr wrap="square" rtlCol="0">
            <a:spAutoFit/>
          </a:bodyPr>
          <a:lstStyle/>
          <a:p>
            <a:pPr algn="ctr"/>
            <a:r>
              <a:rPr lang="en-GB" sz="2800" b="1" dirty="0" smtClean="0"/>
              <a:t>In the Teenage Brain</a:t>
            </a:r>
            <a:endParaRPr lang="en-GB" sz="2800" b="1" dirty="0"/>
          </a:p>
        </p:txBody>
      </p:sp>
    </p:spTree>
    <p:extLst>
      <p:ext uri="{BB962C8B-B14F-4D97-AF65-F5344CB8AC3E}">
        <p14:creationId xmlns:p14="http://schemas.microsoft.com/office/powerpoint/2010/main" val="17226905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261257"/>
            <a:ext cx="4049486" cy="523220"/>
          </a:xfrm>
          <a:prstGeom prst="rect">
            <a:avLst/>
          </a:prstGeom>
          <a:noFill/>
        </p:spPr>
        <p:txBody>
          <a:bodyPr wrap="square" rtlCol="0">
            <a:spAutoFit/>
          </a:bodyPr>
          <a:lstStyle/>
          <a:p>
            <a:pPr algn="ctr"/>
            <a:r>
              <a:rPr lang="en-GB" sz="2800" b="1" dirty="0" smtClean="0"/>
              <a:t>Steroid sex hormones</a:t>
            </a:r>
            <a:endParaRPr lang="en-GB" sz="2800" b="1" dirty="0"/>
          </a:p>
        </p:txBody>
      </p:sp>
      <p:pic>
        <p:nvPicPr>
          <p:cNvPr id="5" name="Picture 4" descr="boy.jpg"/>
          <p:cNvPicPr>
            <a:picLocks noChangeAspect="1"/>
          </p:cNvPicPr>
          <p:nvPr/>
        </p:nvPicPr>
        <p:blipFill>
          <a:blip r:embed="rId3"/>
          <a:stretch>
            <a:fillRect/>
          </a:stretch>
        </p:blipFill>
        <p:spPr>
          <a:xfrm>
            <a:off x="412296" y="1117146"/>
            <a:ext cx="1809750" cy="2533650"/>
          </a:xfrm>
          <a:prstGeom prst="rect">
            <a:avLst/>
          </a:prstGeom>
        </p:spPr>
      </p:pic>
      <p:pic>
        <p:nvPicPr>
          <p:cNvPr id="6" name="Picture 5" descr="girl.jpg"/>
          <p:cNvPicPr>
            <a:picLocks noChangeAspect="1"/>
          </p:cNvPicPr>
          <p:nvPr/>
        </p:nvPicPr>
        <p:blipFill>
          <a:blip r:embed="rId4"/>
          <a:stretch>
            <a:fillRect/>
          </a:stretch>
        </p:blipFill>
        <p:spPr>
          <a:xfrm>
            <a:off x="6411686" y="1117146"/>
            <a:ext cx="1809750" cy="2533650"/>
          </a:xfrm>
          <a:prstGeom prst="rect">
            <a:avLst/>
          </a:prstGeom>
        </p:spPr>
      </p:pic>
      <p:pic>
        <p:nvPicPr>
          <p:cNvPr id="7" name="Picture 6" descr="testosterone.jpg"/>
          <p:cNvPicPr>
            <a:picLocks noChangeAspect="1"/>
          </p:cNvPicPr>
          <p:nvPr/>
        </p:nvPicPr>
        <p:blipFill>
          <a:blip r:embed="rId5"/>
          <a:stretch>
            <a:fillRect/>
          </a:stretch>
        </p:blipFill>
        <p:spPr>
          <a:xfrm>
            <a:off x="412296" y="4286250"/>
            <a:ext cx="2667000" cy="1714500"/>
          </a:xfrm>
          <a:prstGeom prst="rect">
            <a:avLst/>
          </a:prstGeom>
        </p:spPr>
      </p:pic>
      <p:pic>
        <p:nvPicPr>
          <p:cNvPr id="8" name="Picture 7" descr="oestrogen.jpg"/>
          <p:cNvPicPr>
            <a:picLocks noChangeAspect="1"/>
          </p:cNvPicPr>
          <p:nvPr/>
        </p:nvPicPr>
        <p:blipFill>
          <a:blip r:embed="rId6"/>
          <a:stretch>
            <a:fillRect/>
          </a:stretch>
        </p:blipFill>
        <p:spPr>
          <a:xfrm>
            <a:off x="6127982" y="4518931"/>
            <a:ext cx="2200275" cy="1438275"/>
          </a:xfrm>
          <a:prstGeom prst="rect">
            <a:avLst/>
          </a:prstGeom>
        </p:spPr>
      </p:pic>
      <p:sp>
        <p:nvSpPr>
          <p:cNvPr id="2" name="TextBox 1"/>
          <p:cNvSpPr txBox="1"/>
          <p:nvPr/>
        </p:nvSpPr>
        <p:spPr>
          <a:xfrm>
            <a:off x="682625" y="6365875"/>
            <a:ext cx="2206625" cy="369332"/>
          </a:xfrm>
          <a:prstGeom prst="rect">
            <a:avLst/>
          </a:prstGeom>
          <a:noFill/>
        </p:spPr>
        <p:txBody>
          <a:bodyPr wrap="square" rtlCol="0">
            <a:spAutoFit/>
          </a:bodyPr>
          <a:lstStyle/>
          <a:p>
            <a:r>
              <a:rPr lang="en-US" dirty="0" smtClean="0"/>
              <a:t>Testosterone</a:t>
            </a:r>
            <a:endParaRPr lang="en-US" dirty="0"/>
          </a:p>
        </p:txBody>
      </p:sp>
      <p:sp>
        <p:nvSpPr>
          <p:cNvPr id="3" name="TextBox 2"/>
          <p:cNvSpPr txBox="1"/>
          <p:nvPr/>
        </p:nvSpPr>
        <p:spPr>
          <a:xfrm>
            <a:off x="6588125" y="6365875"/>
            <a:ext cx="1889125" cy="369332"/>
          </a:xfrm>
          <a:prstGeom prst="rect">
            <a:avLst/>
          </a:prstGeom>
          <a:noFill/>
        </p:spPr>
        <p:txBody>
          <a:bodyPr wrap="square" rtlCol="0">
            <a:spAutoFit/>
          </a:bodyPr>
          <a:lstStyle/>
          <a:p>
            <a:r>
              <a:rPr lang="en-US" dirty="0" err="1" smtClean="0"/>
              <a:t>Oestrogen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02228" y="359229"/>
            <a:ext cx="6161315" cy="954107"/>
          </a:xfrm>
          <a:prstGeom prst="rect">
            <a:avLst/>
          </a:prstGeom>
          <a:noFill/>
        </p:spPr>
        <p:txBody>
          <a:bodyPr wrap="square" rtlCol="0">
            <a:spAutoFit/>
          </a:bodyPr>
          <a:lstStyle/>
          <a:p>
            <a:pPr algn="ctr"/>
            <a:r>
              <a:rPr lang="en-GB" sz="2800" b="1" dirty="0" smtClean="0"/>
              <a:t>What do Steroid Sex Hormones Do in the Brain?</a:t>
            </a:r>
            <a:endParaRPr lang="en-GB" sz="2800" b="1" dirty="0"/>
          </a:p>
        </p:txBody>
      </p:sp>
      <p:sp>
        <p:nvSpPr>
          <p:cNvPr id="7" name="TextBox 6"/>
          <p:cNvSpPr txBox="1"/>
          <p:nvPr/>
        </p:nvSpPr>
        <p:spPr>
          <a:xfrm>
            <a:off x="457199" y="2024743"/>
            <a:ext cx="7826830" cy="923330"/>
          </a:xfrm>
          <a:prstGeom prst="rect">
            <a:avLst/>
          </a:prstGeom>
          <a:noFill/>
        </p:spPr>
        <p:txBody>
          <a:bodyPr wrap="square" rtlCol="0">
            <a:spAutoFit/>
          </a:bodyPr>
          <a:lstStyle/>
          <a:p>
            <a:r>
              <a:rPr lang="en-GB" dirty="0" err="1" smtClean="0"/>
              <a:t>Activational</a:t>
            </a:r>
            <a:r>
              <a:rPr lang="en-GB" dirty="0" smtClean="0"/>
              <a:t> Effects – modify the activity of target cells – effects are transient.</a:t>
            </a:r>
          </a:p>
          <a:p>
            <a:r>
              <a:rPr lang="en-GB" dirty="0" smtClean="0"/>
              <a:t>Example: female rats are more sexually receptive following an increase in oestrogen.</a:t>
            </a:r>
            <a:endParaRPr lang="en-GB" dirty="0"/>
          </a:p>
        </p:txBody>
      </p:sp>
      <p:sp>
        <p:nvSpPr>
          <p:cNvPr id="8" name="TextBox 7"/>
          <p:cNvSpPr txBox="1"/>
          <p:nvPr/>
        </p:nvSpPr>
        <p:spPr>
          <a:xfrm>
            <a:off x="457199" y="3603144"/>
            <a:ext cx="7990115" cy="646331"/>
          </a:xfrm>
          <a:prstGeom prst="rect">
            <a:avLst/>
          </a:prstGeom>
          <a:noFill/>
        </p:spPr>
        <p:txBody>
          <a:bodyPr wrap="square" rtlCol="0">
            <a:spAutoFit/>
          </a:bodyPr>
          <a:lstStyle/>
          <a:p>
            <a:r>
              <a:rPr lang="en-GB" dirty="0" smtClean="0"/>
              <a:t>Organisational Effects – sculpt the structure of the nervous system – effects are permanent</a:t>
            </a:r>
            <a:endParaRPr lang="en-GB"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3239</TotalTime>
  <Words>1807</Words>
  <Application>Microsoft Macintosh PowerPoint</Application>
  <PresentationFormat>On-screen Show (4:3)</PresentationFormat>
  <Paragraphs>160</Paragraphs>
  <Slides>29</Slides>
  <Notes>14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MRC-Cambridge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Vallis</dc:creator>
  <cp:lastModifiedBy>Yvonne Vallis</cp:lastModifiedBy>
  <cp:revision>80</cp:revision>
  <dcterms:created xsi:type="dcterms:W3CDTF">2013-04-24T10:18:14Z</dcterms:created>
  <dcterms:modified xsi:type="dcterms:W3CDTF">2013-05-02T10:21:55Z</dcterms:modified>
</cp:coreProperties>
</file>