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6" r:id="rId2"/>
    <p:sldId id="257" r:id="rId3"/>
    <p:sldId id="260" r:id="rId4"/>
    <p:sldId id="261" r:id="rId5"/>
    <p:sldId id="263" r:id="rId6"/>
    <p:sldId id="285" r:id="rId7"/>
    <p:sldId id="281" r:id="rId8"/>
    <p:sldId id="287" r:id="rId9"/>
    <p:sldId id="295" r:id="rId10"/>
    <p:sldId id="288" r:id="rId11"/>
    <p:sldId id="289" r:id="rId12"/>
    <p:sldId id="290" r:id="rId13"/>
    <p:sldId id="280" r:id="rId14"/>
    <p:sldId id="265" r:id="rId15"/>
    <p:sldId id="291" r:id="rId16"/>
    <p:sldId id="294" r:id="rId17"/>
    <p:sldId id="256" r:id="rId18"/>
    <p:sldId id="292" r:id="rId19"/>
    <p:sldId id="293" r:id="rId20"/>
    <p:sldId id="282" r:id="rId21"/>
    <p:sldId id="283" r:id="rId22"/>
    <p:sldId id="25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9" d="100"/>
          <a:sy n="99" d="100"/>
        </p:scale>
        <p:origin x="-215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377E2-63E0-2345-BF17-FE0816DE1975}" type="datetimeFigureOut">
              <a:rPr lang="en-US" smtClean="0"/>
              <a:pPr/>
              <a:t>02/05/2013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4358E-7AC7-4E45-AA11-81F72CF7344B}" type="slidenum">
              <a:rPr lang="en-US" smtClean="0"/>
              <a:pPr/>
              <a:t>‹#›</a:t>
            </a:fld>
            <a:endParaRPr lang="en-US"/>
          </a:p>
        </p:txBody>
      </p:sp>
    </p:spTree>
    <p:extLst>
      <p:ext uri="{BB962C8B-B14F-4D97-AF65-F5344CB8AC3E}">
        <p14:creationId xmlns:p14="http://schemas.microsoft.com/office/powerpoint/2010/main" val="14076847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Parkinson's disease, loss of dopamine-producing cells leads to excessive and abnormally patterned activity in both the </a:t>
            </a:r>
            <a:r>
              <a:rPr lang="en-US" dirty="0" err="1" smtClean="0"/>
              <a:t>globus</a:t>
            </a:r>
            <a:r>
              <a:rPr lang="en-US" dirty="0" smtClean="0"/>
              <a:t> </a:t>
            </a:r>
            <a:r>
              <a:rPr lang="en-US" dirty="0" err="1" smtClean="0"/>
              <a:t>pallidus</a:t>
            </a:r>
            <a:r>
              <a:rPr lang="en-US" dirty="0" smtClean="0"/>
              <a:t> (</a:t>
            </a:r>
            <a:r>
              <a:rPr lang="en-US" dirty="0" err="1" smtClean="0"/>
              <a:t>Gpi</a:t>
            </a:r>
            <a:r>
              <a:rPr lang="en-US" dirty="0" smtClean="0"/>
              <a:t>) </a:t>
            </a:r>
            <a:r>
              <a:rPr lang="en-US" dirty="0" smtClean="0"/>
              <a:t>and the sub-thalamic nuclei . "Pacing" of these nuclei with a constant, steady-frequency electrical pulse corrects this excessive and abnormal activity. DBS does not act directly on dopamine producing cells and does not affect brain dopamine levels. Instead, it compensates for one of the major secondary effects of dopamine loss, the excessive and abnormally patterned electrical discharge in the </a:t>
            </a:r>
            <a:r>
              <a:rPr lang="en-US" dirty="0" err="1" smtClean="0"/>
              <a:t>GPi</a:t>
            </a:r>
            <a:r>
              <a:rPr lang="en-US" dirty="0" smtClean="0"/>
              <a:t> or the </a:t>
            </a:r>
            <a:r>
              <a:rPr lang="en-US" dirty="0" smtClean="0"/>
              <a:t>STN (sub-thalamic nuclei). </a:t>
            </a:r>
            <a:r>
              <a:rPr lang="en-US" dirty="0" smtClean="0"/>
              <a:t>The exact mechanism by which the constant frequency stimulation pulse affects nearby brain cells has not been determined. </a:t>
            </a:r>
          </a:p>
          <a:p>
            <a:endParaRPr lang="en-GB" dirty="0"/>
          </a:p>
        </p:txBody>
      </p:sp>
      <p:sp>
        <p:nvSpPr>
          <p:cNvPr id="4" name="Slide Number Placeholder 3"/>
          <p:cNvSpPr>
            <a:spLocks noGrp="1"/>
          </p:cNvSpPr>
          <p:nvPr>
            <p:ph type="sldNum" sz="quarter" idx="10"/>
          </p:nvPr>
        </p:nvSpPr>
        <p:spPr/>
        <p:txBody>
          <a:bodyPr/>
          <a:lstStyle/>
          <a:p>
            <a:fld id="{F9D4358E-7AC7-4E45-AA11-81F72CF7344B}"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DBS electrode itself may last a number of years without needing replacement. The implantable pulse generator may need replacement via a simple outpatient procedure every three to five years (for the typical patient with Parkinson’s disease) or less, and depends on the amount of current delivered through the electrode. Thus, higher settings result in a shorter battery life.</a:t>
            </a:r>
            <a:endParaRPr lang="en-GB" dirty="0"/>
          </a:p>
        </p:txBody>
      </p:sp>
      <p:sp>
        <p:nvSpPr>
          <p:cNvPr id="4" name="Slide Number Placeholder 3"/>
          <p:cNvSpPr>
            <a:spLocks noGrp="1"/>
          </p:cNvSpPr>
          <p:nvPr>
            <p:ph type="sldNum" sz="quarter" idx="10"/>
          </p:nvPr>
        </p:nvSpPr>
        <p:spPr/>
        <p:txBody>
          <a:bodyPr/>
          <a:lstStyle/>
          <a:p>
            <a:fld id="{F9D4358E-7AC7-4E45-AA11-81F72CF7344B}"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When a strong, rapid current is passed through a stimulating coil (top), a rapidly changing magnetic field is produced, which induces current into the brain (bottom</a:t>
            </a:r>
            <a:r>
              <a:rPr lang="en-GB" dirty="0" smtClean="0">
                <a:latin typeface="Arial" charset="0"/>
                <a:cs typeface="msgothic" charset="0"/>
              </a:rPr>
              <a:t>).</a:t>
            </a:r>
          </a:p>
          <a:p>
            <a:pPr marL="85725" marR="0" indent="-85725" algn="l" defTabSz="457200" rtl="0" eaLnBrk="1" fontAlgn="auto" latinLnBrk="0" hangingPunct="1">
              <a:lnSpc>
                <a:spcPct val="93000"/>
              </a:lnSpc>
              <a:spcBef>
                <a:spcPct val="0"/>
              </a:spcBef>
              <a:spcAft>
                <a:spcPts val="0"/>
              </a:spcAft>
              <a:buClrTx/>
              <a:buSzPct val="45000"/>
              <a:buFont typeface="Wingdings" charset="0"/>
              <a:buNone/>
              <a:tabLst>
                <a:tab pos="723900" algn="l"/>
                <a:tab pos="1447800" algn="l"/>
                <a:tab pos="2171700" algn="l"/>
                <a:tab pos="2895600" algn="l"/>
                <a:tab pos="3619500" algn="l"/>
                <a:tab pos="4343400" algn="l"/>
                <a:tab pos="5067300" algn="l"/>
              </a:tabLst>
              <a:defRPr/>
            </a:pPr>
            <a:r>
              <a:rPr lang="en-US" dirty="0" smtClean="0"/>
              <a:t>Very useful to create transient “lesions”. </a:t>
            </a:r>
          </a:p>
          <a:p>
            <a:pPr eaLnBrk="1">
              <a:lnSpc>
                <a:spcPct val="93000"/>
              </a:lnSpc>
              <a:spcBef>
                <a:spcPct val="0"/>
              </a:spcBef>
              <a:buSzPct val="45000"/>
              <a:buFont typeface="Wingdings" charset="0"/>
              <a:buNone/>
            </a:pPr>
            <a:endParaRPr lang="en-GB" dirty="0">
              <a:latin typeface="Arial" charset="0"/>
              <a:cs typeface="ms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experimental transient </a:t>
            </a:r>
            <a:r>
              <a:rPr lang="en-US" dirty="0" err="1" smtClean="0"/>
              <a:t>lesioning</a:t>
            </a:r>
            <a:r>
              <a:rPr lang="en-US" dirty="0" smtClean="0"/>
              <a:t>, the loud click associated with the high current flowing through the metallic stimulating coil, and scalp sensations and head and neck muscle contractions, require careful control conditions to be included in any experimental design to rule out nonspecific effects of the TMS.</a:t>
            </a:r>
          </a:p>
          <a:p>
            <a:endParaRPr lang="en-GB" dirty="0"/>
          </a:p>
        </p:txBody>
      </p:sp>
      <p:sp>
        <p:nvSpPr>
          <p:cNvPr id="4" name="Slide Number Placeholder 3"/>
          <p:cNvSpPr>
            <a:spLocks noGrp="1"/>
          </p:cNvSpPr>
          <p:nvPr>
            <p:ph type="sldNum" sz="quarter" idx="10"/>
          </p:nvPr>
        </p:nvSpPr>
        <p:spPr/>
        <p:txBody>
          <a:bodyPr/>
          <a:lstStyle/>
          <a:p>
            <a:fld id="{F9D4358E-7AC7-4E45-AA11-81F72CF7344B}"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Mechanism not clearly understood - </a:t>
            </a:r>
            <a:r>
              <a:rPr lang="en-US" dirty="0" err="1" smtClean="0"/>
              <a:t>fMRI</a:t>
            </a:r>
            <a:r>
              <a:rPr lang="en-US" dirty="0" smtClean="0"/>
              <a:t> indicates activation of thalamus &amp; insular cortex</a:t>
            </a:r>
          </a:p>
          <a:p>
            <a:endParaRPr lang="en-GB" dirty="0"/>
          </a:p>
        </p:txBody>
      </p:sp>
      <p:sp>
        <p:nvSpPr>
          <p:cNvPr id="4" name="Slide Number Placeholder 3"/>
          <p:cNvSpPr>
            <a:spLocks noGrp="1"/>
          </p:cNvSpPr>
          <p:nvPr>
            <p:ph type="sldNum" sz="quarter" idx="10"/>
          </p:nvPr>
        </p:nvSpPr>
        <p:spPr/>
        <p:txBody>
          <a:bodyPr/>
          <a:lstStyle/>
          <a:p>
            <a:fld id="{F9D4358E-7AC7-4E45-AA11-81F72CF7344B}"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BMIs </a:t>
            </a:r>
            <a:r>
              <a:rPr lang="en-US" dirty="0" err="1" smtClean="0"/>
              <a:t>targetted</a:t>
            </a:r>
            <a:r>
              <a:rPr lang="en-US" dirty="0" smtClean="0"/>
              <a:t> at those who are severely </a:t>
            </a:r>
            <a:r>
              <a:rPr lang="en-US" dirty="0" smtClean="0"/>
              <a:t>or completely disabled for whom small</a:t>
            </a:r>
          </a:p>
          <a:p>
            <a:r>
              <a:rPr lang="en-US" dirty="0" smtClean="0"/>
              <a:t>functional improvements would translate into substantial</a:t>
            </a:r>
          </a:p>
          <a:p>
            <a:r>
              <a:rPr lang="en-US" dirty="0" smtClean="0"/>
              <a:t>changes in quality of life.</a:t>
            </a:r>
          </a:p>
          <a:p>
            <a:endParaRPr lang="en-GB" dirty="0"/>
          </a:p>
        </p:txBody>
      </p:sp>
      <p:sp>
        <p:nvSpPr>
          <p:cNvPr id="4" name="Slide Number Placeholder 3"/>
          <p:cNvSpPr>
            <a:spLocks noGrp="1"/>
          </p:cNvSpPr>
          <p:nvPr>
            <p:ph type="sldNum" sz="quarter" idx="10"/>
          </p:nvPr>
        </p:nvSpPr>
        <p:spPr/>
        <p:txBody>
          <a:bodyPr/>
          <a:lstStyle/>
          <a:p>
            <a:fld id="{F9D4358E-7AC7-4E45-AA11-81F72CF7344B}"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D4358E-7AC7-4E45-AA11-81F72CF7344B}"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Blind people have described smiles on friendly faces, the food on their plates, and household objects from telephones to dustbins, after surgeons fitted them with electronic chips to partially restore their vision.</a:t>
            </a:r>
          </a:p>
          <a:p>
            <a:r>
              <a:rPr lang="en-US" sz="1200" dirty="0" smtClean="0"/>
              <a:t>Results from the first eight patients to </a:t>
            </a:r>
            <a:r>
              <a:rPr lang="en-US" sz="1200" dirty="0" err="1" smtClean="0"/>
              <a:t>enrole</a:t>
            </a:r>
            <a:r>
              <a:rPr lang="en-US" sz="1200" dirty="0" smtClean="0"/>
              <a:t> </a:t>
            </a:r>
            <a:r>
              <a:rPr lang="en-US" sz="1200" dirty="0" smtClean="0"/>
              <a:t>in a clinical trial of the retinal implants show that five found the chips improved their eyesight enough to be useful in everyday life.</a:t>
            </a:r>
          </a:p>
          <a:p>
            <a:endParaRPr lang="en-GB" dirty="0"/>
          </a:p>
        </p:txBody>
      </p:sp>
      <p:sp>
        <p:nvSpPr>
          <p:cNvPr id="4" name="Slide Number Placeholder 3"/>
          <p:cNvSpPr>
            <a:spLocks noGrp="1"/>
          </p:cNvSpPr>
          <p:nvPr>
            <p:ph type="sldNum" sz="quarter" idx="10"/>
          </p:nvPr>
        </p:nvSpPr>
        <p:spPr/>
        <p:txBody>
          <a:bodyPr/>
          <a:lstStyle/>
          <a:p>
            <a:fld id="{F9D4358E-7AC7-4E45-AA11-81F72CF7344B}"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D4358E-7AC7-4E45-AA11-81F72CF7344B}"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D47FD61-0B76-0744-A9CB-7F70E9CC56E6}" type="datetimeFigureOut">
              <a:rPr lang="en-US" smtClean="0"/>
              <a:pPr/>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2C097-FC9F-6A41-9E3A-E1C449949498}" type="slidenum">
              <a:rPr lang="en-US" smtClean="0"/>
              <a:pPr/>
              <a:t>‹#›</a:t>
            </a:fld>
            <a:endParaRPr lang="en-US"/>
          </a:p>
        </p:txBody>
      </p:sp>
    </p:spTree>
    <p:extLst>
      <p:ext uri="{BB962C8B-B14F-4D97-AF65-F5344CB8AC3E}">
        <p14:creationId xmlns:p14="http://schemas.microsoft.com/office/powerpoint/2010/main" val="377531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D47FD61-0B76-0744-A9CB-7F70E9CC56E6}" type="datetimeFigureOut">
              <a:rPr lang="en-US" smtClean="0"/>
              <a:pPr/>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2C097-FC9F-6A41-9E3A-E1C449949498}" type="slidenum">
              <a:rPr lang="en-US" smtClean="0"/>
              <a:pPr/>
              <a:t>‹#›</a:t>
            </a:fld>
            <a:endParaRPr lang="en-US"/>
          </a:p>
        </p:txBody>
      </p:sp>
    </p:spTree>
    <p:extLst>
      <p:ext uri="{BB962C8B-B14F-4D97-AF65-F5344CB8AC3E}">
        <p14:creationId xmlns:p14="http://schemas.microsoft.com/office/powerpoint/2010/main" val="115713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D47FD61-0B76-0744-A9CB-7F70E9CC56E6}" type="datetimeFigureOut">
              <a:rPr lang="en-US" smtClean="0"/>
              <a:pPr/>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2C097-FC9F-6A41-9E3A-E1C449949498}" type="slidenum">
              <a:rPr lang="en-US" smtClean="0"/>
              <a:pPr/>
              <a:t>‹#›</a:t>
            </a:fld>
            <a:endParaRPr lang="en-US"/>
          </a:p>
        </p:txBody>
      </p:sp>
    </p:spTree>
    <p:extLst>
      <p:ext uri="{BB962C8B-B14F-4D97-AF65-F5344CB8AC3E}">
        <p14:creationId xmlns:p14="http://schemas.microsoft.com/office/powerpoint/2010/main" val="129609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D47FD61-0B76-0744-A9CB-7F70E9CC56E6}" type="datetimeFigureOut">
              <a:rPr lang="en-US" smtClean="0"/>
              <a:pPr/>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2C097-FC9F-6A41-9E3A-E1C449949498}" type="slidenum">
              <a:rPr lang="en-US" smtClean="0"/>
              <a:pPr/>
              <a:t>‹#›</a:t>
            </a:fld>
            <a:endParaRPr lang="en-US"/>
          </a:p>
        </p:txBody>
      </p:sp>
    </p:spTree>
    <p:extLst>
      <p:ext uri="{BB962C8B-B14F-4D97-AF65-F5344CB8AC3E}">
        <p14:creationId xmlns:p14="http://schemas.microsoft.com/office/powerpoint/2010/main" val="248039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D47FD61-0B76-0744-A9CB-7F70E9CC56E6}" type="datetimeFigureOut">
              <a:rPr lang="en-US" smtClean="0"/>
              <a:pPr/>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2C097-FC9F-6A41-9E3A-E1C449949498}" type="slidenum">
              <a:rPr lang="en-US" smtClean="0"/>
              <a:pPr/>
              <a:t>‹#›</a:t>
            </a:fld>
            <a:endParaRPr lang="en-US"/>
          </a:p>
        </p:txBody>
      </p:sp>
    </p:spTree>
    <p:extLst>
      <p:ext uri="{BB962C8B-B14F-4D97-AF65-F5344CB8AC3E}">
        <p14:creationId xmlns:p14="http://schemas.microsoft.com/office/powerpoint/2010/main" val="58638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D47FD61-0B76-0744-A9CB-7F70E9CC56E6}" type="datetimeFigureOut">
              <a:rPr lang="en-US" smtClean="0"/>
              <a:pPr/>
              <a:t>02/05/2013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2C097-FC9F-6A41-9E3A-E1C449949498}" type="slidenum">
              <a:rPr lang="en-US" smtClean="0"/>
              <a:pPr/>
              <a:t>‹#›</a:t>
            </a:fld>
            <a:endParaRPr lang="en-US"/>
          </a:p>
        </p:txBody>
      </p:sp>
    </p:spTree>
    <p:extLst>
      <p:ext uri="{BB962C8B-B14F-4D97-AF65-F5344CB8AC3E}">
        <p14:creationId xmlns:p14="http://schemas.microsoft.com/office/powerpoint/2010/main" val="38051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D47FD61-0B76-0744-A9CB-7F70E9CC56E6}" type="datetimeFigureOut">
              <a:rPr lang="en-US" smtClean="0"/>
              <a:pPr/>
              <a:t>02/05/2013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2C097-FC9F-6A41-9E3A-E1C449949498}" type="slidenum">
              <a:rPr lang="en-US" smtClean="0"/>
              <a:pPr/>
              <a:t>‹#›</a:t>
            </a:fld>
            <a:endParaRPr lang="en-US"/>
          </a:p>
        </p:txBody>
      </p:sp>
    </p:spTree>
    <p:extLst>
      <p:ext uri="{BB962C8B-B14F-4D97-AF65-F5344CB8AC3E}">
        <p14:creationId xmlns:p14="http://schemas.microsoft.com/office/powerpoint/2010/main" val="266756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D47FD61-0B76-0744-A9CB-7F70E9CC56E6}" type="datetimeFigureOut">
              <a:rPr lang="en-US" smtClean="0"/>
              <a:pPr/>
              <a:t>02/05/2013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2C097-FC9F-6A41-9E3A-E1C449949498}" type="slidenum">
              <a:rPr lang="en-US" smtClean="0"/>
              <a:pPr/>
              <a:t>‹#›</a:t>
            </a:fld>
            <a:endParaRPr lang="en-US"/>
          </a:p>
        </p:txBody>
      </p:sp>
    </p:spTree>
    <p:extLst>
      <p:ext uri="{BB962C8B-B14F-4D97-AF65-F5344CB8AC3E}">
        <p14:creationId xmlns:p14="http://schemas.microsoft.com/office/powerpoint/2010/main" val="240548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7FD61-0B76-0744-A9CB-7F70E9CC56E6}" type="datetimeFigureOut">
              <a:rPr lang="en-US" smtClean="0"/>
              <a:pPr/>
              <a:t>02/05/2013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2C097-FC9F-6A41-9E3A-E1C449949498}" type="slidenum">
              <a:rPr lang="en-US" smtClean="0"/>
              <a:pPr/>
              <a:t>‹#›</a:t>
            </a:fld>
            <a:endParaRPr lang="en-US"/>
          </a:p>
        </p:txBody>
      </p:sp>
    </p:spTree>
    <p:extLst>
      <p:ext uri="{BB962C8B-B14F-4D97-AF65-F5344CB8AC3E}">
        <p14:creationId xmlns:p14="http://schemas.microsoft.com/office/powerpoint/2010/main" val="198561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D47FD61-0B76-0744-A9CB-7F70E9CC56E6}" type="datetimeFigureOut">
              <a:rPr lang="en-US" smtClean="0"/>
              <a:pPr/>
              <a:t>02/05/2013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2C097-FC9F-6A41-9E3A-E1C449949498}" type="slidenum">
              <a:rPr lang="en-US" smtClean="0"/>
              <a:pPr/>
              <a:t>‹#›</a:t>
            </a:fld>
            <a:endParaRPr lang="en-US"/>
          </a:p>
        </p:txBody>
      </p:sp>
    </p:spTree>
    <p:extLst>
      <p:ext uri="{BB962C8B-B14F-4D97-AF65-F5344CB8AC3E}">
        <p14:creationId xmlns:p14="http://schemas.microsoft.com/office/powerpoint/2010/main" val="33812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D47FD61-0B76-0744-A9CB-7F70E9CC56E6}" type="datetimeFigureOut">
              <a:rPr lang="en-US" smtClean="0"/>
              <a:pPr/>
              <a:t>02/05/2013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2C097-FC9F-6A41-9E3A-E1C449949498}" type="slidenum">
              <a:rPr lang="en-US" smtClean="0"/>
              <a:pPr/>
              <a:t>‹#›</a:t>
            </a:fld>
            <a:endParaRPr lang="en-US"/>
          </a:p>
        </p:txBody>
      </p:sp>
    </p:spTree>
    <p:extLst>
      <p:ext uri="{BB962C8B-B14F-4D97-AF65-F5344CB8AC3E}">
        <p14:creationId xmlns:p14="http://schemas.microsoft.com/office/powerpoint/2010/main" val="37811099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7FD61-0B76-0744-A9CB-7F70E9CC56E6}" type="datetimeFigureOut">
              <a:rPr lang="en-US" smtClean="0"/>
              <a:pPr/>
              <a:t>02/05/2013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2C097-FC9F-6A41-9E3A-E1C449949498}" type="slidenum">
              <a:rPr lang="en-US" smtClean="0"/>
              <a:pPr/>
              <a:t>‹#›</a:t>
            </a:fld>
            <a:endParaRPr lang="en-US"/>
          </a:p>
        </p:txBody>
      </p:sp>
    </p:spTree>
    <p:extLst>
      <p:ext uri="{BB962C8B-B14F-4D97-AF65-F5344CB8AC3E}">
        <p14:creationId xmlns:p14="http://schemas.microsoft.com/office/powerpoint/2010/main" val="1544436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neuron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502" y="2146826"/>
            <a:ext cx="5159955" cy="4453228"/>
          </a:xfrm>
          <a:prstGeom prst="rect">
            <a:avLst/>
          </a:prstGeom>
        </p:spPr>
      </p:pic>
      <p:sp>
        <p:nvSpPr>
          <p:cNvPr id="5" name="TextBox 4"/>
          <p:cNvSpPr txBox="1"/>
          <p:nvPr/>
        </p:nvSpPr>
        <p:spPr>
          <a:xfrm>
            <a:off x="1021925" y="1319513"/>
            <a:ext cx="7183243" cy="707886"/>
          </a:xfrm>
          <a:prstGeom prst="rect">
            <a:avLst/>
          </a:prstGeom>
          <a:noFill/>
        </p:spPr>
        <p:txBody>
          <a:bodyPr wrap="square" rtlCol="0">
            <a:spAutoFit/>
          </a:bodyPr>
          <a:lstStyle/>
          <a:p>
            <a:pPr algn="ctr"/>
            <a:r>
              <a:rPr lang="en-US" sz="4000" dirty="0" smtClean="0">
                <a:latin typeface="Copperplate Gothic Bold"/>
                <a:cs typeface="Copperplate Gothic Bold"/>
              </a:rPr>
              <a:t>Changing Brains</a:t>
            </a:r>
            <a:endParaRPr lang="en-US" sz="4000" dirty="0">
              <a:latin typeface="Copperplate Gothic Bold"/>
              <a:cs typeface="Copperplate Gothic Bold"/>
            </a:endParaRPr>
          </a:p>
        </p:txBody>
      </p:sp>
    </p:spTree>
    <p:extLst>
      <p:ext uri="{BB962C8B-B14F-4D97-AF65-F5344CB8AC3E}">
        <p14:creationId xmlns:p14="http://schemas.microsoft.com/office/powerpoint/2010/main" val="23784400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7391" y="1336261"/>
            <a:ext cx="6598952" cy="2031325"/>
          </a:xfrm>
          <a:prstGeom prst="rect">
            <a:avLst/>
          </a:prstGeom>
          <a:noFill/>
        </p:spPr>
        <p:txBody>
          <a:bodyPr wrap="square" rtlCol="0">
            <a:spAutoFit/>
          </a:bodyPr>
          <a:lstStyle/>
          <a:p>
            <a:r>
              <a:rPr lang="en-US" dirty="0" smtClean="0"/>
              <a:t>Only </a:t>
            </a:r>
            <a:r>
              <a:rPr lang="en-US" dirty="0"/>
              <a:t>surface structures of the brain (i.e., most of cortex and some of cerebellum) can be targeted. </a:t>
            </a:r>
            <a:endParaRPr lang="en-US" dirty="0" smtClean="0"/>
          </a:p>
          <a:p>
            <a:endParaRPr lang="en-US" dirty="0" smtClean="0"/>
          </a:p>
          <a:p>
            <a:r>
              <a:rPr lang="en-US" dirty="0" err="1" smtClean="0"/>
              <a:t>rTMS</a:t>
            </a:r>
            <a:r>
              <a:rPr lang="en-US" dirty="0" smtClean="0"/>
              <a:t> </a:t>
            </a:r>
            <a:r>
              <a:rPr lang="en-US" dirty="0" smtClean="0"/>
              <a:t>(</a:t>
            </a:r>
            <a:r>
              <a:rPr lang="en-US" dirty="0" err="1" smtClean="0"/>
              <a:t>repetitve</a:t>
            </a:r>
            <a:r>
              <a:rPr lang="en-US" dirty="0" smtClean="0"/>
              <a:t> </a:t>
            </a:r>
            <a:r>
              <a:rPr lang="en-US" dirty="0" err="1" smtClean="0"/>
              <a:t>transcranial</a:t>
            </a:r>
            <a:r>
              <a:rPr lang="en-US" dirty="0" smtClean="0"/>
              <a:t> magnetic stimulation) devices </a:t>
            </a:r>
            <a:r>
              <a:rPr lang="en-US" dirty="0"/>
              <a:t>are marketed for the treatment of </a:t>
            </a:r>
            <a:r>
              <a:rPr lang="en-US" dirty="0" smtClean="0"/>
              <a:t>certain types of major depression </a:t>
            </a:r>
            <a:r>
              <a:rPr lang="en-US" dirty="0"/>
              <a:t>in Canada, Australia, New Zealand, the European Union, Israel and the United States</a:t>
            </a:r>
            <a:r>
              <a:rPr lang="en-US" dirty="0" smtClean="0"/>
              <a:t>.</a:t>
            </a:r>
            <a:endParaRPr lang="en-US" dirty="0"/>
          </a:p>
        </p:txBody>
      </p:sp>
      <p:sp>
        <p:nvSpPr>
          <p:cNvPr id="4" name="TextBox 3"/>
          <p:cNvSpPr txBox="1"/>
          <p:nvPr/>
        </p:nvSpPr>
        <p:spPr>
          <a:xfrm>
            <a:off x="2645229" y="337457"/>
            <a:ext cx="3951514" cy="523220"/>
          </a:xfrm>
          <a:prstGeom prst="rect">
            <a:avLst/>
          </a:prstGeom>
          <a:noFill/>
        </p:spPr>
        <p:txBody>
          <a:bodyPr wrap="square" rtlCol="0">
            <a:spAutoFit/>
          </a:bodyPr>
          <a:lstStyle/>
          <a:p>
            <a:pPr algn="ctr"/>
            <a:r>
              <a:rPr lang="en-GB" sz="2800" b="1" dirty="0" smtClean="0">
                <a:solidFill>
                  <a:srgbClr val="FF0000"/>
                </a:solidFill>
              </a:rPr>
              <a:t>Problems with TMS</a:t>
            </a:r>
            <a:endParaRPr lang="en-GB" sz="2800" b="1" dirty="0">
              <a:solidFill>
                <a:srgbClr val="FF0000"/>
              </a:solidFill>
            </a:endParaRPr>
          </a:p>
        </p:txBody>
      </p:sp>
    </p:spTree>
    <p:extLst>
      <p:ext uri="{BB962C8B-B14F-4D97-AF65-F5344CB8AC3E}">
        <p14:creationId xmlns:p14="http://schemas.microsoft.com/office/powerpoint/2010/main" val="34357861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930" y="2084113"/>
            <a:ext cx="4388678" cy="4276929"/>
          </a:xfrm>
          <a:prstGeom prst="rect">
            <a:avLst/>
          </a:prstGeom>
        </p:spPr>
      </p:pic>
      <p:sp>
        <p:nvSpPr>
          <p:cNvPr id="5" name="TextBox 4"/>
          <p:cNvSpPr txBox="1"/>
          <p:nvPr/>
        </p:nvSpPr>
        <p:spPr>
          <a:xfrm>
            <a:off x="419652" y="1529867"/>
            <a:ext cx="5698435" cy="646331"/>
          </a:xfrm>
          <a:prstGeom prst="rect">
            <a:avLst/>
          </a:prstGeom>
          <a:noFill/>
        </p:spPr>
        <p:txBody>
          <a:bodyPr wrap="square" rtlCol="0">
            <a:spAutoFit/>
          </a:bodyPr>
          <a:lstStyle/>
          <a:p>
            <a:r>
              <a:rPr lang="en-US" dirty="0" smtClean="0"/>
              <a:t>Used to treat refractory epilepsy, produces a 40% reduction in fits in 40% of patients</a:t>
            </a:r>
            <a:endParaRPr lang="en-US" dirty="0"/>
          </a:p>
        </p:txBody>
      </p:sp>
      <p:sp>
        <p:nvSpPr>
          <p:cNvPr id="6" name="TextBox 5"/>
          <p:cNvSpPr txBox="1"/>
          <p:nvPr/>
        </p:nvSpPr>
        <p:spPr>
          <a:xfrm>
            <a:off x="596348" y="3259283"/>
            <a:ext cx="3048000" cy="646331"/>
          </a:xfrm>
          <a:prstGeom prst="rect">
            <a:avLst/>
          </a:prstGeom>
          <a:noFill/>
        </p:spPr>
        <p:txBody>
          <a:bodyPr wrap="square" rtlCol="0">
            <a:spAutoFit/>
          </a:bodyPr>
          <a:lstStyle/>
          <a:p>
            <a:r>
              <a:rPr lang="en-US" dirty="0" err="1" smtClean="0"/>
              <a:t>Vagus</a:t>
            </a:r>
            <a:r>
              <a:rPr lang="en-US" dirty="0" smtClean="0"/>
              <a:t> nerve is both motor and sensory</a:t>
            </a:r>
          </a:p>
        </p:txBody>
      </p:sp>
      <p:sp>
        <p:nvSpPr>
          <p:cNvPr id="7" name="TextBox 6"/>
          <p:cNvSpPr txBox="1"/>
          <p:nvPr/>
        </p:nvSpPr>
        <p:spPr>
          <a:xfrm>
            <a:off x="2732314" y="522514"/>
            <a:ext cx="4572000" cy="523220"/>
          </a:xfrm>
          <a:prstGeom prst="rect">
            <a:avLst/>
          </a:prstGeom>
          <a:noFill/>
        </p:spPr>
        <p:txBody>
          <a:bodyPr wrap="square" rtlCol="0">
            <a:spAutoFit/>
          </a:bodyPr>
          <a:lstStyle/>
          <a:p>
            <a:pPr algn="ctr"/>
            <a:r>
              <a:rPr lang="en-GB" sz="2800" b="1" dirty="0" err="1" smtClean="0">
                <a:solidFill>
                  <a:srgbClr val="FF0000"/>
                </a:solidFill>
              </a:rPr>
              <a:t>Vagus</a:t>
            </a:r>
            <a:r>
              <a:rPr lang="en-GB" sz="2800" b="1" dirty="0" smtClean="0">
                <a:solidFill>
                  <a:srgbClr val="FF0000"/>
                </a:solidFill>
              </a:rPr>
              <a:t> Nerve Stimulation</a:t>
            </a:r>
            <a:endParaRPr lang="en-GB" sz="2800" b="1" dirty="0">
              <a:solidFill>
                <a:srgbClr val="FF0000"/>
              </a:solidFill>
            </a:endParaRPr>
          </a:p>
        </p:txBody>
      </p:sp>
    </p:spTree>
    <p:extLst>
      <p:ext uri="{BB962C8B-B14F-4D97-AF65-F5344CB8AC3E}">
        <p14:creationId xmlns:p14="http://schemas.microsoft.com/office/powerpoint/2010/main" val="34516512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347" y="242957"/>
            <a:ext cx="8525566" cy="2185214"/>
          </a:xfrm>
          <a:prstGeom prst="rect">
            <a:avLst/>
          </a:prstGeom>
          <a:noFill/>
        </p:spPr>
        <p:txBody>
          <a:bodyPr wrap="square" rtlCol="0">
            <a:spAutoFit/>
          </a:bodyPr>
          <a:lstStyle/>
          <a:p>
            <a:r>
              <a:rPr lang="en-US" sz="2800" b="1" dirty="0">
                <a:solidFill>
                  <a:srgbClr val="FF0000"/>
                </a:solidFill>
              </a:rPr>
              <a:t>Brain-machine interfaces (BMIs</a:t>
            </a:r>
            <a:r>
              <a:rPr lang="en-US" sz="2800" b="1" dirty="0" smtClean="0">
                <a:solidFill>
                  <a:srgbClr val="FF0000"/>
                </a:solidFill>
              </a:rPr>
              <a:t>)</a:t>
            </a:r>
            <a:endParaRPr lang="en-US" dirty="0"/>
          </a:p>
          <a:p>
            <a:r>
              <a:rPr lang="en-US" dirty="0"/>
              <a:t>devices that detect intent—typically intended movement—from</a:t>
            </a:r>
          </a:p>
          <a:p>
            <a:r>
              <a:rPr lang="en-US" dirty="0"/>
              <a:t>brain activity, and translate it into an output action, such as</a:t>
            </a:r>
          </a:p>
          <a:p>
            <a:r>
              <a:rPr lang="en-US" dirty="0"/>
              <a:t>control of a cursor on a screen or a robotic arm</a:t>
            </a:r>
            <a:r>
              <a:rPr lang="en-US" dirty="0" smtClean="0"/>
              <a:t>.</a:t>
            </a:r>
          </a:p>
          <a:p>
            <a:pPr marL="342900" indent="-342900">
              <a:buAutoNum type="arabicParenR"/>
            </a:pPr>
            <a:r>
              <a:rPr lang="en-US" dirty="0" smtClean="0"/>
              <a:t>acquiring </a:t>
            </a:r>
            <a:r>
              <a:rPr lang="en-US" dirty="0"/>
              <a:t>a neural signal that can be </a:t>
            </a:r>
            <a:r>
              <a:rPr lang="en-US" dirty="0" smtClean="0"/>
              <a:t>consciously controlled</a:t>
            </a:r>
            <a:r>
              <a:rPr lang="en-US" dirty="0"/>
              <a:t>; </a:t>
            </a:r>
            <a:endParaRPr lang="en-US" dirty="0" smtClean="0"/>
          </a:p>
          <a:p>
            <a:pPr marL="342900" indent="-342900">
              <a:buAutoNum type="arabicParenR"/>
            </a:pPr>
            <a:r>
              <a:rPr lang="en-US" dirty="0" smtClean="0"/>
              <a:t>analyzing </a:t>
            </a:r>
            <a:r>
              <a:rPr lang="en-US" dirty="0"/>
              <a:t>that signal to identify an intended </a:t>
            </a:r>
            <a:r>
              <a:rPr lang="en-US" dirty="0" smtClean="0"/>
              <a:t>motor output</a:t>
            </a:r>
            <a:r>
              <a:rPr lang="en-US" dirty="0"/>
              <a:t>; and </a:t>
            </a:r>
            <a:endParaRPr lang="en-US" dirty="0" smtClean="0"/>
          </a:p>
          <a:p>
            <a:pPr marL="342900" indent="-342900">
              <a:buAutoNum type="arabicParenR"/>
            </a:pPr>
            <a:r>
              <a:rPr lang="en-US" dirty="0" smtClean="0"/>
              <a:t>executing </a:t>
            </a:r>
            <a:r>
              <a:rPr lang="en-US" dirty="0"/>
              <a:t>the intended </a:t>
            </a:r>
            <a:r>
              <a:rPr lang="en-US" dirty="0" smtClean="0"/>
              <a:t>action</a:t>
            </a:r>
            <a:endParaRPr lang="en-US" dirty="0"/>
          </a:p>
        </p:txBody>
      </p:sp>
      <p:pic>
        <p:nvPicPr>
          <p:cNvPr id="5" name="Picture 4" descr="Brain Machine Interfac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47" y="2402509"/>
            <a:ext cx="4090416" cy="3870960"/>
          </a:xfrm>
          <a:prstGeom prst="rect">
            <a:avLst/>
          </a:prstGeom>
        </p:spPr>
      </p:pic>
    </p:spTree>
    <p:extLst>
      <p:ext uri="{BB962C8B-B14F-4D97-AF65-F5344CB8AC3E}">
        <p14:creationId xmlns:p14="http://schemas.microsoft.com/office/powerpoint/2010/main" val="18221496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8780" y="217714"/>
            <a:ext cx="8655548" cy="6443315"/>
            <a:chOff x="278780" y="217714"/>
            <a:chExt cx="8655548" cy="6443315"/>
          </a:xfrm>
        </p:grpSpPr>
        <p:sp>
          <p:nvSpPr>
            <p:cNvPr id="5" name="TextBox 4"/>
            <p:cNvSpPr txBox="1"/>
            <p:nvPr/>
          </p:nvSpPr>
          <p:spPr>
            <a:xfrm>
              <a:off x="278780" y="217714"/>
              <a:ext cx="4695976" cy="1938992"/>
            </a:xfrm>
            <a:prstGeom prst="rect">
              <a:avLst/>
            </a:prstGeom>
            <a:noFill/>
          </p:spPr>
          <p:txBody>
            <a:bodyPr wrap="square" rtlCol="0">
              <a:spAutoFit/>
            </a:bodyPr>
            <a:lstStyle/>
            <a:p>
              <a:r>
                <a:rPr lang="en-US" sz="2400" i="1" dirty="0">
                  <a:solidFill>
                    <a:srgbClr val="FF0000"/>
                  </a:solidFill>
                </a:rPr>
                <a:t>Neural Prostheses and Neural Rehabilitation </a:t>
              </a:r>
              <a:r>
                <a:rPr lang="en-US" dirty="0"/>
                <a:t>is used in conjunction </a:t>
              </a:r>
              <a:r>
                <a:rPr lang="en-US" dirty="0" smtClean="0"/>
                <a:t>with </a:t>
              </a:r>
              <a:r>
                <a:rPr lang="en-US" dirty="0"/>
                <a:t>a planned training program to replace or improve function of an impaired nervous </a:t>
              </a:r>
              <a:r>
                <a:rPr lang="en-US" dirty="0" smtClean="0"/>
                <a:t>system</a:t>
              </a:r>
              <a:r>
                <a:rPr lang="en-US" dirty="0"/>
                <a:t> </a:t>
              </a:r>
              <a:r>
                <a:rPr lang="en-US" dirty="0" smtClean="0"/>
                <a:t>or to provide a better, more controllable prosthesis following loss of a limb.</a:t>
              </a:r>
              <a:endParaRPr lang="en-US" dirty="0"/>
            </a:p>
          </p:txBody>
        </p:sp>
        <p:pic>
          <p:nvPicPr>
            <p:cNvPr id="6" name="Picture 5" descr="advanced neuroprosthetic contr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771" y="1939472"/>
              <a:ext cx="4721557" cy="4721557"/>
            </a:xfrm>
            <a:prstGeom prst="rect">
              <a:avLst/>
            </a:prstGeom>
          </p:spPr>
        </p:pic>
      </p:grpSp>
    </p:spTree>
    <p:extLst>
      <p:ext uri="{BB962C8B-B14F-4D97-AF65-F5344CB8AC3E}">
        <p14:creationId xmlns:p14="http://schemas.microsoft.com/office/powerpoint/2010/main" val="1368735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4199" y="398737"/>
            <a:ext cx="7056171" cy="2123658"/>
          </a:xfrm>
          <a:prstGeom prst="rect">
            <a:avLst/>
          </a:prstGeom>
          <a:noFill/>
        </p:spPr>
        <p:txBody>
          <a:bodyPr wrap="square" rtlCol="0">
            <a:spAutoFit/>
          </a:bodyPr>
          <a:lstStyle/>
          <a:p>
            <a:r>
              <a:rPr lang="en-US" sz="2400" i="1" dirty="0" err="1" smtClean="0">
                <a:solidFill>
                  <a:srgbClr val="FF0000"/>
                </a:solidFill>
              </a:rPr>
              <a:t>NeuroSensing</a:t>
            </a:r>
            <a:r>
              <a:rPr lang="en-US" sz="2400" i="1" dirty="0" smtClean="0">
                <a:solidFill>
                  <a:srgbClr val="FF0000"/>
                </a:solidFill>
              </a:rPr>
              <a:t> and Diagnostics </a:t>
            </a:r>
            <a:r>
              <a:rPr lang="en-US" dirty="0" smtClean="0"/>
              <a:t>are tools to improve monitoring of activity in the nervous system, brain state activity or improve diagnosis of a condition. A peripheral nerve sensing test system that detects sensory impairments due to carpal tunnel syndrome is an example of a </a:t>
            </a:r>
            <a:r>
              <a:rPr lang="en-US" dirty="0" err="1" smtClean="0"/>
              <a:t>neurosensing</a:t>
            </a:r>
            <a:r>
              <a:rPr lang="en-US" dirty="0" smtClean="0"/>
              <a:t> system in practice. Another example is EMG (electromyography) devices utilized to communicate with a computer system.</a:t>
            </a:r>
            <a:endParaRPr lang="en-US" dirty="0"/>
          </a:p>
        </p:txBody>
      </p:sp>
      <p:pic>
        <p:nvPicPr>
          <p:cNvPr id="7" name="Picture 6" descr="Matt Nag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3916801"/>
            <a:ext cx="3949700" cy="2783598"/>
          </a:xfrm>
          <a:prstGeom prst="rect">
            <a:avLst/>
          </a:prstGeom>
        </p:spPr>
      </p:pic>
      <p:sp>
        <p:nvSpPr>
          <p:cNvPr id="8" name="TextBox 7"/>
          <p:cNvSpPr txBox="1"/>
          <p:nvPr/>
        </p:nvSpPr>
        <p:spPr>
          <a:xfrm>
            <a:off x="4775200" y="4216400"/>
            <a:ext cx="3759200" cy="923330"/>
          </a:xfrm>
          <a:prstGeom prst="rect">
            <a:avLst/>
          </a:prstGeom>
          <a:noFill/>
        </p:spPr>
        <p:txBody>
          <a:bodyPr wrap="square" rtlCol="0">
            <a:spAutoFit/>
          </a:bodyPr>
          <a:lstStyle/>
          <a:p>
            <a:r>
              <a:rPr lang="en-US" dirty="0"/>
              <a:t>Matt Nagle's </a:t>
            </a:r>
            <a:r>
              <a:rPr lang="en-US" dirty="0" err="1"/>
              <a:t>neuroprosthetic</a:t>
            </a:r>
            <a:r>
              <a:rPr lang="en-US" dirty="0"/>
              <a:t> lets him move a cursor using thought alone</a:t>
            </a:r>
            <a:r>
              <a:rPr lang="en-US" dirty="0" smtClean="0"/>
              <a:t>.</a:t>
            </a:r>
          </a:p>
          <a:p>
            <a:endParaRPr lang="en-US" dirty="0"/>
          </a:p>
        </p:txBody>
      </p:sp>
      <p:sp>
        <p:nvSpPr>
          <p:cNvPr id="2" name="TextBox 1"/>
          <p:cNvSpPr txBox="1"/>
          <p:nvPr/>
        </p:nvSpPr>
        <p:spPr>
          <a:xfrm>
            <a:off x="607391" y="2749826"/>
            <a:ext cx="5146261" cy="923330"/>
          </a:xfrm>
          <a:prstGeom prst="rect">
            <a:avLst/>
          </a:prstGeom>
          <a:noFill/>
        </p:spPr>
        <p:txBody>
          <a:bodyPr wrap="square" rtlCol="0">
            <a:spAutoFit/>
          </a:bodyPr>
          <a:lstStyle/>
          <a:p>
            <a:r>
              <a:rPr lang="en-US" dirty="0" smtClean="0"/>
              <a:t>BCI connects the brain to a computer</a:t>
            </a:r>
          </a:p>
          <a:p>
            <a:r>
              <a:rPr lang="en-US" dirty="0" err="1" smtClean="0"/>
              <a:t>Neuroprosthetics</a:t>
            </a:r>
            <a:r>
              <a:rPr lang="en-US" dirty="0" smtClean="0"/>
              <a:t> connect the nervous system to a device</a:t>
            </a:r>
            <a:endParaRPr lang="en-US" dirty="0"/>
          </a:p>
        </p:txBody>
      </p:sp>
    </p:spTree>
    <p:extLst>
      <p:ext uri="{BB962C8B-B14F-4D97-AF65-F5344CB8AC3E}">
        <p14:creationId xmlns:p14="http://schemas.microsoft.com/office/powerpoint/2010/main" val="30871284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7078" y="358698"/>
            <a:ext cx="4868780" cy="523220"/>
          </a:xfrm>
          <a:prstGeom prst="rect">
            <a:avLst/>
          </a:prstGeom>
          <a:noFill/>
        </p:spPr>
        <p:txBody>
          <a:bodyPr wrap="square" rtlCol="0">
            <a:spAutoFit/>
          </a:bodyPr>
          <a:lstStyle/>
          <a:p>
            <a:pPr algn="ctr"/>
            <a:r>
              <a:rPr lang="en-US" sz="2800" b="1" dirty="0" smtClean="0">
                <a:solidFill>
                  <a:srgbClr val="FF0000"/>
                </a:solidFill>
              </a:rPr>
              <a:t>Retinal Implants</a:t>
            </a:r>
            <a:endParaRPr lang="en-US" sz="2800" b="1" dirty="0">
              <a:solidFill>
                <a:srgbClr val="FF0000"/>
              </a:solidFill>
            </a:endParaRPr>
          </a:p>
        </p:txBody>
      </p:sp>
      <p:pic>
        <p:nvPicPr>
          <p:cNvPr id="5" name="Picture 4" descr="retinal implan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68" y="1384300"/>
            <a:ext cx="3860800" cy="4076700"/>
          </a:xfrm>
          <a:prstGeom prst="rect">
            <a:avLst/>
          </a:prstGeom>
        </p:spPr>
      </p:pic>
      <p:pic>
        <p:nvPicPr>
          <p:cNvPr id="6" name="Picture 5" descr="retinal implant bra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617" y="2226667"/>
            <a:ext cx="2895600" cy="1628775"/>
          </a:xfrm>
          <a:prstGeom prst="rect">
            <a:avLst/>
          </a:prstGeom>
        </p:spPr>
      </p:pic>
    </p:spTree>
    <p:extLst>
      <p:ext uri="{BB962C8B-B14F-4D97-AF65-F5344CB8AC3E}">
        <p14:creationId xmlns:p14="http://schemas.microsoft.com/office/powerpoint/2010/main" val="34885223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469" y="1240971"/>
            <a:ext cx="5269159" cy="2031325"/>
          </a:xfrm>
          <a:prstGeom prst="rect">
            <a:avLst/>
          </a:prstGeom>
          <a:noFill/>
        </p:spPr>
        <p:txBody>
          <a:bodyPr wrap="square" rtlCol="0">
            <a:spAutoFit/>
          </a:bodyPr>
          <a:lstStyle/>
          <a:p>
            <a:r>
              <a:rPr lang="en-US" dirty="0" smtClean="0"/>
              <a:t>Non-linear </a:t>
            </a:r>
            <a:r>
              <a:rPr lang="en-US" dirty="0" smtClean="0"/>
              <a:t>input/output – intensity of </a:t>
            </a:r>
            <a:r>
              <a:rPr lang="en-US" dirty="0" err="1" smtClean="0"/>
              <a:t>intenet</a:t>
            </a:r>
            <a:r>
              <a:rPr lang="en-US" dirty="0" smtClean="0"/>
              <a:t> does not translate into faster or more powerful movement</a:t>
            </a:r>
            <a:r>
              <a:rPr lang="en-US" dirty="0" smtClean="0"/>
              <a:t>. </a:t>
            </a:r>
            <a:endParaRPr lang="en-US" dirty="0" smtClean="0"/>
          </a:p>
          <a:p>
            <a:r>
              <a:rPr lang="en-US" dirty="0" smtClean="0"/>
              <a:t>Position</a:t>
            </a:r>
          </a:p>
          <a:p>
            <a:r>
              <a:rPr lang="en-US" dirty="0" smtClean="0"/>
              <a:t>Re-programming on start-up</a:t>
            </a:r>
          </a:p>
          <a:p>
            <a:r>
              <a:rPr lang="en-US" dirty="0"/>
              <a:t>Speed of </a:t>
            </a:r>
            <a:r>
              <a:rPr lang="en-US" dirty="0" smtClean="0"/>
              <a:t>information </a:t>
            </a:r>
            <a:r>
              <a:rPr lang="en-US" dirty="0" smtClean="0"/>
              <a:t>transfer </a:t>
            </a:r>
            <a:r>
              <a:rPr lang="en-US" dirty="0" err="1" smtClean="0"/>
              <a:t>eg.retinal</a:t>
            </a:r>
            <a:r>
              <a:rPr lang="en-US" dirty="0" smtClean="0"/>
              <a:t> </a:t>
            </a:r>
            <a:r>
              <a:rPr lang="en-US" dirty="0" err="1" smtClean="0"/>
              <a:t>protheses</a:t>
            </a:r>
            <a:endParaRPr lang="en-US" dirty="0" smtClean="0"/>
          </a:p>
          <a:p>
            <a:endParaRPr lang="en-US" dirty="0"/>
          </a:p>
          <a:p>
            <a:endParaRPr lang="en-US" dirty="0"/>
          </a:p>
        </p:txBody>
      </p:sp>
      <p:sp>
        <p:nvSpPr>
          <p:cNvPr id="5" name="TextBox 4"/>
          <p:cNvSpPr txBox="1"/>
          <p:nvPr/>
        </p:nvSpPr>
        <p:spPr>
          <a:xfrm>
            <a:off x="1839685" y="305041"/>
            <a:ext cx="5344886" cy="523220"/>
          </a:xfrm>
          <a:prstGeom prst="rect">
            <a:avLst/>
          </a:prstGeom>
          <a:noFill/>
        </p:spPr>
        <p:txBody>
          <a:bodyPr wrap="square" rtlCol="0">
            <a:spAutoFit/>
          </a:bodyPr>
          <a:lstStyle/>
          <a:p>
            <a:pPr algn="ctr"/>
            <a:r>
              <a:rPr lang="en-GB" sz="2800" b="1" dirty="0" smtClean="0">
                <a:solidFill>
                  <a:srgbClr val="FF0000"/>
                </a:solidFill>
              </a:rPr>
              <a:t>Problems with </a:t>
            </a:r>
            <a:r>
              <a:rPr lang="en-GB" sz="2800" b="1" dirty="0" err="1" smtClean="0">
                <a:solidFill>
                  <a:srgbClr val="FF0000"/>
                </a:solidFill>
              </a:rPr>
              <a:t>Neuroprosthetics</a:t>
            </a:r>
            <a:endParaRPr lang="en-GB" sz="2800" b="1" dirty="0">
              <a:solidFill>
                <a:srgbClr val="FF0000"/>
              </a:solidFill>
            </a:endParaRPr>
          </a:p>
        </p:txBody>
      </p:sp>
      <p:sp>
        <p:nvSpPr>
          <p:cNvPr id="6" name="Rectangle 5"/>
          <p:cNvSpPr/>
          <p:nvPr/>
        </p:nvSpPr>
        <p:spPr>
          <a:xfrm>
            <a:off x="598241" y="2723746"/>
            <a:ext cx="4572000" cy="923330"/>
          </a:xfrm>
          <a:prstGeom prst="rect">
            <a:avLst/>
          </a:prstGeom>
        </p:spPr>
        <p:txBody>
          <a:bodyPr>
            <a:spAutoFit/>
          </a:bodyPr>
          <a:lstStyle/>
          <a:p>
            <a:r>
              <a:rPr lang="en-GB" dirty="0" smtClean="0"/>
              <a:t>Feedback delay</a:t>
            </a:r>
          </a:p>
          <a:p>
            <a:r>
              <a:rPr lang="en-GB" dirty="0" smtClean="0"/>
              <a:t>Lack of precision coordinated movement</a:t>
            </a:r>
          </a:p>
          <a:p>
            <a:r>
              <a:rPr lang="en-GB" dirty="0" smtClean="0"/>
              <a:t>Poor signal quality</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nnifer Fren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29" y="253735"/>
            <a:ext cx="4965687" cy="6392549"/>
          </a:xfrm>
          <a:prstGeom prst="rect">
            <a:avLst/>
          </a:prstGeom>
        </p:spPr>
      </p:pic>
      <p:pic>
        <p:nvPicPr>
          <p:cNvPr id="6" name="Picture 5" descr="300px-Paralympic_fl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100" y="152400"/>
            <a:ext cx="3811058" cy="2528002"/>
          </a:xfrm>
          <a:prstGeom prst="rect">
            <a:avLst/>
          </a:prstGeom>
        </p:spPr>
      </p:pic>
      <p:sp>
        <p:nvSpPr>
          <p:cNvPr id="8" name="Rectangle 7"/>
          <p:cNvSpPr/>
          <p:nvPr/>
        </p:nvSpPr>
        <p:spPr>
          <a:xfrm>
            <a:off x="5372100" y="2997200"/>
            <a:ext cx="3771900" cy="3693319"/>
          </a:xfrm>
          <a:prstGeom prst="rect">
            <a:avLst/>
          </a:prstGeom>
        </p:spPr>
        <p:txBody>
          <a:bodyPr wrap="square">
            <a:spAutoFit/>
          </a:bodyPr>
          <a:lstStyle/>
          <a:p>
            <a:r>
              <a:rPr lang="en-US" b="1" dirty="0"/>
              <a:t>Jennifer French </a:t>
            </a:r>
            <a:endParaRPr lang="en-US" b="1" dirty="0" smtClean="0"/>
          </a:p>
          <a:p>
            <a:r>
              <a:rPr lang="en-US" dirty="0" smtClean="0"/>
              <a:t>US </a:t>
            </a:r>
            <a:r>
              <a:rPr lang="en-US" dirty="0"/>
              <a:t>Sailing </a:t>
            </a:r>
            <a:r>
              <a:rPr lang="en-US" dirty="0" smtClean="0"/>
              <a:t>Paralympic Silver Medalist</a:t>
            </a:r>
          </a:p>
          <a:p>
            <a:r>
              <a:rPr lang="en-US" dirty="0" smtClean="0"/>
              <a:t>While </a:t>
            </a:r>
            <a:r>
              <a:rPr lang="en-US" dirty="0"/>
              <a:t>snowboarding in 1998, French suffered a severe spinal cord injury that left her a quadriplegic</a:t>
            </a:r>
            <a:r>
              <a:rPr lang="en-US" dirty="0" smtClean="0"/>
              <a:t>.</a:t>
            </a:r>
          </a:p>
          <a:p>
            <a:r>
              <a:rPr lang="en-US" dirty="0" smtClean="0"/>
              <a:t> </a:t>
            </a:r>
            <a:r>
              <a:rPr lang="en-US" dirty="0"/>
              <a:t>The following year she received implants that allowed her to stand and, ultimately, walk down the aisle at her wedding.  </a:t>
            </a:r>
            <a:endParaRPr lang="en-US" dirty="0" smtClean="0"/>
          </a:p>
          <a:p>
            <a:r>
              <a:rPr lang="en-US" dirty="0" smtClean="0"/>
              <a:t>She </a:t>
            </a:r>
            <a:r>
              <a:rPr lang="en-US" dirty="0"/>
              <a:t>is the first woman to receive an implanted neural prosthetic device </a:t>
            </a:r>
            <a:r>
              <a:rPr lang="en-US" dirty="0" smtClean="0"/>
              <a:t>allowing her to </a:t>
            </a:r>
            <a:r>
              <a:rPr lang="en-US" dirty="0"/>
              <a:t>use paralysed lower limbs.</a:t>
            </a:r>
            <a:endParaRPr lang="en-GB" dirty="0"/>
          </a:p>
        </p:txBody>
      </p:sp>
    </p:spTree>
    <p:extLst>
      <p:ext uri="{BB962C8B-B14F-4D97-AF65-F5344CB8AC3E}">
        <p14:creationId xmlns:p14="http://schemas.microsoft.com/office/powerpoint/2010/main" val="19481539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7029" y="251154"/>
            <a:ext cx="4800600" cy="523220"/>
          </a:xfrm>
          <a:prstGeom prst="rect">
            <a:avLst/>
          </a:prstGeom>
          <a:noFill/>
        </p:spPr>
        <p:txBody>
          <a:bodyPr wrap="square" rtlCol="0">
            <a:spAutoFit/>
          </a:bodyPr>
          <a:lstStyle/>
          <a:p>
            <a:pPr algn="ctr"/>
            <a:r>
              <a:rPr lang="en-GB" sz="2800" b="1" dirty="0" smtClean="0"/>
              <a:t>Claire Lomas &amp; </a:t>
            </a:r>
            <a:r>
              <a:rPr lang="en-GB" sz="2800" b="1" dirty="0" err="1" smtClean="0"/>
              <a:t>ReWalk</a:t>
            </a:r>
            <a:endParaRPr lang="en-GB" sz="2800" b="1" dirty="0"/>
          </a:p>
        </p:txBody>
      </p:sp>
      <p:sp>
        <p:nvSpPr>
          <p:cNvPr id="6" name="TextBox 5"/>
          <p:cNvSpPr txBox="1"/>
          <p:nvPr/>
        </p:nvSpPr>
        <p:spPr>
          <a:xfrm>
            <a:off x="217714" y="727892"/>
            <a:ext cx="8294915" cy="646331"/>
          </a:xfrm>
          <a:prstGeom prst="rect">
            <a:avLst/>
          </a:prstGeom>
          <a:noFill/>
        </p:spPr>
        <p:txBody>
          <a:bodyPr wrap="square" rtlCol="0">
            <a:spAutoFit/>
          </a:bodyPr>
          <a:lstStyle/>
          <a:p>
            <a:r>
              <a:rPr lang="en-GB" dirty="0" smtClean="0"/>
              <a:t>Claire Lomas is an event rider who was paralysed from the chest down following an injury.  Using the </a:t>
            </a:r>
            <a:r>
              <a:rPr lang="en-GB" dirty="0" err="1" smtClean="0"/>
              <a:t>ReWalk</a:t>
            </a:r>
            <a:r>
              <a:rPr lang="en-GB" dirty="0" smtClean="0"/>
              <a:t> bionic suit, she completed the London Marathon in 17 days.</a:t>
            </a:r>
            <a:endParaRPr lang="en-GB" dirty="0"/>
          </a:p>
        </p:txBody>
      </p:sp>
      <p:pic>
        <p:nvPicPr>
          <p:cNvPr id="7" name="Picture 6" descr="Claire Lomas 1.jpg"/>
          <p:cNvPicPr>
            <a:picLocks noChangeAspect="1"/>
          </p:cNvPicPr>
          <p:nvPr/>
        </p:nvPicPr>
        <p:blipFill>
          <a:blip r:embed="rId2"/>
          <a:stretch>
            <a:fillRect/>
          </a:stretch>
        </p:blipFill>
        <p:spPr>
          <a:xfrm>
            <a:off x="1575026" y="1948543"/>
            <a:ext cx="5921709" cy="39406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1"/>
            <a:ext cx="8773885" cy="2585323"/>
          </a:xfrm>
          <a:prstGeom prst="rect">
            <a:avLst/>
          </a:prstGeom>
        </p:spPr>
        <p:txBody>
          <a:bodyPr wrap="square">
            <a:spAutoFit/>
          </a:bodyPr>
          <a:lstStyle/>
          <a:p>
            <a:r>
              <a:rPr lang="en-GB" dirty="0" smtClean="0"/>
              <a:t>The </a:t>
            </a:r>
            <a:r>
              <a:rPr lang="en-GB" dirty="0" err="1" smtClean="0"/>
              <a:t>ReWalk</a:t>
            </a:r>
            <a:r>
              <a:rPr lang="en-GB" dirty="0" smtClean="0"/>
              <a:t> exoskeleton suit uses motorized legs that power knee and hip movement and is controlled by on-board computers and motion sensors, restoring self-initiated walking without needing tethers or switches to begin stepping. </a:t>
            </a:r>
            <a:r>
              <a:rPr lang="en-GB" dirty="0" err="1" smtClean="0"/>
              <a:t>ReWalk</a:t>
            </a:r>
            <a:r>
              <a:rPr lang="en-GB" dirty="0" smtClean="0"/>
              <a:t> controls movement using subtle changes in </a:t>
            </a:r>
            <a:r>
              <a:rPr lang="en-GB" dirty="0" err="1" smtClean="0"/>
              <a:t>center</a:t>
            </a:r>
            <a:r>
              <a:rPr lang="en-GB" dirty="0" smtClean="0"/>
              <a:t> of gravity, mimics natural gait and provides functional walking speed. A forward tilt of the upper body is sensed by the system, which triggers the first step. Repeated body shifting generates a sequence of steps, which allows natural and efficient walking. The </a:t>
            </a:r>
            <a:r>
              <a:rPr lang="en-GB" dirty="0" err="1" smtClean="0"/>
              <a:t>ReWalk</a:t>
            </a:r>
            <a:r>
              <a:rPr lang="en-GB" dirty="0" smtClean="0"/>
              <a:t> also sits, stands, allows turning and has the ability to climb and descend stairs. Using crutches for support, the user can walk and speak eye-to-eye with others on city streets and also navigate slopes and uneven terrain.</a:t>
            </a:r>
            <a:endParaRPr lang="en-GB" dirty="0"/>
          </a:p>
        </p:txBody>
      </p:sp>
      <p:pic>
        <p:nvPicPr>
          <p:cNvPr id="5" name="Picture 4" descr="Claire Lomas 2.jpg"/>
          <p:cNvPicPr>
            <a:picLocks noChangeAspect="1"/>
          </p:cNvPicPr>
          <p:nvPr/>
        </p:nvPicPr>
        <p:blipFill>
          <a:blip r:embed="rId3"/>
          <a:stretch>
            <a:fillRect/>
          </a:stretch>
        </p:blipFill>
        <p:spPr>
          <a:xfrm>
            <a:off x="1172936" y="2737724"/>
            <a:ext cx="6653892" cy="37261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noBr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075" y="948449"/>
            <a:ext cx="4527896" cy="5659870"/>
          </a:xfrm>
          <a:prstGeom prst="rect">
            <a:avLst/>
          </a:prstGeom>
        </p:spPr>
      </p:pic>
      <p:sp>
        <p:nvSpPr>
          <p:cNvPr id="6" name="TextBox 5"/>
          <p:cNvSpPr txBox="1"/>
          <p:nvPr/>
        </p:nvSpPr>
        <p:spPr>
          <a:xfrm>
            <a:off x="1754754" y="138897"/>
            <a:ext cx="5723725" cy="523220"/>
          </a:xfrm>
          <a:prstGeom prst="rect">
            <a:avLst/>
          </a:prstGeom>
          <a:noFill/>
        </p:spPr>
        <p:txBody>
          <a:bodyPr wrap="square" rtlCol="0">
            <a:spAutoFit/>
          </a:bodyPr>
          <a:lstStyle/>
          <a:p>
            <a:r>
              <a:rPr lang="en-US" sz="2800" dirty="0" err="1" smtClean="0">
                <a:solidFill>
                  <a:srgbClr val="FF0000"/>
                </a:solidFill>
                <a:latin typeface="BlairMdITC TT-Medium"/>
                <a:ea typeface="GB18030 Bitmap"/>
                <a:cs typeface="BlairMdITC TT-Medium"/>
              </a:rPr>
              <a:t>Neurotechnology</a:t>
            </a:r>
            <a:r>
              <a:rPr lang="en-US" sz="2800" dirty="0" smtClean="0">
                <a:solidFill>
                  <a:srgbClr val="FF0000"/>
                </a:solidFill>
                <a:latin typeface="BlairMdITC TT-Medium"/>
                <a:ea typeface="GB18030 Bitmap"/>
                <a:cs typeface="BlairMdITC TT-Medium"/>
              </a:rPr>
              <a:t>    </a:t>
            </a:r>
            <a:r>
              <a:rPr lang="en-US" sz="2000" i="1" dirty="0" smtClean="0">
                <a:solidFill>
                  <a:srgbClr val="FF0000"/>
                </a:solidFill>
                <a:latin typeface="BlairMdITC TT-Medium"/>
                <a:ea typeface="GB18030 Bitmap"/>
                <a:cs typeface="BlairMdITC TT-Medium"/>
              </a:rPr>
              <a:t>The Artificial Brain?</a:t>
            </a:r>
            <a:endParaRPr lang="en-US" sz="2000" i="1" dirty="0">
              <a:solidFill>
                <a:srgbClr val="FF0000"/>
              </a:solidFill>
              <a:latin typeface="BlairMdITC TT-Medium"/>
              <a:ea typeface="GB18030 Bitmap"/>
              <a:cs typeface="BlairMdITC TT-Medium"/>
            </a:endParaRPr>
          </a:p>
        </p:txBody>
      </p:sp>
    </p:spTree>
    <p:extLst>
      <p:ext uri="{BB962C8B-B14F-4D97-AF65-F5344CB8AC3E}">
        <p14:creationId xmlns:p14="http://schemas.microsoft.com/office/powerpoint/2010/main" val="10771579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4629" y="539080"/>
            <a:ext cx="8100121" cy="1846659"/>
          </a:xfrm>
          <a:prstGeom prst="rect">
            <a:avLst/>
          </a:prstGeom>
          <a:noFill/>
        </p:spPr>
        <p:txBody>
          <a:bodyPr wrap="square" rtlCol="0">
            <a:spAutoFit/>
          </a:bodyPr>
          <a:lstStyle/>
          <a:p>
            <a:r>
              <a:rPr lang="en-US" sz="2400" i="1" dirty="0" smtClean="0">
                <a:solidFill>
                  <a:srgbClr val="FF0000"/>
                </a:solidFill>
              </a:rPr>
              <a:t>NeuroPharmaceuticals</a:t>
            </a:r>
            <a:r>
              <a:rPr lang="en-US" i="1" dirty="0" smtClean="0"/>
              <a:t> </a:t>
            </a:r>
            <a:r>
              <a:rPr lang="en-US" dirty="0" smtClean="0"/>
              <a:t>is an emerging field of therapy, applied through the use of devices combined with pharmaceuticals, particularly for cognition and emotional treatments. Examples include pumps for baclofen to treat spasticity or morphine for chronic pain.</a:t>
            </a:r>
          </a:p>
          <a:p>
            <a:endParaRPr lang="en-US" dirty="0"/>
          </a:p>
          <a:p>
            <a:r>
              <a:rPr lang="en-US" dirty="0" err="1" smtClean="0"/>
              <a:t>Intrathecal</a:t>
            </a:r>
            <a:r>
              <a:rPr lang="en-US" dirty="0" smtClean="0"/>
              <a:t> pump delivers medication to spinal fluid. There is no feedback loop.</a:t>
            </a:r>
            <a:endParaRPr lang="en-US" dirty="0"/>
          </a:p>
        </p:txBody>
      </p:sp>
      <p:pic>
        <p:nvPicPr>
          <p:cNvPr id="2" name="Picture 1" descr="baclofen pum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29" y="2385739"/>
            <a:ext cx="3318013" cy="4424018"/>
          </a:xfrm>
          <a:prstGeom prst="rect">
            <a:avLst/>
          </a:prstGeom>
        </p:spPr>
      </p:pic>
    </p:spTree>
    <p:extLst>
      <p:ext uri="{BB962C8B-B14F-4D97-AF65-F5344CB8AC3E}">
        <p14:creationId xmlns:p14="http://schemas.microsoft.com/office/powerpoint/2010/main" val="22479785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7886" y="315686"/>
            <a:ext cx="3363685" cy="523220"/>
          </a:xfrm>
          <a:prstGeom prst="rect">
            <a:avLst/>
          </a:prstGeom>
          <a:noFill/>
        </p:spPr>
        <p:txBody>
          <a:bodyPr wrap="square" rtlCol="0">
            <a:spAutoFit/>
          </a:bodyPr>
          <a:lstStyle/>
          <a:p>
            <a:pPr algn="ctr"/>
            <a:r>
              <a:rPr lang="en-GB" sz="2800" b="1" dirty="0" smtClean="0">
                <a:solidFill>
                  <a:srgbClr val="FF0000"/>
                </a:solidFill>
              </a:rPr>
              <a:t>Artist’s Response</a:t>
            </a:r>
            <a:endParaRPr lang="en-GB" sz="2800" b="1" dirty="0">
              <a:solidFill>
                <a:srgbClr val="FF0000"/>
              </a:solidFill>
            </a:endParaRPr>
          </a:p>
        </p:txBody>
      </p:sp>
      <p:sp>
        <p:nvSpPr>
          <p:cNvPr id="5" name="TextBox 4"/>
          <p:cNvSpPr txBox="1"/>
          <p:nvPr/>
        </p:nvSpPr>
        <p:spPr>
          <a:xfrm>
            <a:off x="435428" y="1273629"/>
            <a:ext cx="6999515" cy="2308324"/>
          </a:xfrm>
          <a:prstGeom prst="rect">
            <a:avLst/>
          </a:prstGeom>
          <a:noFill/>
        </p:spPr>
        <p:txBody>
          <a:bodyPr wrap="square" rtlCol="0">
            <a:spAutoFit/>
          </a:bodyPr>
          <a:lstStyle/>
          <a:p>
            <a:r>
              <a:rPr lang="en-GB" dirty="0" smtClean="0"/>
              <a:t>Has technology advanced to the stage where injury/disease matters less?</a:t>
            </a:r>
          </a:p>
          <a:p>
            <a:endParaRPr lang="en-GB" dirty="0" smtClean="0"/>
          </a:p>
          <a:p>
            <a:endParaRPr lang="en-GB" dirty="0" smtClean="0"/>
          </a:p>
          <a:p>
            <a:r>
              <a:rPr lang="en-GB" dirty="0" smtClean="0"/>
              <a:t>What is the relationship between the person and the machine and the person using such technology and people who do not?</a:t>
            </a:r>
          </a:p>
          <a:p>
            <a:endParaRPr lang="en-GB" dirty="0" smtClean="0"/>
          </a:p>
          <a:p>
            <a:endParaRPr lang="en-GB" dirty="0" smtClean="0"/>
          </a:p>
          <a:p>
            <a:endParaRPr lang="en-GB" dirty="0"/>
          </a:p>
        </p:txBody>
      </p:sp>
      <p:sp>
        <p:nvSpPr>
          <p:cNvPr id="6" name="TextBox 5"/>
          <p:cNvSpPr txBox="1"/>
          <p:nvPr/>
        </p:nvSpPr>
        <p:spPr>
          <a:xfrm>
            <a:off x="435428" y="3385457"/>
            <a:ext cx="6999515" cy="369332"/>
          </a:xfrm>
          <a:prstGeom prst="rect">
            <a:avLst/>
          </a:prstGeom>
          <a:noFill/>
        </p:spPr>
        <p:txBody>
          <a:bodyPr wrap="square" rtlCol="0">
            <a:spAutoFit/>
          </a:bodyPr>
          <a:lstStyle/>
          <a:p>
            <a:r>
              <a:rPr lang="en-US" dirty="0" smtClean="0"/>
              <a:t>If repair is possible, is enhancement also a realistic goal?</a:t>
            </a:r>
            <a:endParaRPr lang="en-US" dirty="0"/>
          </a:p>
        </p:txBody>
      </p:sp>
    </p:spTree>
    <p:extLst>
      <p:ext uri="{BB962C8B-B14F-4D97-AF65-F5344CB8AC3E}">
        <p14:creationId xmlns:p14="http://schemas.microsoft.com/office/powerpoint/2010/main" val="21168666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C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1358900"/>
            <a:ext cx="7835900" cy="5283200"/>
          </a:xfrm>
          <a:prstGeom prst="rect">
            <a:avLst/>
          </a:prstGeom>
        </p:spPr>
      </p:pic>
    </p:spTree>
    <p:extLst>
      <p:ext uri="{BB962C8B-B14F-4D97-AF65-F5344CB8AC3E}">
        <p14:creationId xmlns:p14="http://schemas.microsoft.com/office/powerpoint/2010/main" val="23117338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377" y="585348"/>
            <a:ext cx="3819818" cy="369332"/>
          </a:xfrm>
          <a:prstGeom prst="rect">
            <a:avLst/>
          </a:prstGeom>
          <a:noFill/>
        </p:spPr>
        <p:txBody>
          <a:bodyPr wrap="square" rtlCol="0">
            <a:spAutoFit/>
          </a:bodyPr>
          <a:lstStyle/>
          <a:p>
            <a:r>
              <a:rPr lang="en-US" dirty="0" smtClean="0"/>
              <a:t>Medical Electronics</a:t>
            </a:r>
            <a:endParaRPr lang="en-US" dirty="0"/>
          </a:p>
        </p:txBody>
      </p:sp>
      <p:sp>
        <p:nvSpPr>
          <p:cNvPr id="5" name="TextBox 4"/>
          <p:cNvSpPr txBox="1"/>
          <p:nvPr/>
        </p:nvSpPr>
        <p:spPr>
          <a:xfrm>
            <a:off x="5615663" y="2629107"/>
            <a:ext cx="2996325" cy="369332"/>
          </a:xfrm>
          <a:prstGeom prst="rect">
            <a:avLst/>
          </a:prstGeom>
          <a:noFill/>
        </p:spPr>
        <p:txBody>
          <a:bodyPr wrap="square" rtlCol="0">
            <a:spAutoFit/>
          </a:bodyPr>
          <a:lstStyle/>
          <a:p>
            <a:r>
              <a:rPr lang="en-US" dirty="0" smtClean="0"/>
              <a:t>Nervous System</a:t>
            </a:r>
            <a:endParaRPr lang="en-US" dirty="0"/>
          </a:p>
        </p:txBody>
      </p:sp>
      <p:pic>
        <p:nvPicPr>
          <p:cNvPr id="6" name="Picture 5" descr="electoni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37" y="1063813"/>
            <a:ext cx="3379581" cy="2200248"/>
          </a:xfrm>
          <a:prstGeom prst="rect">
            <a:avLst/>
          </a:prstGeom>
        </p:spPr>
      </p:pic>
      <p:pic>
        <p:nvPicPr>
          <p:cNvPr id="7" name="Picture 6" descr="human nervous syst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392" y="2998438"/>
            <a:ext cx="2528731" cy="3712541"/>
          </a:xfrm>
          <a:prstGeom prst="rect">
            <a:avLst/>
          </a:prstGeom>
        </p:spPr>
      </p:pic>
      <p:pic>
        <p:nvPicPr>
          <p:cNvPr id="8" name="Picture 7" descr="lightning-bol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883782" y="1746442"/>
            <a:ext cx="1573101" cy="2621835"/>
          </a:xfrm>
          <a:prstGeom prst="rect">
            <a:avLst/>
          </a:prstGeom>
        </p:spPr>
      </p:pic>
      <p:sp>
        <p:nvSpPr>
          <p:cNvPr id="2" name="TextBox 1"/>
          <p:cNvSpPr txBox="1"/>
          <p:nvPr/>
        </p:nvSpPr>
        <p:spPr>
          <a:xfrm>
            <a:off x="4461565" y="408609"/>
            <a:ext cx="4351131" cy="1200329"/>
          </a:xfrm>
          <a:prstGeom prst="rect">
            <a:avLst/>
          </a:prstGeom>
          <a:noFill/>
        </p:spPr>
        <p:txBody>
          <a:bodyPr wrap="square" rtlCol="0">
            <a:spAutoFit/>
          </a:bodyPr>
          <a:lstStyle/>
          <a:p>
            <a:r>
              <a:rPr lang="en-US" dirty="0" err="1" smtClean="0">
                <a:solidFill>
                  <a:srgbClr val="FF0000"/>
                </a:solidFill>
                <a:latin typeface="Impact"/>
                <a:cs typeface="Impact"/>
              </a:rPr>
              <a:t>Neurotechnology</a:t>
            </a:r>
            <a:r>
              <a:rPr lang="en-US" dirty="0" smtClean="0">
                <a:solidFill>
                  <a:srgbClr val="FF0000"/>
                </a:solidFill>
              </a:rPr>
              <a:t> </a:t>
            </a:r>
            <a:r>
              <a:rPr lang="en-US" dirty="0" smtClean="0"/>
              <a:t>is any technology that improves or repairs nervous system </a:t>
            </a:r>
            <a:r>
              <a:rPr lang="en-US" dirty="0"/>
              <a:t>function </a:t>
            </a:r>
            <a:r>
              <a:rPr lang="en-US" dirty="0" smtClean="0"/>
              <a:t>or facilitates </a:t>
            </a:r>
            <a:r>
              <a:rPr lang="en-US" dirty="0"/>
              <a:t>understanding of the nervous </a:t>
            </a:r>
            <a:r>
              <a:rPr lang="en-US" dirty="0" smtClean="0"/>
              <a:t>system.</a:t>
            </a:r>
            <a:endParaRPr lang="en-US" dirty="0"/>
          </a:p>
        </p:txBody>
      </p:sp>
      <p:sp>
        <p:nvSpPr>
          <p:cNvPr id="9" name="TextBox 8"/>
          <p:cNvSpPr txBox="1"/>
          <p:nvPr/>
        </p:nvSpPr>
        <p:spPr>
          <a:xfrm>
            <a:off x="392237" y="4038600"/>
            <a:ext cx="3710608" cy="2308324"/>
          </a:xfrm>
          <a:prstGeom prst="rect">
            <a:avLst/>
          </a:prstGeom>
          <a:noFill/>
        </p:spPr>
        <p:txBody>
          <a:bodyPr wrap="square" rtlCol="0">
            <a:spAutoFit/>
          </a:bodyPr>
          <a:lstStyle/>
          <a:p>
            <a:r>
              <a:rPr lang="en-US" dirty="0"/>
              <a:t>Brain-machine interfaces (BMIs) have been defined as</a:t>
            </a:r>
          </a:p>
          <a:p>
            <a:r>
              <a:rPr lang="en-US" dirty="0"/>
              <a:t>devices that detect intent—typically intended movement—from</a:t>
            </a:r>
          </a:p>
          <a:p>
            <a:r>
              <a:rPr lang="en-US" dirty="0"/>
              <a:t>brain activity, and translate it into an output action, such as</a:t>
            </a:r>
          </a:p>
          <a:p>
            <a:r>
              <a:rPr lang="en-US" dirty="0"/>
              <a:t>control of a cursor on a screen or a robotic arm.</a:t>
            </a:r>
          </a:p>
        </p:txBody>
      </p:sp>
    </p:spTree>
    <p:extLst>
      <p:ext uri="{BB962C8B-B14F-4D97-AF65-F5344CB8AC3E}">
        <p14:creationId xmlns:p14="http://schemas.microsoft.com/office/powerpoint/2010/main" val="5489516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468" y="317478"/>
            <a:ext cx="3819818" cy="461665"/>
          </a:xfrm>
          <a:prstGeom prst="rect">
            <a:avLst/>
          </a:prstGeom>
          <a:noFill/>
        </p:spPr>
        <p:txBody>
          <a:bodyPr wrap="square" rtlCol="0">
            <a:spAutoFit/>
          </a:bodyPr>
          <a:lstStyle/>
          <a:p>
            <a:r>
              <a:rPr lang="en-US" sz="2400" dirty="0" smtClean="0">
                <a:solidFill>
                  <a:srgbClr val="00B0F0"/>
                </a:solidFill>
                <a:latin typeface="BlairMdITC TT-Medium"/>
                <a:cs typeface="BlairMdITC TT-Medium"/>
              </a:rPr>
              <a:t>Amazing? </a:t>
            </a:r>
          </a:p>
        </p:txBody>
      </p:sp>
      <p:pic>
        <p:nvPicPr>
          <p:cNvPr id="5" name="Picture 4" descr="cochlear_impl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755" y="4289376"/>
            <a:ext cx="3354687" cy="2238205"/>
          </a:xfrm>
          <a:prstGeom prst="rect">
            <a:avLst/>
          </a:prstGeom>
        </p:spPr>
      </p:pic>
      <p:pic>
        <p:nvPicPr>
          <p:cNvPr id="6" name="Picture 5" descr="large_pacemak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544" y="1458412"/>
            <a:ext cx="2576852" cy="1713607"/>
          </a:xfrm>
          <a:prstGeom prst="rect">
            <a:avLst/>
          </a:prstGeom>
        </p:spPr>
      </p:pic>
      <p:pic>
        <p:nvPicPr>
          <p:cNvPr id="7" name="Picture 6" descr="pacemak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10" y="1071348"/>
            <a:ext cx="3049860" cy="2566965"/>
          </a:xfrm>
          <a:prstGeom prst="rect">
            <a:avLst/>
          </a:prstGeom>
        </p:spPr>
      </p:pic>
      <p:pic>
        <p:nvPicPr>
          <p:cNvPr id="8" name="Picture 7" descr="cochlear implant dia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34" y="4289376"/>
            <a:ext cx="2996273" cy="2247205"/>
          </a:xfrm>
          <a:prstGeom prst="rect">
            <a:avLst/>
          </a:prstGeom>
        </p:spPr>
      </p:pic>
      <p:sp>
        <p:nvSpPr>
          <p:cNvPr id="9" name="TextBox 8"/>
          <p:cNvSpPr txBox="1"/>
          <p:nvPr/>
        </p:nvSpPr>
        <p:spPr>
          <a:xfrm>
            <a:off x="5069945" y="409811"/>
            <a:ext cx="1944583" cy="369332"/>
          </a:xfrm>
          <a:prstGeom prst="rect">
            <a:avLst/>
          </a:prstGeom>
          <a:noFill/>
        </p:spPr>
        <p:txBody>
          <a:bodyPr wrap="square" rtlCol="0">
            <a:spAutoFit/>
          </a:bodyPr>
          <a:lstStyle/>
          <a:p>
            <a:r>
              <a:rPr lang="en-US" dirty="0" smtClean="0">
                <a:solidFill>
                  <a:srgbClr val="FF6600"/>
                </a:solidFill>
                <a:latin typeface="BlairMdITC TT-Medium"/>
                <a:cs typeface="BlairMdITC TT-Medium"/>
              </a:rPr>
              <a:t>New?</a:t>
            </a:r>
            <a:endParaRPr lang="en-US" dirty="0">
              <a:solidFill>
                <a:srgbClr val="FF6600"/>
              </a:solidFill>
              <a:latin typeface="BlairMdITC TT-Medium"/>
              <a:cs typeface="BlairMdITC TT-Medium"/>
            </a:endParaRPr>
          </a:p>
        </p:txBody>
      </p:sp>
      <p:sp>
        <p:nvSpPr>
          <p:cNvPr id="10" name="TextBox 9"/>
          <p:cNvSpPr txBox="1"/>
          <p:nvPr/>
        </p:nvSpPr>
        <p:spPr>
          <a:xfrm>
            <a:off x="7014528" y="1301544"/>
            <a:ext cx="1916943" cy="923330"/>
          </a:xfrm>
          <a:prstGeom prst="rect">
            <a:avLst/>
          </a:prstGeom>
          <a:noFill/>
        </p:spPr>
        <p:txBody>
          <a:bodyPr wrap="square" rtlCol="0">
            <a:spAutoFit/>
          </a:bodyPr>
          <a:lstStyle/>
          <a:p>
            <a:r>
              <a:rPr lang="en-US" dirty="0" smtClean="0"/>
              <a:t>First pacemakers were introduced in the early 1960s</a:t>
            </a:r>
            <a:endParaRPr lang="en-US" dirty="0"/>
          </a:p>
        </p:txBody>
      </p:sp>
      <p:sp>
        <p:nvSpPr>
          <p:cNvPr id="11" name="TextBox 10"/>
          <p:cNvSpPr txBox="1"/>
          <p:nvPr/>
        </p:nvSpPr>
        <p:spPr>
          <a:xfrm>
            <a:off x="7035518" y="2330181"/>
            <a:ext cx="1916943" cy="923330"/>
          </a:xfrm>
          <a:prstGeom prst="rect">
            <a:avLst/>
          </a:prstGeom>
          <a:noFill/>
        </p:spPr>
        <p:txBody>
          <a:bodyPr wrap="square" rtlCol="0">
            <a:spAutoFit/>
          </a:bodyPr>
          <a:lstStyle/>
          <a:p>
            <a:r>
              <a:rPr lang="en-US" dirty="0" smtClean="0"/>
              <a:t>3 million people worldwide use them</a:t>
            </a:r>
            <a:endParaRPr lang="en-US" dirty="0"/>
          </a:p>
        </p:txBody>
      </p:sp>
      <p:sp>
        <p:nvSpPr>
          <p:cNvPr id="12" name="TextBox 11"/>
          <p:cNvSpPr txBox="1"/>
          <p:nvPr/>
        </p:nvSpPr>
        <p:spPr>
          <a:xfrm>
            <a:off x="3470608" y="4439922"/>
            <a:ext cx="1777026" cy="1754327"/>
          </a:xfrm>
          <a:prstGeom prst="rect">
            <a:avLst/>
          </a:prstGeom>
          <a:noFill/>
        </p:spPr>
        <p:txBody>
          <a:bodyPr wrap="square" rtlCol="0">
            <a:spAutoFit/>
          </a:bodyPr>
          <a:lstStyle/>
          <a:p>
            <a:r>
              <a:rPr lang="en-US" dirty="0" smtClean="0"/>
              <a:t>1</a:t>
            </a:r>
            <a:r>
              <a:rPr lang="en-US" baseline="30000" dirty="0" smtClean="0"/>
              <a:t>st</a:t>
            </a:r>
            <a:r>
              <a:rPr lang="en-US" dirty="0" smtClean="0"/>
              <a:t> cochlear implants developed in the late 1970s</a:t>
            </a:r>
          </a:p>
          <a:p>
            <a:r>
              <a:rPr lang="en-US" dirty="0" smtClean="0"/>
              <a:t> ~ 225,000 fitted worldwide</a:t>
            </a:r>
            <a:endParaRPr lang="en-US" dirty="0"/>
          </a:p>
        </p:txBody>
      </p:sp>
    </p:spTree>
    <p:extLst>
      <p:ext uri="{BB962C8B-B14F-4D97-AF65-F5344CB8AC3E}">
        <p14:creationId xmlns:p14="http://schemas.microsoft.com/office/powerpoint/2010/main" val="1083186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58800" y="104970"/>
            <a:ext cx="8169980" cy="3105072"/>
            <a:chOff x="558800" y="104970"/>
            <a:chExt cx="8169980" cy="3105072"/>
          </a:xfrm>
        </p:grpSpPr>
        <p:sp>
          <p:nvSpPr>
            <p:cNvPr id="5" name="TextBox 4"/>
            <p:cNvSpPr txBox="1"/>
            <p:nvPr/>
          </p:nvSpPr>
          <p:spPr>
            <a:xfrm>
              <a:off x="2984500" y="104970"/>
              <a:ext cx="5744280" cy="1846659"/>
            </a:xfrm>
            <a:prstGeom prst="rect">
              <a:avLst/>
            </a:prstGeom>
            <a:noFill/>
          </p:spPr>
          <p:txBody>
            <a:bodyPr wrap="square" rtlCol="0">
              <a:spAutoFit/>
            </a:bodyPr>
            <a:lstStyle/>
            <a:p>
              <a:r>
                <a:rPr lang="en-US" sz="2400" i="1" dirty="0" err="1" smtClean="0">
                  <a:solidFill>
                    <a:srgbClr val="FF0000"/>
                  </a:solidFill>
                </a:rPr>
                <a:t>Neuromodulation</a:t>
              </a:r>
              <a:r>
                <a:rPr lang="en-US" i="1" dirty="0" smtClean="0"/>
                <a:t> </a:t>
              </a:r>
              <a:r>
                <a:rPr lang="en-US" dirty="0" smtClean="0"/>
                <a:t>works by using electrical stimulation to improve control of an existing part of the nervous system. Examples include spinal cord stimulation systems used for chronic pain management that block pain signals to the brain and gastric stimulation systems, which are used to block the signals of hunger.</a:t>
              </a:r>
              <a:endParaRPr lang="en-US" dirty="0"/>
            </a:p>
          </p:txBody>
        </p:sp>
        <p:pic>
          <p:nvPicPr>
            <p:cNvPr id="14" name="Picture 13" descr="spinal cord stimul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104970"/>
              <a:ext cx="2227727" cy="3105072"/>
            </a:xfrm>
            <a:prstGeom prst="rect">
              <a:avLst/>
            </a:prstGeom>
          </p:spPr>
        </p:pic>
      </p:grpSp>
      <p:sp>
        <p:nvSpPr>
          <p:cNvPr id="4" name="TextBox 3"/>
          <p:cNvSpPr txBox="1"/>
          <p:nvPr/>
        </p:nvSpPr>
        <p:spPr>
          <a:xfrm>
            <a:off x="3224696" y="2207436"/>
            <a:ext cx="4583043" cy="646331"/>
          </a:xfrm>
          <a:prstGeom prst="rect">
            <a:avLst/>
          </a:prstGeom>
          <a:noFill/>
        </p:spPr>
        <p:txBody>
          <a:bodyPr wrap="square" rtlCol="0">
            <a:spAutoFit/>
          </a:bodyPr>
          <a:lstStyle/>
          <a:p>
            <a:r>
              <a:rPr lang="en-US" dirty="0" smtClean="0"/>
              <a:t>There are three different types of </a:t>
            </a:r>
            <a:r>
              <a:rPr lang="en-US" dirty="0" err="1" smtClean="0"/>
              <a:t>neuromodulation</a:t>
            </a:r>
            <a:r>
              <a:rPr lang="en-US" dirty="0" smtClean="0"/>
              <a:t>: </a:t>
            </a:r>
            <a:endParaRPr lang="en-US" dirty="0"/>
          </a:p>
        </p:txBody>
      </p:sp>
      <p:grpSp>
        <p:nvGrpSpPr>
          <p:cNvPr id="9" name="Group 8"/>
          <p:cNvGrpSpPr/>
          <p:nvPr/>
        </p:nvGrpSpPr>
        <p:grpSpPr>
          <a:xfrm>
            <a:off x="3562631" y="3645633"/>
            <a:ext cx="3703983" cy="1015662"/>
            <a:chOff x="3562631" y="3221079"/>
            <a:chExt cx="3703983" cy="1015662"/>
          </a:xfrm>
        </p:grpSpPr>
        <p:sp>
          <p:nvSpPr>
            <p:cNvPr id="2" name="TextBox 1"/>
            <p:cNvSpPr txBox="1"/>
            <p:nvPr/>
          </p:nvSpPr>
          <p:spPr>
            <a:xfrm>
              <a:off x="3562631" y="3221079"/>
              <a:ext cx="3703983" cy="338554"/>
            </a:xfrm>
            <a:prstGeom prst="rect">
              <a:avLst/>
            </a:prstGeom>
            <a:noFill/>
          </p:spPr>
          <p:txBody>
            <a:bodyPr wrap="square" rtlCol="0">
              <a:spAutoFit/>
            </a:bodyPr>
            <a:lstStyle/>
            <a:p>
              <a:r>
                <a:rPr lang="en-US" sz="1600" b="1" dirty="0"/>
                <a:t>Deep brain stimulation (DBS</a:t>
              </a:r>
              <a:r>
                <a:rPr lang="en-US" sz="1600" b="1" dirty="0" smtClean="0"/>
                <a:t>)</a:t>
              </a:r>
              <a:endParaRPr lang="en-US" sz="1600" dirty="0"/>
            </a:p>
          </p:txBody>
        </p:sp>
        <p:sp>
          <p:nvSpPr>
            <p:cNvPr id="3" name="TextBox 2"/>
            <p:cNvSpPr txBox="1"/>
            <p:nvPr/>
          </p:nvSpPr>
          <p:spPr>
            <a:xfrm>
              <a:off x="3573517" y="3559633"/>
              <a:ext cx="3666435" cy="338554"/>
            </a:xfrm>
            <a:prstGeom prst="rect">
              <a:avLst/>
            </a:prstGeom>
            <a:noFill/>
          </p:spPr>
          <p:txBody>
            <a:bodyPr wrap="square" rtlCol="0">
              <a:spAutoFit/>
            </a:bodyPr>
            <a:lstStyle/>
            <a:p>
              <a:r>
                <a:rPr lang="en-US" sz="1600" b="1" dirty="0" err="1"/>
                <a:t>Transcranial</a:t>
              </a:r>
              <a:r>
                <a:rPr lang="en-US" sz="1600" b="1" dirty="0"/>
                <a:t> magnetic stimulation (TMS</a:t>
              </a:r>
              <a:r>
                <a:rPr lang="en-US" sz="1600" b="1" dirty="0" smtClean="0"/>
                <a:t>)</a:t>
              </a:r>
              <a:endParaRPr lang="en-US" sz="1600" dirty="0"/>
            </a:p>
          </p:txBody>
        </p:sp>
        <p:sp>
          <p:nvSpPr>
            <p:cNvPr id="6" name="TextBox 5"/>
            <p:cNvSpPr txBox="1"/>
            <p:nvPr/>
          </p:nvSpPr>
          <p:spPr>
            <a:xfrm>
              <a:off x="3599862" y="3898187"/>
              <a:ext cx="2528956" cy="338554"/>
            </a:xfrm>
            <a:prstGeom prst="rect">
              <a:avLst/>
            </a:prstGeom>
            <a:noFill/>
          </p:spPr>
          <p:txBody>
            <a:bodyPr wrap="square" rtlCol="0">
              <a:spAutoFit/>
            </a:bodyPr>
            <a:lstStyle/>
            <a:p>
              <a:r>
                <a:rPr lang="en-US" sz="1600" b="1" dirty="0" smtClean="0"/>
                <a:t>Vagal nerve stimulation</a:t>
              </a:r>
              <a:endParaRPr lang="en-US" sz="1600" b="1" dirty="0"/>
            </a:p>
          </p:txBody>
        </p:sp>
      </p:grpSp>
    </p:spTree>
    <p:extLst>
      <p:ext uri="{BB962C8B-B14F-4D97-AF65-F5344CB8AC3E}">
        <p14:creationId xmlns:p14="http://schemas.microsoft.com/office/powerpoint/2010/main" val="2168135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453" y="221883"/>
            <a:ext cx="8695634" cy="1323439"/>
          </a:xfrm>
          <a:prstGeom prst="rect">
            <a:avLst/>
          </a:prstGeom>
          <a:noFill/>
        </p:spPr>
        <p:txBody>
          <a:bodyPr wrap="square" rtlCol="0">
            <a:spAutoFit/>
          </a:bodyPr>
          <a:lstStyle/>
          <a:p>
            <a:r>
              <a:rPr lang="en-US" sz="1600" b="1" dirty="0">
                <a:solidFill>
                  <a:srgbClr val="FF0000"/>
                </a:solidFill>
              </a:rPr>
              <a:t>Deep brain stimulation (DBS)</a:t>
            </a:r>
            <a:endParaRPr lang="en-US" sz="1600" dirty="0">
              <a:solidFill>
                <a:srgbClr val="FF0000"/>
              </a:solidFill>
            </a:endParaRPr>
          </a:p>
          <a:p>
            <a:r>
              <a:rPr lang="en-US" sz="1600" dirty="0"/>
              <a:t>This involves the placement of an electrode inside the brain with a wire running down the neck connected to a battery pack or pulse generator under the skin in the chest or abdomen.</a:t>
            </a:r>
          </a:p>
          <a:p>
            <a:r>
              <a:rPr lang="en-US" sz="1600" dirty="0"/>
              <a:t>Currently used to treat Parkinson's disease, epilepsy, stroke and severe obsessive compulsive disorders.</a:t>
            </a:r>
          </a:p>
          <a:p>
            <a:r>
              <a:rPr lang="en-US" sz="1600" dirty="0"/>
              <a:t>Research is underway into its use to treat obesity, Tourette's syndrome, anorexia, addictions.</a:t>
            </a:r>
          </a:p>
        </p:txBody>
      </p:sp>
      <p:pic>
        <p:nvPicPr>
          <p:cNvPr id="2" name="Picture 1" descr="DB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775" y="1802694"/>
            <a:ext cx="5571030" cy="4824512"/>
          </a:xfrm>
          <a:prstGeom prst="rect">
            <a:avLst/>
          </a:prstGeom>
        </p:spPr>
      </p:pic>
    </p:spTree>
    <p:extLst>
      <p:ext uri="{BB962C8B-B14F-4D97-AF65-F5344CB8AC3E}">
        <p14:creationId xmlns:p14="http://schemas.microsoft.com/office/powerpoint/2010/main" val="36705371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6" y="1128367"/>
            <a:ext cx="6405533" cy="2031325"/>
          </a:xfrm>
          <a:prstGeom prst="rect">
            <a:avLst/>
          </a:prstGeom>
          <a:noFill/>
        </p:spPr>
        <p:txBody>
          <a:bodyPr wrap="square" rtlCol="0">
            <a:spAutoFit/>
          </a:bodyPr>
          <a:lstStyle/>
          <a:p>
            <a:r>
              <a:rPr lang="en-US" dirty="0" smtClean="0"/>
              <a:t>2% risk of brain bleed with PD DPS highest within 30 days of surgery</a:t>
            </a:r>
          </a:p>
          <a:p>
            <a:r>
              <a:rPr lang="en-US" dirty="0" smtClean="0"/>
              <a:t>Infection 4%</a:t>
            </a:r>
          </a:p>
          <a:p>
            <a:r>
              <a:rPr lang="en-US" dirty="0" smtClean="0"/>
              <a:t>High cost DBS PD £25-30K offset against cost of therapy &amp; care</a:t>
            </a:r>
          </a:p>
          <a:p>
            <a:r>
              <a:rPr lang="en-US" dirty="0" smtClean="0"/>
              <a:t>Scarring</a:t>
            </a:r>
          </a:p>
          <a:p>
            <a:r>
              <a:rPr lang="en-US" dirty="0" smtClean="0"/>
              <a:t>Size of implant</a:t>
            </a:r>
          </a:p>
          <a:p>
            <a:r>
              <a:rPr lang="en-US" dirty="0" smtClean="0"/>
              <a:t>Surgery required to change implant batteries</a:t>
            </a:r>
          </a:p>
        </p:txBody>
      </p:sp>
      <p:sp>
        <p:nvSpPr>
          <p:cNvPr id="3" name="TextBox 2"/>
          <p:cNvSpPr txBox="1"/>
          <p:nvPr/>
        </p:nvSpPr>
        <p:spPr>
          <a:xfrm>
            <a:off x="2939143" y="293914"/>
            <a:ext cx="3298371" cy="523220"/>
          </a:xfrm>
          <a:prstGeom prst="rect">
            <a:avLst/>
          </a:prstGeom>
          <a:noFill/>
        </p:spPr>
        <p:txBody>
          <a:bodyPr wrap="square" rtlCol="0">
            <a:spAutoFit/>
          </a:bodyPr>
          <a:lstStyle/>
          <a:p>
            <a:pPr algn="ctr"/>
            <a:r>
              <a:rPr lang="en-US" sz="2800" b="1" dirty="0" smtClean="0">
                <a:solidFill>
                  <a:srgbClr val="FF0000"/>
                </a:solidFill>
              </a:rPr>
              <a:t>Problems with DBS:</a:t>
            </a:r>
          </a:p>
        </p:txBody>
      </p:sp>
    </p:spTree>
    <p:extLst>
      <p:ext uri="{BB962C8B-B14F-4D97-AF65-F5344CB8AC3E}">
        <p14:creationId xmlns:p14="http://schemas.microsoft.com/office/powerpoint/2010/main" val="16231721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795308"/>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When a strong, rapid current is passed through a stimulating coil (top), a rapidly changing magnetic field is produced, which induces current into the brain (bottom).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20" y="6270419"/>
            <a:ext cx="1704960" cy="3096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760" y="1414743"/>
            <a:ext cx="25848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3281761" y="640774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Bolognini N , and Ro T J. Neurosci. 2010;30:9647-9650</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©2010 by Society for Neuroscience</a:t>
            </a:r>
          </a:p>
        </p:txBody>
      </p:sp>
      <p:sp>
        <p:nvSpPr>
          <p:cNvPr id="7" name="TextBox 6"/>
          <p:cNvSpPr txBox="1"/>
          <p:nvPr/>
        </p:nvSpPr>
        <p:spPr>
          <a:xfrm>
            <a:off x="1802880" y="261257"/>
            <a:ext cx="6045720" cy="523220"/>
          </a:xfrm>
          <a:prstGeom prst="rect">
            <a:avLst/>
          </a:prstGeom>
          <a:noFill/>
        </p:spPr>
        <p:txBody>
          <a:bodyPr wrap="square" rtlCol="0">
            <a:spAutoFit/>
          </a:bodyPr>
          <a:lstStyle/>
          <a:p>
            <a:pPr algn="ctr"/>
            <a:r>
              <a:rPr lang="en-GB" sz="2800" b="1" dirty="0" err="1" smtClean="0">
                <a:solidFill>
                  <a:srgbClr val="FF0000"/>
                </a:solidFill>
              </a:rPr>
              <a:t>Transcranial</a:t>
            </a:r>
            <a:r>
              <a:rPr lang="en-GB" sz="2800" b="1" dirty="0" smtClean="0">
                <a:solidFill>
                  <a:srgbClr val="FF0000"/>
                </a:solidFill>
              </a:rPr>
              <a:t> Magnetic Stimulation</a:t>
            </a:r>
            <a:endParaRPr lang="en-GB" sz="2800" b="1" dirty="0">
              <a:solidFill>
                <a:srgbClr val="FF0000"/>
              </a:solidFill>
            </a:endParaRPr>
          </a:p>
        </p:txBody>
      </p:sp>
    </p:spTree>
    <p:extLst>
      <p:ext uri="{BB962C8B-B14F-4D97-AF65-F5344CB8AC3E}">
        <p14:creationId xmlns:p14="http://schemas.microsoft.com/office/powerpoint/2010/main" val="16858013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826" y="242919"/>
            <a:ext cx="3371022" cy="4031873"/>
          </a:xfrm>
          <a:prstGeom prst="rect">
            <a:avLst/>
          </a:prstGeom>
          <a:noFill/>
        </p:spPr>
        <p:txBody>
          <a:bodyPr wrap="square" rtlCol="0">
            <a:spAutoFit/>
          </a:bodyPr>
          <a:lstStyle/>
          <a:p>
            <a:r>
              <a:rPr lang="en-US" sz="1600" b="1" dirty="0" err="1"/>
              <a:t>Transcranial</a:t>
            </a:r>
            <a:r>
              <a:rPr lang="en-US" sz="1600" b="1" dirty="0"/>
              <a:t> magnetic stimulation (TMS)</a:t>
            </a:r>
            <a:endParaRPr lang="en-US" sz="1600" dirty="0"/>
          </a:p>
          <a:p>
            <a:r>
              <a:rPr lang="en-US" sz="1600" dirty="0"/>
              <a:t>This involves the application of a magnetic field to induce electrical currents into the brain. It is a non-invasive procedure.</a:t>
            </a:r>
          </a:p>
          <a:p>
            <a:r>
              <a:rPr lang="en-US" sz="1600" dirty="0" smtClean="0"/>
              <a:t>Currently </a:t>
            </a:r>
            <a:r>
              <a:rPr lang="en-US" sz="1600" dirty="0"/>
              <a:t>used in several countries to treat depression, or to enhance cognitive functions such as attention, understanding, perception.</a:t>
            </a:r>
          </a:p>
          <a:p>
            <a:r>
              <a:rPr lang="en-US" sz="1600" dirty="0"/>
              <a:t>Future applications may include treatment for severe migraines.</a:t>
            </a:r>
          </a:p>
          <a:p>
            <a:r>
              <a:rPr lang="en-US" sz="1600" dirty="0"/>
              <a:t>There is significant interest in the development </a:t>
            </a:r>
            <a:r>
              <a:rPr lang="en-US" sz="1600" dirty="0" smtClean="0"/>
              <a:t>of </a:t>
            </a:r>
            <a:r>
              <a:rPr lang="en-US" sz="1600" dirty="0"/>
              <a:t>TMS </a:t>
            </a:r>
            <a:r>
              <a:rPr lang="en-US" sz="1600" dirty="0" smtClean="0"/>
              <a:t>to enhance mood </a:t>
            </a:r>
            <a:r>
              <a:rPr lang="en-US" sz="1600" dirty="0"/>
              <a:t>and cognitive skills such as problem-solving and memory.</a:t>
            </a:r>
          </a:p>
        </p:txBody>
      </p:sp>
      <p:pic>
        <p:nvPicPr>
          <p:cNvPr id="2" name="Picture 1" descr="TCM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413" y="2675282"/>
            <a:ext cx="5207000" cy="3937000"/>
          </a:xfrm>
          <a:prstGeom prst="rect">
            <a:avLst/>
          </a:prstGeom>
        </p:spPr>
      </p:pic>
      <p:sp>
        <p:nvSpPr>
          <p:cNvPr id="3" name="TextBox 2"/>
          <p:cNvSpPr txBox="1"/>
          <p:nvPr/>
        </p:nvSpPr>
        <p:spPr>
          <a:xfrm>
            <a:off x="209826" y="4715565"/>
            <a:ext cx="3202609" cy="923330"/>
          </a:xfrm>
          <a:prstGeom prst="rect">
            <a:avLst/>
          </a:prstGeom>
          <a:noFill/>
        </p:spPr>
        <p:txBody>
          <a:bodyPr wrap="square" rtlCol="0">
            <a:spAutoFit/>
          </a:bodyPr>
          <a:lstStyle/>
          <a:p>
            <a:r>
              <a:rPr lang="en-US" dirty="0"/>
              <a:t>TCMS requires hospital visits 5 x 40 min visits each week for up to six weeks</a:t>
            </a:r>
          </a:p>
        </p:txBody>
      </p:sp>
      <p:sp>
        <p:nvSpPr>
          <p:cNvPr id="5" name="TextBox 4"/>
          <p:cNvSpPr txBox="1"/>
          <p:nvPr/>
        </p:nvSpPr>
        <p:spPr>
          <a:xfrm>
            <a:off x="3724413" y="242920"/>
            <a:ext cx="4646544" cy="1938992"/>
          </a:xfrm>
          <a:prstGeom prst="rect">
            <a:avLst/>
          </a:prstGeom>
          <a:noFill/>
        </p:spPr>
        <p:txBody>
          <a:bodyPr wrap="square" rtlCol="0">
            <a:spAutoFit/>
          </a:bodyPr>
          <a:lstStyle/>
          <a:p>
            <a:r>
              <a:rPr lang="en-US" sz="1200" dirty="0"/>
              <a:t>As a result of this ion flow, action potentials are triggered in neurons that are within the induced current field, along with a subsequent period of deactivation, presumably through prolonged IPSPs. Because normal ongoing brain activity is disrupted by this induced current, TMS provides a way for investigators to produce a transient and reversible period of brain disruption or “virtual lesion.” Thus, unlike other experimental techniques [e.g., functional magnetic resonance imaging (fMRI), electroencephalography (EEG)/event-related potentials (ERPs)], TMS can assess whether a given brain area is necessary for a given function rather than simply correlated with it.</a:t>
            </a:r>
          </a:p>
        </p:txBody>
      </p:sp>
    </p:spTree>
    <p:extLst>
      <p:ext uri="{BB962C8B-B14F-4D97-AF65-F5344CB8AC3E}">
        <p14:creationId xmlns:p14="http://schemas.microsoft.com/office/powerpoint/2010/main" val="4240392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52855</TotalTime>
  <Words>1667</Words>
  <Application>Microsoft Macintosh PowerPoint</Application>
  <PresentationFormat>On-screen Show (4:3)</PresentationFormat>
  <Paragraphs>107</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MRC-Cambridge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Vallis</dc:creator>
  <cp:lastModifiedBy>Yvonne Vallis</cp:lastModifiedBy>
  <cp:revision>51</cp:revision>
  <dcterms:created xsi:type="dcterms:W3CDTF">2012-09-28T09:22:32Z</dcterms:created>
  <dcterms:modified xsi:type="dcterms:W3CDTF">2013-05-02T10:04:49Z</dcterms:modified>
</cp:coreProperties>
</file>