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3" r:id="rId5"/>
    <p:sldId id="261" r:id="rId6"/>
    <p:sldId id="260" r:id="rId7"/>
    <p:sldId id="262" r:id="rId8"/>
    <p:sldId id="272" r:id="rId9"/>
    <p:sldId id="269" r:id="rId10"/>
    <p:sldId id="273" r:id="rId11"/>
    <p:sldId id="276" r:id="rId12"/>
    <p:sldId id="275" r:id="rId13"/>
    <p:sldId id="278" r:id="rId14"/>
    <p:sldId id="279" r:id="rId15"/>
    <p:sldId id="280" r:id="rId16"/>
    <p:sldId id="277" r:id="rId17"/>
    <p:sldId id="265" r:id="rId18"/>
    <p:sldId id="281" r:id="rId19"/>
    <p:sldId id="267" r:id="rId20"/>
    <p:sldId id="271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12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6E064-0E8A-6540-AEC8-C74361394891}" type="datetimeFigureOut">
              <a:rPr lang="en-US" smtClean="0"/>
              <a:pPr/>
              <a:t>30/04/2014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8CD02-235A-B648-BA4C-3143E80BE5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Importance of folic acid MRC 1991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Very high demand for this micronutrient in NT 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8CD02-235A-B648-BA4C-3143E80BE5A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52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8CD02-235A-B648-BA4C-3143E80BE5A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58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8CD02-235A-B648-BA4C-3143E80BE5A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04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Neural circuits involved</a:t>
            </a:r>
            <a:r>
              <a:rPr lang="en-US" baseline="0" dirty="0" smtClean="0"/>
              <a:t> in feeding </a:t>
            </a:r>
            <a:r>
              <a:rPr lang="en-US" baseline="0" dirty="0" err="1" smtClean="0"/>
              <a:t>behaviour</a:t>
            </a:r>
            <a:r>
              <a:rPr lang="en-US" baseline="0" dirty="0" smtClean="0"/>
              <a:t> coordinate with brain </a:t>
            </a:r>
            <a:r>
              <a:rPr lang="en-US" baseline="0" dirty="0" err="1" smtClean="0"/>
              <a:t>centres</a:t>
            </a:r>
            <a:r>
              <a:rPr lang="en-US" baseline="0" dirty="0" smtClean="0"/>
              <a:t> that modulate energy homeostasis and cognitive function.</a:t>
            </a:r>
          </a:p>
          <a:p>
            <a:r>
              <a:rPr lang="en-US" baseline="0" dirty="0" smtClean="0"/>
              <a:t>If we shop for food when we’re full, we are less likely to buy a lot. </a:t>
            </a:r>
          </a:p>
          <a:p>
            <a:r>
              <a:rPr lang="en-US" baseline="0" dirty="0" smtClean="0"/>
              <a:t>Smelling &amp; seeing foods can trigger hunger.</a:t>
            </a:r>
          </a:p>
          <a:p>
            <a:r>
              <a:rPr lang="en-US" baseline="0" dirty="0" smtClean="0"/>
              <a:t>Eating triggers insulin release, which can lead to synaptic plasticity.</a:t>
            </a:r>
          </a:p>
          <a:p>
            <a:r>
              <a:rPr lang="en-US" baseline="0" dirty="0" smtClean="0"/>
              <a:t>Lack of food stimulates Ghrelin release, which can also support synaptic plasticity &amp; cognitive function.</a:t>
            </a:r>
          </a:p>
          <a:p>
            <a:r>
              <a:rPr lang="en-US" baseline="0" dirty="0" smtClean="0"/>
              <a:t>Chemical </a:t>
            </a:r>
            <a:r>
              <a:rPr lang="en-US" baseline="0" dirty="0" err="1" smtClean="0"/>
              <a:t>messeges</a:t>
            </a:r>
            <a:r>
              <a:rPr lang="en-US" baseline="0" dirty="0" smtClean="0"/>
              <a:t> derived from adipose tissue through </a:t>
            </a:r>
            <a:r>
              <a:rPr lang="en-US" baseline="0" dirty="0" err="1" smtClean="0"/>
              <a:t>leptin</a:t>
            </a:r>
            <a:r>
              <a:rPr lang="en-US" baseline="0" dirty="0" smtClean="0"/>
              <a:t> can activate specific receptors in the hypothalamus &amp; hippocampus, influencing learning &amp; memory.</a:t>
            </a:r>
          </a:p>
          <a:p>
            <a:r>
              <a:rPr lang="en-US" baseline="0" dirty="0" smtClean="0"/>
              <a:t>Hypothalamus regulates appetite, coordinates </a:t>
            </a:r>
            <a:r>
              <a:rPr lang="en-US" baseline="0" dirty="0" err="1" smtClean="0"/>
              <a:t>actuvity</a:t>
            </a:r>
            <a:r>
              <a:rPr lang="en-US" baseline="0" dirty="0" smtClean="0"/>
              <a:t> in the gut and integrates visceral function with the amygdala, hippocampus &amp; cortex.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8CD02-235A-B648-BA4C-3143E80BE5A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29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identified in obese mice</a:t>
            </a:r>
          </a:p>
          <a:p>
            <a:r>
              <a:rPr lang="en-US" dirty="0" smtClean="0"/>
              <a:t>Acts on hypothalamus to regulate food intake &amp; energy expenditure.</a:t>
            </a:r>
          </a:p>
          <a:p>
            <a:r>
              <a:rPr lang="en-US" dirty="0" smtClean="0"/>
              <a:t>Extremely rare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8CD02-235A-B648-BA4C-3143E80BE5A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48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why do we overeat?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8CD02-235A-B648-BA4C-3143E80BE5A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77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 as there is no hunger center, there is no pleasure center in the brain.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8CD02-235A-B648-BA4C-3143E80BE5A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0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E7FF-0655-F142-8944-46CC9C0BF885}" type="datetimeFigureOut">
              <a:rPr lang="en-US" smtClean="0"/>
              <a:pPr/>
              <a:t>30/04/2014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07EE-F7C4-B649-86BE-1C4BAA0C2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E7FF-0655-F142-8944-46CC9C0BF885}" type="datetimeFigureOut">
              <a:rPr lang="en-US" smtClean="0"/>
              <a:pPr/>
              <a:t>30/04/2014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07EE-F7C4-B649-86BE-1C4BAA0C2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7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E7FF-0655-F142-8944-46CC9C0BF885}" type="datetimeFigureOut">
              <a:rPr lang="en-US" smtClean="0"/>
              <a:pPr/>
              <a:t>30/04/2014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07EE-F7C4-B649-86BE-1C4BAA0C2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3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E7FF-0655-F142-8944-46CC9C0BF885}" type="datetimeFigureOut">
              <a:rPr lang="en-US" smtClean="0"/>
              <a:pPr/>
              <a:t>30/04/2014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07EE-F7C4-B649-86BE-1C4BAA0C2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E7FF-0655-F142-8944-46CC9C0BF885}" type="datetimeFigureOut">
              <a:rPr lang="en-US" smtClean="0"/>
              <a:pPr/>
              <a:t>30/04/2014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07EE-F7C4-B649-86BE-1C4BAA0C2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9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E7FF-0655-F142-8944-46CC9C0BF885}" type="datetimeFigureOut">
              <a:rPr lang="en-US" smtClean="0"/>
              <a:pPr/>
              <a:t>30/04/2014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07EE-F7C4-B649-86BE-1C4BAA0C2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6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E7FF-0655-F142-8944-46CC9C0BF885}" type="datetimeFigureOut">
              <a:rPr lang="en-US" smtClean="0"/>
              <a:pPr/>
              <a:t>30/04/2014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07EE-F7C4-B649-86BE-1C4BAA0C2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3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E7FF-0655-F142-8944-46CC9C0BF885}" type="datetimeFigureOut">
              <a:rPr lang="en-US" smtClean="0"/>
              <a:pPr/>
              <a:t>30/04/2014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07EE-F7C4-B649-86BE-1C4BAA0C2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3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E7FF-0655-F142-8944-46CC9C0BF885}" type="datetimeFigureOut">
              <a:rPr lang="en-US" smtClean="0"/>
              <a:pPr/>
              <a:t>30/04/2014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07EE-F7C4-B649-86BE-1C4BAA0C2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E7FF-0655-F142-8944-46CC9C0BF885}" type="datetimeFigureOut">
              <a:rPr lang="en-US" smtClean="0"/>
              <a:pPr/>
              <a:t>30/04/2014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07EE-F7C4-B649-86BE-1C4BAA0C2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4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E7FF-0655-F142-8944-46CC9C0BF885}" type="datetimeFigureOut">
              <a:rPr lang="en-US" smtClean="0"/>
              <a:pPr/>
              <a:t>30/04/2014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907EE-F7C4-B649-86BE-1C4BAA0C2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5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2E7FF-0655-F142-8944-46CC9C0BF885}" type="datetimeFigureOut">
              <a:rPr lang="en-US" smtClean="0"/>
              <a:pPr/>
              <a:t>30/04/2014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907EE-F7C4-B649-86BE-1C4BAA0C2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8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osone.org/article/info:doi/10.1371/journal.pone.0043382" TargetMode="External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d-for-br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" y="997798"/>
            <a:ext cx="8422436" cy="55181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9435" y="290286"/>
            <a:ext cx="511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badi MT Condensed Extra Bold"/>
                <a:cs typeface="Abadi MT Condensed Extra Bold"/>
              </a:rPr>
              <a:t>FOOD FOR THOUGHT</a:t>
            </a:r>
            <a:endParaRPr lang="en-US" sz="3600" dirty="0"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2212195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5618" y="411237"/>
            <a:ext cx="338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Leptin</a:t>
            </a:r>
            <a:r>
              <a:rPr lang="en-US" sz="3600" dirty="0" smtClean="0"/>
              <a:t> Deficiency</a:t>
            </a:r>
            <a:endParaRPr lang="en-US" sz="3600" dirty="0"/>
          </a:p>
        </p:txBody>
      </p:sp>
      <p:pic>
        <p:nvPicPr>
          <p:cNvPr id="5" name="Picture 4" descr="Leptin mi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13" y="3614661"/>
            <a:ext cx="3454400" cy="2349500"/>
          </a:xfrm>
          <a:prstGeom prst="rect">
            <a:avLst/>
          </a:prstGeom>
        </p:spPr>
      </p:pic>
      <p:pic>
        <p:nvPicPr>
          <p:cNvPr id="6" name="Picture 5" descr="leptin deficient childr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913" y="2250923"/>
            <a:ext cx="4368515" cy="371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01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043" y="187561"/>
            <a:ext cx="802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For most people, it’s not so simple…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382472" y="956850"/>
            <a:ext cx="4741334" cy="2661715"/>
            <a:chOff x="382472" y="585856"/>
            <a:chExt cx="4741334" cy="2661715"/>
          </a:xfrm>
        </p:grpSpPr>
        <p:sp>
          <p:nvSpPr>
            <p:cNvPr id="6" name="TextBox 5"/>
            <p:cNvSpPr txBox="1"/>
            <p:nvPr/>
          </p:nvSpPr>
          <p:spPr>
            <a:xfrm>
              <a:off x="382472" y="585856"/>
              <a:ext cx="47413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We like food</a:t>
              </a:r>
              <a:endParaRPr lang="en-US" sz="2400" dirty="0"/>
            </a:p>
          </p:txBody>
        </p:sp>
        <p:pic>
          <p:nvPicPr>
            <p:cNvPr id="7" name="Picture 6" descr="liking food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353" y="1215571"/>
              <a:ext cx="4000500" cy="20320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352142" y="3010742"/>
            <a:ext cx="3289300" cy="3162062"/>
            <a:chOff x="5352142" y="3010742"/>
            <a:chExt cx="3289300" cy="3162062"/>
          </a:xfrm>
        </p:grpSpPr>
        <p:pic>
          <p:nvPicPr>
            <p:cNvPr id="9" name="Picture 8" descr="lion hunting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2142" y="3709004"/>
              <a:ext cx="3289300" cy="24638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352142" y="3010742"/>
              <a:ext cx="3289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We WANT food</a:t>
              </a:r>
              <a:endParaRPr lang="en-US" sz="24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79775" y="4095180"/>
            <a:ext cx="1242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1203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1661" y="527948"/>
            <a:ext cx="7078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find food, especially sweet foods, rewarding</a:t>
            </a:r>
            <a:endParaRPr lang="en-US" sz="2800" dirty="0"/>
          </a:p>
        </p:txBody>
      </p:sp>
      <p:pic>
        <p:nvPicPr>
          <p:cNvPr id="15" name="Picture 14" descr="sweet reward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289" y="1521160"/>
            <a:ext cx="3809559" cy="508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2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871" y="485143"/>
            <a:ext cx="6464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we are prepared to work hard to get them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1767" y="1612387"/>
            <a:ext cx="587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“Do your homework and you can have a sweet!”</a:t>
            </a:r>
            <a:endParaRPr lang="en-US" dirty="0"/>
          </a:p>
        </p:txBody>
      </p:sp>
      <p:pic>
        <p:nvPicPr>
          <p:cNvPr id="6" name="Picture 5" descr="child doing homewo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27" y="2223622"/>
            <a:ext cx="3357740" cy="401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6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 a relationship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19" y="1207436"/>
            <a:ext cx="6317157" cy="4959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hreli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2256745"/>
            <a:ext cx="4191000" cy="3476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1571" y="457200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The effects of </a:t>
            </a:r>
            <a:r>
              <a:rPr lang="en-GB" sz="2800" dirty="0" err="1" smtClean="0"/>
              <a:t>Ghrelin</a:t>
            </a:r>
            <a:r>
              <a:rPr lang="en-GB" sz="2800" dirty="0" smtClean="0"/>
              <a:t> on Food Seeking in Rats</a:t>
            </a:r>
            <a:endParaRPr lang="en-GB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6711" y="385261"/>
            <a:ext cx="5208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Possible reasons for overeating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42290" y="1469699"/>
            <a:ext cx="423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Disruption of reward circuitry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3121" y="1997649"/>
            <a:ext cx="469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powerfully motivated to acquire food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2290" y="2839515"/>
            <a:ext cx="3838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Maladaption</a:t>
            </a:r>
            <a:r>
              <a:rPr lang="en-US" dirty="0" smtClean="0"/>
              <a:t> to food environment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55827" y="3381734"/>
            <a:ext cx="6007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Food as an addictive substance, especially sweet foods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2289" y="4080911"/>
            <a:ext cx="613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Obesity leading to impairment of executive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68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upid c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55" y="1753713"/>
            <a:ext cx="4352159" cy="3080742"/>
          </a:xfrm>
          <a:prstGeom prst="rect">
            <a:avLst/>
          </a:prstGeom>
        </p:spPr>
      </p:pic>
      <p:pic>
        <p:nvPicPr>
          <p:cNvPr id="5" name="Picture 4" descr="fat c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2" y="1753713"/>
            <a:ext cx="3486389" cy="3090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3782" y="423310"/>
            <a:ext cx="6819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Cognitive impairment and obesity are co-related and causality is complex</a:t>
            </a:r>
          </a:p>
          <a:p>
            <a:r>
              <a:rPr lang="en-US" dirty="0" smtClean="0"/>
              <a:t>Low scores of executive function at age 4 predict elevated BMI at age 8</a:t>
            </a:r>
            <a:endParaRPr lang="en-US" dirty="0"/>
          </a:p>
        </p:txBody>
      </p:sp>
      <p:sp>
        <p:nvSpPr>
          <p:cNvPr id="7" name="Left-Right Arrow 6"/>
          <p:cNvSpPr/>
          <p:nvPr/>
        </p:nvSpPr>
        <p:spPr>
          <a:xfrm>
            <a:off x="3795195" y="2887580"/>
            <a:ext cx="771135" cy="28761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33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455" y="840441"/>
            <a:ext cx="8659091" cy="4672853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273" y="246529"/>
            <a:ext cx="8509000" cy="523220"/>
          </a:xfrm>
          <a:noFill/>
          <a:ln/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1400" b="1" dirty="0">
                <a:solidFill>
                  <a:schemeClr val="tx2"/>
                </a:solidFill>
              </a:rPr>
              <a:t>Figure 1. Radar chart illustrating the performance of the Anorexia nervosa, Obese and Healthy eating/weight control groups for interference control, cognitive rigidity and decision making.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04091" y="5748618"/>
            <a:ext cx="8347364" cy="60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58" tIns="41029" rIns="82058" bIns="41029">
            <a:spAutoFit/>
          </a:bodyPr>
          <a:lstStyle/>
          <a:p>
            <a:pPr eaLnBrk="1" hangingPunct="1"/>
            <a:r>
              <a:rPr lang="en-US" sz="1100" dirty="0" err="1"/>
              <a:t>Fagundo</a:t>
            </a:r>
            <a:r>
              <a:rPr lang="en-US" sz="1100" dirty="0"/>
              <a:t> AB, de la Torre R, </a:t>
            </a:r>
            <a:r>
              <a:rPr lang="en-US" sz="1100" dirty="0" err="1"/>
              <a:t>Jiménez</a:t>
            </a:r>
            <a:r>
              <a:rPr lang="en-US" sz="1100" dirty="0"/>
              <a:t>-Murcia S, </a:t>
            </a:r>
            <a:r>
              <a:rPr lang="en-US" sz="1100" dirty="0" err="1"/>
              <a:t>Agüera</a:t>
            </a:r>
            <a:r>
              <a:rPr lang="en-US" sz="1100" dirty="0"/>
              <a:t> Z, et al. (2012) Executive Functions Profile in Extreme Eating/Weight Conditions: From Anorexia Nervosa to Obesity. </a:t>
            </a:r>
            <a:r>
              <a:rPr lang="en-US" sz="1100" dirty="0" err="1"/>
              <a:t>PLoS</a:t>
            </a:r>
            <a:r>
              <a:rPr lang="en-US" sz="1100" dirty="0"/>
              <a:t> ONE 7(8): e43382. doi:10.1371/journal.pone.0043382</a:t>
            </a:r>
          </a:p>
          <a:p>
            <a:pPr eaLnBrk="1" hangingPunct="1"/>
            <a:r>
              <a:rPr lang="en-US" sz="1100" dirty="0">
                <a:hlinkClick r:id="rId3"/>
              </a:rPr>
              <a:t>http://www.plosone.org/article/info:doi/10.1371/journal.pone.0043382</a:t>
            </a:r>
            <a:endParaRPr lang="en-US" sz="11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1091" y="6342530"/>
            <a:ext cx="2205182" cy="459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always consider other factors </a:t>
            </a:r>
          </a:p>
          <a:p>
            <a:r>
              <a:rPr lang="en-US" dirty="0" smtClean="0"/>
              <a:t>Lifestyle: eg exercise</a:t>
            </a:r>
          </a:p>
          <a:p>
            <a:r>
              <a:rPr lang="en-US" dirty="0" smtClean="0"/>
              <a:t>Intrinsic: eg genetics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8314" y="489857"/>
            <a:ext cx="6041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There are no simple solutions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0284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02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What food does the brain </a:t>
            </a:r>
            <a:r>
              <a:rPr lang="en-US" sz="3600" dirty="0">
                <a:latin typeface="Calibri"/>
                <a:cs typeface="Calibri"/>
              </a:rPr>
              <a:t>n</a:t>
            </a:r>
            <a:r>
              <a:rPr lang="en-US" sz="3600" dirty="0" smtClean="0">
                <a:latin typeface="Calibri"/>
                <a:cs typeface="Calibri"/>
              </a:rPr>
              <a:t>eed?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335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Our brains weigh ~ 1.4 kg = 2% of body weight</a:t>
            </a:r>
          </a:p>
          <a:p>
            <a:pPr marL="0" indent="0">
              <a:buNone/>
            </a:pPr>
            <a:r>
              <a:rPr lang="en-US" dirty="0" smtClean="0"/>
              <a:t>The brain requires 20% of resting metabolic consumption (</a:t>
            </a:r>
            <a:r>
              <a:rPr lang="en-US" dirty="0" smtClean="0">
                <a:solidFill>
                  <a:srgbClr val="000000"/>
                </a:solidFill>
              </a:rPr>
              <a:t>1600 calories/day = 320cals)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~16 watts  </a:t>
            </a:r>
          </a:p>
          <a:p>
            <a:pPr marL="0" indent="0">
              <a:buNone/>
            </a:pPr>
            <a:r>
              <a:rPr lang="en-US" dirty="0" smtClean="0"/>
              <a:t>supercomputer 1000 watts</a:t>
            </a:r>
          </a:p>
          <a:p>
            <a:pPr marL="0" indent="0">
              <a:buNone/>
            </a:pPr>
            <a:r>
              <a:rPr lang="en-US" dirty="0" smtClean="0"/>
              <a:t>Energy comes from glucose &amp; when a particular brain region is active, blood vessels dilate to deliver more glucose &amp; oxygen.</a:t>
            </a:r>
          </a:p>
        </p:txBody>
      </p:sp>
      <p:pic>
        <p:nvPicPr>
          <p:cNvPr id="4" name="Picture 3" descr="swe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922" y="4994812"/>
            <a:ext cx="2482222" cy="148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1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9915" y="424543"/>
            <a:ext cx="303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Artist’s Response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20486" y="1219200"/>
            <a:ext cx="549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Please, no brains full of food!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20485" y="1730829"/>
            <a:ext cx="513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Powerful communication without oversimplifying.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20486" y="2340429"/>
            <a:ext cx="478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Possible consideration of biological evolution </a:t>
            </a:r>
            <a:r>
              <a:rPr lang="en-GB" dirty="0" err="1" smtClean="0"/>
              <a:t>vs</a:t>
            </a:r>
            <a:r>
              <a:rPr lang="en-GB" dirty="0" smtClean="0"/>
              <a:t> technical development.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20486" y="2986760"/>
            <a:ext cx="461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Enjoy Imagining the Brain!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844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utrients affecting cognitive func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0"/>
            <a:ext cx="4363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24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Amino acids to make new proteins and neurotransmitters</a:t>
            </a:r>
          </a:p>
          <a:p>
            <a:pPr marL="0" indent="0">
              <a:buNone/>
            </a:pPr>
            <a:r>
              <a:rPr lang="en-US" dirty="0" smtClean="0"/>
              <a:t>Vitamins to carry out essential processes, especially B vitamins, and to act as antioxidants (E &amp; C)</a:t>
            </a:r>
          </a:p>
          <a:p>
            <a:pPr marL="0" indent="0">
              <a:buNone/>
            </a:pPr>
            <a:r>
              <a:rPr lang="en-US" dirty="0" smtClean="0"/>
              <a:t>Fatty acids, especially omega-3 oils found in fish</a:t>
            </a:r>
          </a:p>
          <a:p>
            <a:pPr marL="0" indent="0">
              <a:buNone/>
            </a:pPr>
            <a:r>
              <a:rPr lang="en-US" dirty="0" smtClean="0"/>
              <a:t>Minerals</a:t>
            </a:r>
          </a:p>
          <a:p>
            <a:pPr marL="0" indent="0">
              <a:buNone/>
            </a:pPr>
            <a:r>
              <a:rPr lang="en-US" dirty="0" smtClean="0"/>
              <a:t>A well nourished person with a balanced diet will have an abundance of these nutrients.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4812" y="438428"/>
            <a:ext cx="6797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else does the brain need?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88700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Very small changes in nutrients available to the brain can make a big difference…</a:t>
            </a:r>
          </a:p>
          <a:p>
            <a:pPr marL="0" indent="0">
              <a:buNone/>
            </a:pPr>
            <a:r>
              <a:rPr lang="en-US" dirty="0" smtClean="0"/>
              <a:t>Especially to the developing brain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839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8428"/>
            <a:ext cx="8229600" cy="5687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Folic acid &amp; neural tube defects</a:t>
            </a:r>
            <a:endParaRPr lang="en-US" sz="3600" dirty="0"/>
          </a:p>
        </p:txBody>
      </p:sp>
      <p:pic>
        <p:nvPicPr>
          <p:cNvPr id="4" name="Picture 3" descr="neural tube defe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391" y="2227363"/>
            <a:ext cx="5384234" cy="3602542"/>
          </a:xfrm>
          <a:prstGeom prst="rect">
            <a:avLst/>
          </a:prstGeom>
        </p:spPr>
      </p:pic>
      <p:pic>
        <p:nvPicPr>
          <p:cNvPr id="7" name="Picture 6" descr="neural tube formati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14" y="1233714"/>
            <a:ext cx="2678159" cy="512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5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8192"/>
            <a:ext cx="8229600" cy="5717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Phenylketonuria</a:t>
            </a:r>
            <a:endParaRPr lang="en-US" sz="3600" dirty="0"/>
          </a:p>
        </p:txBody>
      </p:sp>
      <p:pic>
        <p:nvPicPr>
          <p:cNvPr id="4" name="Picture 3" descr="PKU heel pri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307" y="1578469"/>
            <a:ext cx="3835400" cy="2120900"/>
          </a:xfrm>
          <a:prstGeom prst="rect">
            <a:avLst/>
          </a:prstGeom>
        </p:spPr>
      </p:pic>
      <p:pic>
        <p:nvPicPr>
          <p:cNvPr id="5" name="Picture 4" descr="PKU pathwa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54" y="1578469"/>
            <a:ext cx="4691949" cy="3123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51905" y="544286"/>
            <a:ext cx="3967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Untreated PKU results in intellectual disability and often seizures.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080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4857" y="508000"/>
            <a:ext cx="711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sorts of effects of nutrition on the brain are fortunately rare.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4190" y="991810"/>
            <a:ext cx="6579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most people, the food we need for healthy brains is available…</a:t>
            </a:r>
          </a:p>
          <a:p>
            <a:r>
              <a:rPr lang="en-US" dirty="0" smtClean="0"/>
              <a:t>Especially the calories!</a:t>
            </a:r>
            <a:endParaRPr lang="en-US" dirty="0"/>
          </a:p>
        </p:txBody>
      </p:sp>
      <p:pic>
        <p:nvPicPr>
          <p:cNvPr id="8" name="Picture 7" descr="obes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429" y="2262079"/>
            <a:ext cx="5334000" cy="208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8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857" y="108857"/>
            <a:ext cx="8031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Obesity: too much of a good thing?</a:t>
            </a:r>
            <a:endParaRPr lang="en-US" sz="3600" dirty="0"/>
          </a:p>
        </p:txBody>
      </p:sp>
      <p:pic>
        <p:nvPicPr>
          <p:cNvPr id="6" name="Picture 5" descr="health complications of obesit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67" y="1133324"/>
            <a:ext cx="6350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33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 a relationshi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819" y="1207436"/>
            <a:ext cx="6317157" cy="49599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97430" y="362857"/>
            <a:ext cx="734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Eating </a:t>
            </a:r>
            <a:r>
              <a:rPr lang="en-US" sz="3600" dirty="0" err="1"/>
              <a:t>b</a:t>
            </a:r>
            <a:r>
              <a:rPr lang="en-US" sz="3600" dirty="0" err="1" smtClean="0"/>
              <a:t>ehaviour</a:t>
            </a:r>
            <a:r>
              <a:rPr lang="en-US" sz="3600" dirty="0" smtClean="0"/>
              <a:t> is highly complex </a:t>
            </a:r>
            <a:endParaRPr lang="en-US" sz="3600" dirty="0"/>
          </a:p>
        </p:txBody>
      </p:sp>
      <p:pic>
        <p:nvPicPr>
          <p:cNvPr id="11" name="Picture 10" descr="In a relationship...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303" y="1979784"/>
            <a:ext cx="4826907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81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13524</TotalTime>
  <Words>661</Words>
  <Application>Microsoft Macintosh PowerPoint</Application>
  <PresentationFormat>On-screen Show (4:3)</PresentationFormat>
  <Paragraphs>74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What food does the brain need?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MRC-Cambridge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Yvonne Vallis</dc:creator>
  <cp:lastModifiedBy>Yvonne Vallis</cp:lastModifiedBy>
  <cp:revision>41</cp:revision>
  <dcterms:created xsi:type="dcterms:W3CDTF">2014-04-15T10:27:35Z</dcterms:created>
  <dcterms:modified xsi:type="dcterms:W3CDTF">2014-04-30T15:41:22Z</dcterms:modified>
</cp:coreProperties>
</file>