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3" r:id="rId4"/>
    <p:sldId id="262" r:id="rId5"/>
    <p:sldId id="271" r:id="rId6"/>
    <p:sldId id="269" r:id="rId7"/>
    <p:sldId id="274" r:id="rId8"/>
    <p:sldId id="257" r:id="rId9"/>
    <p:sldId id="272" r:id="rId10"/>
    <p:sldId id="273" r:id="rId11"/>
    <p:sldId id="258" r:id="rId12"/>
    <p:sldId id="260" r:id="rId13"/>
    <p:sldId id="261" r:id="rId14"/>
    <p:sldId id="279" r:id="rId15"/>
    <p:sldId id="278" r:id="rId16"/>
    <p:sldId id="259" r:id="rId17"/>
    <p:sldId id="276" r:id="rId18"/>
    <p:sldId id="275" r:id="rId19"/>
    <p:sldId id="277" r:id="rId20"/>
    <p:sldId id="281" r:id="rId21"/>
    <p:sldId id="267" r:id="rId22"/>
    <p:sldId id="282" r:id="rId23"/>
    <p:sldId id="283" r:id="rId24"/>
    <p:sldId id="284" r:id="rId25"/>
    <p:sldId id="285" r:id="rId26"/>
    <p:sldId id="286" r:id="rId27"/>
    <p:sldId id="292" r:id="rId28"/>
    <p:sldId id="291" r:id="rId29"/>
    <p:sldId id="287" r:id="rId30"/>
    <p:sldId id="288" r:id="rId31"/>
    <p:sldId id="293" r:id="rId32"/>
    <p:sldId id="289" r:id="rId33"/>
    <p:sldId id="266" r:id="rId34"/>
    <p:sldId id="280" r:id="rId35"/>
    <p:sldId id="295" r:id="rId36"/>
    <p:sldId id="27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3406"/>
    <a:srgbClr val="00C502"/>
    <a:srgbClr val="B61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0" autoAdjust="0"/>
    <p:restoredTop sz="97076" autoAdjust="0"/>
  </p:normalViewPr>
  <p:slideViewPr>
    <p:cSldViewPr snapToGrid="0" snapToObjects="1">
      <p:cViewPr>
        <p:scale>
          <a:sx n="140" d="100"/>
          <a:sy n="140" d="100"/>
        </p:scale>
        <p:origin x="-57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736578752509"/>
          <c:y val="0.0750667673742007"/>
          <c:w val="0.838263421247491"/>
          <c:h val="0.469643150409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Activity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prep1</c:v>
                </c:pt>
                <c:pt idx="1">
                  <c:v>prep2</c:v>
                </c:pt>
                <c:pt idx="2">
                  <c:v>prep3</c:v>
                </c:pt>
                <c:pt idx="3">
                  <c:v>prep4</c:v>
                </c:pt>
                <c:pt idx="4">
                  <c:v>SeMet1</c:v>
                </c:pt>
                <c:pt idx="5">
                  <c:v>SeMet2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50.0</c:v>
                </c:pt>
                <c:pt idx="1">
                  <c:v>54.0</c:v>
                </c:pt>
                <c:pt idx="2">
                  <c:v>53.0</c:v>
                </c:pt>
                <c:pt idx="3">
                  <c:v>48.0</c:v>
                </c:pt>
                <c:pt idx="4">
                  <c:v>90.0</c:v>
                </c:pt>
                <c:pt idx="5">
                  <c:v>95.0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prep1</c:v>
                </c:pt>
                <c:pt idx="1">
                  <c:v>prep2</c:v>
                </c:pt>
                <c:pt idx="2">
                  <c:v>prep3</c:v>
                </c:pt>
                <c:pt idx="3">
                  <c:v>prep4</c:v>
                </c:pt>
                <c:pt idx="4">
                  <c:v>SeMet1</c:v>
                </c:pt>
                <c:pt idx="5">
                  <c:v>SeMet2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prep1</c:v>
                </c:pt>
                <c:pt idx="1">
                  <c:v>prep2</c:v>
                </c:pt>
                <c:pt idx="2">
                  <c:v>prep3</c:v>
                </c:pt>
                <c:pt idx="3">
                  <c:v>prep4</c:v>
                </c:pt>
                <c:pt idx="4">
                  <c:v>SeMet1</c:v>
                </c:pt>
                <c:pt idx="5">
                  <c:v>SeMet2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6343096"/>
        <c:axId val="2116331768"/>
      </c:barChart>
      <c:catAx>
        <c:axId val="2116343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2116331768"/>
        <c:crosses val="autoZero"/>
        <c:auto val="1"/>
        <c:lblAlgn val="ctr"/>
        <c:lblOffset val="100"/>
        <c:noMultiLvlLbl val="0"/>
      </c:catAx>
      <c:valAx>
        <c:axId val="2116331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6343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736578752509"/>
          <c:y val="0.0750667673742007"/>
          <c:w val="0.838263421247491"/>
          <c:h val="0.469643150409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Activity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prep1</c:v>
                </c:pt>
                <c:pt idx="1">
                  <c:v>prep2</c:v>
                </c:pt>
                <c:pt idx="2">
                  <c:v>prep3</c:v>
                </c:pt>
                <c:pt idx="3">
                  <c:v>prep4</c:v>
                </c:pt>
                <c:pt idx="4">
                  <c:v>SeMet1</c:v>
                </c:pt>
                <c:pt idx="5">
                  <c:v>SeMet2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50.0</c:v>
                </c:pt>
                <c:pt idx="1">
                  <c:v>54.0</c:v>
                </c:pt>
                <c:pt idx="2">
                  <c:v>53.0</c:v>
                </c:pt>
                <c:pt idx="3">
                  <c:v>48.0</c:v>
                </c:pt>
                <c:pt idx="4">
                  <c:v>90.0</c:v>
                </c:pt>
                <c:pt idx="5">
                  <c:v>95.0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prep1</c:v>
                </c:pt>
                <c:pt idx="1">
                  <c:v>prep2</c:v>
                </c:pt>
                <c:pt idx="2">
                  <c:v>prep3</c:v>
                </c:pt>
                <c:pt idx="3">
                  <c:v>prep4</c:v>
                </c:pt>
                <c:pt idx="4">
                  <c:v>SeMet1</c:v>
                </c:pt>
                <c:pt idx="5">
                  <c:v>SeMet2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prep1</c:v>
                </c:pt>
                <c:pt idx="1">
                  <c:v>prep2</c:v>
                </c:pt>
                <c:pt idx="2">
                  <c:v>prep3</c:v>
                </c:pt>
                <c:pt idx="3">
                  <c:v>prep4</c:v>
                </c:pt>
                <c:pt idx="4">
                  <c:v>SeMet1</c:v>
                </c:pt>
                <c:pt idx="5">
                  <c:v>SeMet2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5632344"/>
        <c:axId val="-2145629336"/>
      </c:barChart>
      <c:catAx>
        <c:axId val="-2145632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-2145629336"/>
        <c:crosses val="autoZero"/>
        <c:auto val="1"/>
        <c:lblAlgn val="ctr"/>
        <c:lblOffset val="100"/>
        <c:noMultiLvlLbl val="0"/>
      </c:catAx>
      <c:valAx>
        <c:axId val="-2145629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5632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6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2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5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3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3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7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1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E34B-A5EB-674F-BFC7-B25E36AC643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E72AB-1CDF-5743-B5CB-A2FFAE2F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7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hyperlink" Target="http://www2.lmb.internal/wiki/index.php/Lamers_lab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hyperlink" Target="http://www.gelifesciences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://www2.lmb.internal/wiki/index.php/Lamers_lab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11.png"/><Relationship Id="rId8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services.mbi.ucla.edu/SER/" TargetMode="External"/><Relationship Id="rId3" Type="http://schemas.openxmlformats.org/officeDocument/2006/relationships/hyperlink" Target="http://www.gelifesciences.com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yst2_mega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9144000" cy="7379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8797"/>
            <a:ext cx="916078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Expression, purification, characterization, and crystallization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999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882" y="603568"/>
            <a:ext cx="5259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Different constructs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598"/>
            <a:ext cx="9144000" cy="34524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1062" y="1793524"/>
            <a:ext cx="1752247" cy="1225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07396" y="1802059"/>
            <a:ext cx="1752247" cy="1225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216282" y="1802059"/>
            <a:ext cx="1752247" cy="1225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18680" y="1802059"/>
            <a:ext cx="835578" cy="1140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007603" y="1802059"/>
            <a:ext cx="384048" cy="1140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606631" y="1810594"/>
            <a:ext cx="381384" cy="1054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0539" y="5859587"/>
            <a:ext cx="858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Planck Institute </a:t>
            </a:r>
            <a:r>
              <a:rPr lang="en-US" dirty="0" err="1" smtClean="0"/>
              <a:t>Teubingen</a:t>
            </a:r>
            <a:r>
              <a:rPr lang="en-US" dirty="0" smtClean="0"/>
              <a:t> toolkit =&gt; sequence searches, 2ndary structure prediction</a:t>
            </a:r>
          </a:p>
          <a:p>
            <a:r>
              <a:rPr lang="en-US" dirty="0" err="1" smtClean="0"/>
              <a:t>Clustal</a:t>
            </a:r>
            <a:r>
              <a:rPr lang="en-US" dirty="0" smtClean="0"/>
              <a:t> (alignments) </a:t>
            </a:r>
            <a:r>
              <a:rPr lang="en-US" dirty="0" err="1" smtClean="0"/>
              <a:t>Jalview</a:t>
            </a:r>
            <a:r>
              <a:rPr lang="en-US" dirty="0" smtClean="0"/>
              <a:t> (view/edit)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98" y="1582162"/>
            <a:ext cx="5067300" cy="504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882" y="6165076"/>
            <a:ext cx="282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Modeller</a:t>
            </a:r>
            <a:r>
              <a:rPr lang="en-US" dirty="0" smtClean="0"/>
              <a:t> (Andrej </a:t>
            </a:r>
            <a:r>
              <a:rPr lang="en-US" dirty="0" err="1" smtClean="0"/>
              <a:t>Sali</a:t>
            </a:r>
            <a:r>
              <a:rPr lang="en-US" dirty="0" smtClean="0"/>
              <a:t>, UCSF)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3882" y="603568"/>
            <a:ext cx="5329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Different constructs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991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9296" y="1542301"/>
            <a:ext cx="7456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engineering:  </a:t>
            </a:r>
            <a:r>
              <a:rPr lang="en-US" dirty="0" err="1" smtClean="0"/>
              <a:t>hydrophylic</a:t>
            </a:r>
            <a:r>
              <a:rPr lang="en-US" dirty="0" smtClean="0"/>
              <a:t> residues at loops into hydrophobic residues</a:t>
            </a:r>
          </a:p>
          <a:p>
            <a:r>
              <a:rPr lang="en-US" dirty="0" smtClean="0"/>
              <a:t>Mutate active site residues: catch it in the act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43882" y="603568"/>
            <a:ext cx="456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make mutants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609"/>
          <a:stretch/>
        </p:blipFill>
        <p:spPr>
          <a:xfrm>
            <a:off x="593320" y="2606742"/>
            <a:ext cx="4235879" cy="3481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480" y="3040160"/>
            <a:ext cx="3335303" cy="3326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326" y="6367041"/>
            <a:ext cx="8120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Derewenda</a:t>
            </a:r>
            <a:r>
              <a:rPr lang="en-US" sz="1400" dirty="0"/>
              <a:t> ZS. Application of protein engineering to enhance </a:t>
            </a:r>
            <a:r>
              <a:rPr lang="en-US" sz="1400" dirty="0" err="1"/>
              <a:t>crystallizability</a:t>
            </a:r>
            <a:r>
              <a:rPr lang="en-US" sz="1400" dirty="0"/>
              <a:t> and improve crystal properties. </a:t>
            </a:r>
            <a:endParaRPr lang="en-US" sz="1400" dirty="0" smtClean="0"/>
          </a:p>
          <a:p>
            <a:r>
              <a:rPr lang="en-US" sz="1400" dirty="0" err="1" smtClean="0"/>
              <a:t>Acta</a:t>
            </a:r>
            <a:r>
              <a:rPr lang="en-US" sz="1400" dirty="0" smtClean="0"/>
              <a:t> </a:t>
            </a:r>
            <a:r>
              <a:rPr lang="en-US" sz="1400" dirty="0" err="1"/>
              <a:t>Crystallogr</a:t>
            </a:r>
            <a:r>
              <a:rPr lang="en-US" sz="1400" dirty="0"/>
              <a:t> D </a:t>
            </a:r>
            <a:r>
              <a:rPr lang="en-US" sz="1400" dirty="0" err="1"/>
              <a:t>Biol</a:t>
            </a:r>
            <a:r>
              <a:rPr lang="en-US" sz="1400" dirty="0"/>
              <a:t> </a:t>
            </a:r>
            <a:r>
              <a:rPr lang="en-US" sz="1400" dirty="0" err="1"/>
              <a:t>Crystallogr</a:t>
            </a:r>
            <a:r>
              <a:rPr lang="en-US" sz="1400" dirty="0"/>
              <a:t>. 2010 May;66(</a:t>
            </a:r>
            <a:r>
              <a:rPr lang="en-US" sz="1400" dirty="0" err="1"/>
              <a:t>Pt</a:t>
            </a:r>
            <a:r>
              <a:rPr lang="en-US" sz="1400" dirty="0"/>
              <a:t> 5):604-15. </a:t>
            </a:r>
            <a:r>
              <a:rPr lang="en-US" sz="1400" dirty="0" smtClean="0"/>
              <a:t>PubMed </a:t>
            </a:r>
            <a:r>
              <a:rPr lang="en-US" sz="1400" dirty="0"/>
              <a:t>PMID: 20445236</a:t>
            </a:r>
          </a:p>
        </p:txBody>
      </p:sp>
    </p:spTree>
    <p:extLst>
      <p:ext uri="{BB962C8B-B14F-4D97-AF65-F5344CB8AC3E}">
        <p14:creationId xmlns:p14="http://schemas.microsoft.com/office/powerpoint/2010/main" val="273991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3882" y="603568"/>
            <a:ext cx="7583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add partner protein and/or substrate!</a:t>
            </a:r>
          </a:p>
          <a:p>
            <a:r>
              <a:rPr lang="en-US" sz="2400" b="1" dirty="0" smtClean="0"/>
              <a:t>(or anything else that will stabilize your protein)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65881" y="1555750"/>
            <a:ext cx="40096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 protein (if complex)</a:t>
            </a:r>
          </a:p>
          <a:p>
            <a:r>
              <a:rPr lang="en-US" dirty="0" smtClean="0"/>
              <a:t>Peptide</a:t>
            </a:r>
          </a:p>
          <a:p>
            <a:r>
              <a:rPr lang="en-US" dirty="0" smtClean="0"/>
              <a:t>DNA/RNA</a:t>
            </a:r>
          </a:p>
          <a:p>
            <a:r>
              <a:rPr lang="en-US" dirty="0" smtClean="0"/>
              <a:t>ATP/GTP (or non-hydrolysable analogue)</a:t>
            </a:r>
          </a:p>
          <a:p>
            <a:r>
              <a:rPr lang="en-US" dirty="0" smtClean="0"/>
              <a:t>Inhibitor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5881" y="3458633"/>
            <a:ext cx="369913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how do you know what to add??</a:t>
            </a:r>
          </a:p>
          <a:p>
            <a:endParaRPr lang="en-US" dirty="0"/>
          </a:p>
          <a:p>
            <a:r>
              <a:rPr lang="en-US" sz="2600" b="1" dirty="0" smtClean="0"/>
              <a:t>Study your protein!</a:t>
            </a:r>
            <a:endParaRPr lang="en-US" sz="2600" b="1" dirty="0"/>
          </a:p>
        </p:txBody>
      </p:sp>
      <p:pic>
        <p:nvPicPr>
          <p:cNvPr id="7" name="Picture 3" descr="front_righ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21111" b="4591"/>
          <a:stretch>
            <a:fillRect/>
          </a:stretch>
        </p:blipFill>
        <p:spPr bwMode="auto">
          <a:xfrm>
            <a:off x="6346126" y="3732881"/>
            <a:ext cx="2215445" cy="2782358"/>
          </a:xfrm>
          <a:prstGeom prst="rect">
            <a:avLst/>
          </a:prstGeom>
          <a:solidFill>
            <a:srgbClr val="FFFFE7"/>
          </a:solidFill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411667645"/>
              </p:ext>
            </p:extLst>
          </p:nvPr>
        </p:nvGraphicFramePr>
        <p:xfrm>
          <a:off x="1476375" y="4886073"/>
          <a:ext cx="4365625" cy="267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482084" y="553291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ATPase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1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422400" y="576263"/>
            <a:ext cx="5832475" cy="54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									</a:t>
            </a:r>
            <a:endParaRPr lang="en-US" sz="1400" b="1" dirty="0" smtClean="0">
              <a:latin typeface="Arial" charset="0"/>
            </a:endParaRPr>
          </a:p>
          <a:p>
            <a:r>
              <a:rPr lang="en-US" sz="1400" b="1" u="sng" dirty="0" smtClean="0">
                <a:latin typeface="Arial" charset="0"/>
              </a:rPr>
              <a:t>X family </a:t>
            </a:r>
            <a:r>
              <a:rPr lang="en-US" sz="1400" b="1" dirty="0" smtClean="0">
                <a:latin typeface="Arial" charset="0"/>
              </a:rPr>
              <a:t>							</a:t>
            </a:r>
          </a:p>
          <a:p>
            <a:r>
              <a:rPr lang="en-US" sz="1400" b="1" dirty="0" smtClean="0">
                <a:latin typeface="Arial" charset="0"/>
              </a:rPr>
              <a:t>    </a:t>
            </a:r>
            <a:r>
              <a:rPr lang="en-US" sz="1400" b="1" dirty="0">
                <a:latin typeface="Arial" charset="0"/>
              </a:rPr>
              <a:t>Pol </a:t>
            </a:r>
            <a:r>
              <a:rPr lang="en-US" sz="1400" b="1" dirty="0">
                <a:latin typeface="Arial" charset="0"/>
                <a:sym typeface="Symbol" charset="0"/>
              </a:rPr>
              <a:t></a:t>
            </a:r>
            <a:r>
              <a:rPr lang="en-US" sz="1400" b="1" dirty="0">
                <a:latin typeface="Arial" charset="0"/>
              </a:rPr>
              <a:t>		GCCGCGGG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AAA</a:t>
            </a:r>
            <a:r>
              <a:rPr lang="en-US" sz="1400" b="1" dirty="0">
                <a:latin typeface="Arial" charset="0"/>
              </a:rPr>
              <a:t>			</a:t>
            </a:r>
          </a:p>
          <a:p>
            <a:r>
              <a:rPr lang="en-US" sz="1400" dirty="0">
                <a:latin typeface="Arial" charset="0"/>
              </a:rPr>
              <a:t>    (Pelletier 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Arial" charset="0"/>
              </a:rPr>
              <a:t>94)</a:t>
            </a:r>
            <a:r>
              <a:rPr lang="en-US" sz="1400" b="1" dirty="0">
                <a:latin typeface="Arial" charset="0"/>
              </a:rPr>
              <a:t>	CGGCGC</a:t>
            </a:r>
            <a:r>
              <a:rPr lang="en-US" sz="1400" b="1" dirty="0">
                <a:solidFill>
                  <a:srgbClr val="3366FF"/>
                </a:solidFill>
                <a:latin typeface="Arial" charset="0"/>
              </a:rPr>
              <a:t>CC</a:t>
            </a:r>
            <a:r>
              <a:rPr lang="en-US" sz="1400" b="1" dirty="0">
                <a:latin typeface="Arial" charset="0"/>
              </a:rPr>
              <a:t>				</a:t>
            </a:r>
          </a:p>
          <a:p>
            <a:endParaRPr lang="en-US" sz="1400" b="1" dirty="0">
              <a:latin typeface="Times New Roman" charset="0"/>
            </a:endParaRPr>
          </a:p>
          <a:p>
            <a:r>
              <a:rPr lang="en-US" sz="1400" dirty="0">
                <a:latin typeface="Arial" charset="0"/>
              </a:rPr>
              <a:t>    </a:t>
            </a:r>
            <a:r>
              <a:rPr lang="en-US" sz="1400" b="1" dirty="0">
                <a:latin typeface="Arial" charset="0"/>
              </a:rPr>
              <a:t>Pol </a:t>
            </a:r>
            <a:r>
              <a:rPr lang="en-US" sz="1400" b="1" dirty="0">
                <a:latin typeface="Arial" charset="0"/>
                <a:sym typeface="Symbol" charset="0"/>
              </a:rPr>
              <a:t></a:t>
            </a:r>
            <a:r>
              <a:rPr lang="en-US" sz="1400" b="1" dirty="0">
                <a:latin typeface="Arial" charset="0"/>
              </a:rPr>
              <a:t>		CGACTACGCGACAGCC		</a:t>
            </a:r>
          </a:p>
          <a:p>
            <a:r>
              <a:rPr lang="en-US" sz="1400" dirty="0">
                <a:latin typeface="Arial" charset="0"/>
              </a:rPr>
              <a:t>    (</a:t>
            </a:r>
            <a:r>
              <a:rPr lang="en-US" sz="1400" dirty="0" err="1">
                <a:latin typeface="Arial" charset="0"/>
              </a:rPr>
              <a:t>Batra</a:t>
            </a:r>
            <a:r>
              <a:rPr lang="en-US" sz="1400" dirty="0">
                <a:latin typeface="Arial" charset="0"/>
              </a:rPr>
              <a:t> 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Arial" charset="0"/>
              </a:rPr>
              <a:t>06)</a:t>
            </a:r>
            <a:r>
              <a:rPr lang="en-US" sz="1400" b="1" dirty="0">
                <a:latin typeface="Arial" charset="0"/>
              </a:rPr>
              <a:t>	</a:t>
            </a:r>
            <a:r>
              <a:rPr lang="en-US" sz="1400" b="1" dirty="0" smtClean="0">
                <a:latin typeface="Arial" charset="0"/>
              </a:rPr>
              <a:t>GCTGATGCG</a:t>
            </a:r>
            <a:r>
              <a:rPr lang="en-US" sz="1400" b="1" dirty="0" smtClean="0">
                <a:solidFill>
                  <a:srgbClr val="3366FF"/>
                </a:solidFill>
                <a:latin typeface="Arial" charset="0"/>
              </a:rPr>
              <a:t>C</a:t>
            </a:r>
            <a:r>
              <a:rPr lang="en-US" sz="1400" b="1" dirty="0" smtClean="0">
                <a:latin typeface="Arial" charset="0"/>
              </a:rPr>
              <a:t>   </a:t>
            </a:r>
            <a:r>
              <a:rPr lang="en-US" sz="1400" b="1" dirty="0">
                <a:latin typeface="Arial" charset="0"/>
              </a:rPr>
              <a:t>GTCGG			</a:t>
            </a:r>
          </a:p>
          <a:p>
            <a:endParaRPr lang="en-US" sz="1400" b="1" dirty="0">
              <a:latin typeface="Arial" charset="0"/>
            </a:endParaRPr>
          </a:p>
          <a:p>
            <a:r>
              <a:rPr lang="en-US" sz="1400" b="1" u="sng" dirty="0">
                <a:latin typeface="Arial" charset="0"/>
              </a:rPr>
              <a:t>A family</a:t>
            </a:r>
            <a:endParaRPr lang="en-US" sz="1400" b="1" dirty="0">
              <a:latin typeface="Arial" charset="0"/>
            </a:endParaRPr>
          </a:p>
          <a:p>
            <a:r>
              <a:rPr lang="en-US" sz="1400" dirty="0">
                <a:latin typeface="Arial" charset="0"/>
              </a:rPr>
              <a:t>    </a:t>
            </a:r>
            <a:r>
              <a:rPr lang="en-US" sz="1400" b="1" dirty="0">
                <a:latin typeface="Arial" charset="0"/>
              </a:rPr>
              <a:t>Bacillus		CGTACTACGA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GAGA</a:t>
            </a:r>
            <a:r>
              <a:rPr lang="en-US" sz="1400" b="1" dirty="0">
                <a:latin typeface="Arial" charset="0"/>
              </a:rPr>
              <a:t>			</a:t>
            </a:r>
          </a:p>
          <a:p>
            <a:r>
              <a:rPr lang="en-US" sz="1400" dirty="0">
                <a:latin typeface="Arial" charset="0"/>
              </a:rPr>
              <a:t>    (Kiefer 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Arial" charset="0"/>
              </a:rPr>
              <a:t>98)</a:t>
            </a:r>
            <a:r>
              <a:rPr lang="en-US" sz="1400" b="1" dirty="0">
                <a:latin typeface="Arial" charset="0"/>
              </a:rPr>
              <a:t>	GCATGATGC			  </a:t>
            </a:r>
            <a:r>
              <a:rPr lang="en-US" sz="1400" b="1" dirty="0" smtClean="0">
                <a:latin typeface="Arial" charset="0"/>
              </a:rPr>
              <a:t>	</a:t>
            </a:r>
            <a:endParaRPr lang="en-US" sz="1400" b="1" dirty="0">
              <a:latin typeface="Arial" charset="0"/>
            </a:endParaRPr>
          </a:p>
          <a:p>
            <a:endParaRPr lang="en-US" sz="1400" b="1" dirty="0">
              <a:latin typeface="Arial" charset="0"/>
            </a:endParaRPr>
          </a:p>
          <a:p>
            <a:r>
              <a:rPr lang="en-US" sz="1400" b="1" dirty="0">
                <a:latin typeface="Arial" charset="0"/>
              </a:rPr>
              <a:t>  </a:t>
            </a:r>
            <a:r>
              <a:rPr lang="en-US" sz="1400" b="1" dirty="0" smtClean="0">
                <a:latin typeface="Arial" charset="0"/>
              </a:rPr>
              <a:t>  T7 </a:t>
            </a:r>
            <a:r>
              <a:rPr lang="en-US" sz="1400" b="1" dirty="0">
                <a:latin typeface="Arial" charset="0"/>
              </a:rPr>
              <a:t>phage	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GCTTTTGCTGC</a:t>
            </a:r>
            <a:r>
              <a:rPr lang="en-US" sz="1400" b="1" dirty="0" smtClean="0">
                <a:latin typeface="Arial" charset="0"/>
              </a:rPr>
              <a:t>CGG </a:t>
            </a:r>
            <a:r>
              <a:rPr lang="en-US" sz="1400" b="1" dirty="0">
                <a:latin typeface="Arial" charset="0"/>
              </a:rPr>
              <a:t>TCACGGTTCC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CC</a:t>
            </a:r>
            <a:r>
              <a:rPr lang="en-US" sz="1400" b="1" dirty="0">
                <a:latin typeface="Arial" charset="0"/>
              </a:rPr>
              <a:t>	</a:t>
            </a:r>
          </a:p>
          <a:p>
            <a:r>
              <a:rPr lang="en-US" sz="1400" dirty="0">
                <a:latin typeface="Arial" charset="0"/>
              </a:rPr>
              <a:t>    (</a:t>
            </a:r>
            <a:r>
              <a:rPr lang="en-US" sz="1400" dirty="0" err="1">
                <a:latin typeface="Arial" charset="0"/>
              </a:rPr>
              <a:t>Doublie</a:t>
            </a:r>
            <a:r>
              <a:rPr lang="en-US" sz="1400" dirty="0">
                <a:latin typeface="Arial" charset="0"/>
              </a:rPr>
              <a:t> 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Arial" charset="0"/>
              </a:rPr>
              <a:t>98)</a:t>
            </a:r>
            <a:r>
              <a:rPr lang="en-US" sz="1400" b="1" dirty="0">
                <a:latin typeface="Arial" charset="0"/>
              </a:rPr>
              <a:t>	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CGAAAACGACG</a:t>
            </a:r>
            <a:r>
              <a:rPr lang="en-US" sz="1400" b="1" dirty="0">
                <a:latin typeface="Arial" charset="0"/>
              </a:rPr>
              <a:t>GCCAGTGCCA</a:t>
            </a:r>
            <a:r>
              <a:rPr lang="en-US" sz="1400" b="1" dirty="0">
                <a:solidFill>
                  <a:srgbClr val="3366FF"/>
                </a:solidFill>
                <a:latin typeface="Arial" charset="0"/>
              </a:rPr>
              <a:t>AG</a:t>
            </a:r>
            <a:r>
              <a:rPr lang="en-US" sz="1400" b="1" dirty="0">
                <a:latin typeface="Arial" charset="0"/>
              </a:rPr>
              <a:t>		</a:t>
            </a:r>
          </a:p>
          <a:p>
            <a:endParaRPr lang="en-US" sz="1400" b="1" dirty="0">
              <a:latin typeface="Arial" charset="0"/>
            </a:endParaRPr>
          </a:p>
          <a:p>
            <a:r>
              <a:rPr lang="en-US" sz="1400" b="1" dirty="0">
                <a:latin typeface="Arial" charset="0"/>
              </a:rPr>
              <a:t>    Taq		CTGGTGCCGCGGGA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AA</a:t>
            </a:r>
            <a:r>
              <a:rPr lang="en-US" sz="1400" b="1" dirty="0">
                <a:latin typeface="Arial" charset="0"/>
              </a:rPr>
              <a:t>		</a:t>
            </a:r>
            <a:endParaRPr lang="en-US" sz="1400" b="1" dirty="0" smtClean="0">
              <a:latin typeface="Arial" charset="0"/>
            </a:endParaRPr>
          </a:p>
          <a:p>
            <a:r>
              <a:rPr lang="en-US" sz="1400" dirty="0" smtClean="0">
                <a:latin typeface="Arial" charset="0"/>
              </a:rPr>
              <a:t>    (Li </a:t>
            </a:r>
            <a:r>
              <a:rPr lang="ja-JP" altLang="en-US" sz="1400" dirty="0" smtClean="0">
                <a:latin typeface="Arial"/>
              </a:rPr>
              <a:t>’</a:t>
            </a:r>
            <a:r>
              <a:rPr lang="en-US" sz="1400" dirty="0" smtClean="0">
                <a:latin typeface="Arial" charset="0"/>
              </a:rPr>
              <a:t>98)</a:t>
            </a:r>
            <a:r>
              <a:rPr lang="en-US" sz="1400" b="1" dirty="0" smtClean="0">
                <a:latin typeface="Arial" charset="0"/>
              </a:rPr>
              <a:t>		GACCACGGCGC</a:t>
            </a:r>
            <a:r>
              <a:rPr lang="en-US" sz="1400" b="1" dirty="0" smtClean="0">
                <a:solidFill>
                  <a:srgbClr val="3366FF"/>
                </a:solidFill>
                <a:latin typeface="Arial" charset="0"/>
              </a:rPr>
              <a:t>CC</a:t>
            </a:r>
            <a:r>
              <a:rPr lang="en-US" sz="1400" b="1" dirty="0" smtClean="0">
                <a:latin typeface="Arial" charset="0"/>
              </a:rPr>
              <a:t>			</a:t>
            </a:r>
          </a:p>
          <a:p>
            <a:endParaRPr lang="en-US" sz="1400" b="1" u="sng" dirty="0">
              <a:latin typeface="Arial" charset="0"/>
            </a:endParaRPr>
          </a:p>
          <a:p>
            <a:r>
              <a:rPr lang="en-US" sz="1400" b="1" u="sng" dirty="0">
                <a:latin typeface="Arial" charset="0"/>
              </a:rPr>
              <a:t>B family</a:t>
            </a:r>
            <a:endParaRPr lang="en-US" sz="1400" b="1" dirty="0">
              <a:latin typeface="Arial" charset="0"/>
            </a:endParaRPr>
          </a:p>
          <a:p>
            <a:r>
              <a:rPr lang="en-US" sz="1400" b="1" dirty="0">
                <a:latin typeface="Arial" charset="0"/>
              </a:rPr>
              <a:t>    RB69		GCGCCTGACGAATGGACA	</a:t>
            </a:r>
          </a:p>
          <a:p>
            <a:r>
              <a:rPr lang="en-US" sz="1400" dirty="0">
                <a:latin typeface="Arial" charset="0"/>
              </a:rPr>
              <a:t>    (Franklin 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Arial" charset="0"/>
              </a:rPr>
              <a:t>01)</a:t>
            </a:r>
            <a:r>
              <a:rPr lang="en-US" sz="1400" b="1" dirty="0">
                <a:latin typeface="Arial" charset="0"/>
              </a:rPr>
              <a:t> 	</a:t>
            </a:r>
            <a:r>
              <a:rPr lang="en-US" sz="1400" b="1" dirty="0" err="1" smtClean="0">
                <a:latin typeface="Arial" charset="0"/>
              </a:rPr>
              <a:t>GCGGACTGCTTACC</a:t>
            </a:r>
            <a:r>
              <a:rPr lang="en-US" sz="1400" b="1" baseline="-25000" dirty="0" err="1" smtClean="0">
                <a:latin typeface="Arial" charset="0"/>
              </a:rPr>
              <a:t>d</a:t>
            </a:r>
            <a:r>
              <a:rPr lang="en-US" sz="1400" b="1" dirty="0" err="1" smtClean="0">
                <a:solidFill>
                  <a:srgbClr val="3366FF"/>
                </a:solidFill>
                <a:latin typeface="Arial" charset="0"/>
              </a:rPr>
              <a:t>T</a:t>
            </a:r>
            <a:r>
              <a:rPr lang="en-US" sz="1400" b="1" dirty="0">
                <a:latin typeface="Arial" charset="0"/>
              </a:rPr>
              <a:t>		</a:t>
            </a:r>
            <a:endParaRPr lang="en-US" sz="1400" dirty="0">
              <a:latin typeface="Arial" charset="0"/>
            </a:endParaRPr>
          </a:p>
          <a:p>
            <a:endParaRPr lang="en-US" sz="1400" b="1" u="sng" dirty="0">
              <a:latin typeface="Arial" charset="0"/>
            </a:endParaRPr>
          </a:p>
          <a:p>
            <a:r>
              <a:rPr lang="en-US" sz="1400" b="1" u="sng" dirty="0">
                <a:latin typeface="Arial" charset="0"/>
              </a:rPr>
              <a:t>Y family</a:t>
            </a:r>
            <a:endParaRPr lang="en-US" sz="1400" b="1" dirty="0">
              <a:latin typeface="Arial" charset="0"/>
            </a:endParaRPr>
          </a:p>
          <a:p>
            <a:r>
              <a:rPr lang="en-US" sz="1400" b="1" dirty="0">
                <a:latin typeface="Arial" charset="0"/>
              </a:rPr>
              <a:t>    Dpo4		</a:t>
            </a:r>
            <a:r>
              <a:rPr lang="en-US" sz="1400" b="1" dirty="0" smtClean="0">
                <a:latin typeface="Arial" charset="0"/>
              </a:rPr>
              <a:t>CCCCCTTCCTGATTACT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1400" b="1" dirty="0">
                <a:latin typeface="Arial" charset="0"/>
              </a:rPr>
              <a:t>		</a:t>
            </a:r>
            <a:endParaRPr lang="en-US" sz="1400" b="1" dirty="0" smtClean="0">
              <a:latin typeface="Arial" charset="0"/>
            </a:endParaRPr>
          </a:p>
          <a:p>
            <a:r>
              <a:rPr lang="en-US" sz="1400" dirty="0" smtClean="0">
                <a:latin typeface="Arial" charset="0"/>
              </a:rPr>
              <a:t>    </a:t>
            </a:r>
            <a:r>
              <a:rPr lang="en-US" sz="1400" dirty="0">
                <a:latin typeface="Arial" charset="0"/>
              </a:rPr>
              <a:t>(Ling 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Arial" charset="0"/>
              </a:rPr>
              <a:t>01)</a:t>
            </a:r>
            <a:r>
              <a:rPr lang="en-US" sz="1400" b="1" dirty="0">
                <a:latin typeface="Arial" charset="0"/>
              </a:rPr>
              <a:t>	</a:t>
            </a:r>
            <a:r>
              <a:rPr lang="en-US" sz="1400" b="1" dirty="0" smtClean="0">
                <a:latin typeface="Arial" charset="0"/>
              </a:rPr>
              <a:t>GGGGGAAGGACTA</a:t>
            </a:r>
            <a:r>
              <a:rPr lang="en-US" sz="1400" b="1" dirty="0" smtClean="0">
                <a:solidFill>
                  <a:srgbClr val="3366FF"/>
                </a:solidFill>
                <a:latin typeface="Arial" charset="0"/>
              </a:rPr>
              <a:t>A</a:t>
            </a:r>
            <a:r>
              <a:rPr lang="en-US" sz="1400" b="1" dirty="0">
                <a:latin typeface="Arial" charset="0"/>
              </a:rPr>
              <a:t>			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910193" y="6131501"/>
            <a:ext cx="328387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366FF"/>
                </a:solidFill>
                <a:latin typeface="Arial" charset="0"/>
              </a:rPr>
              <a:t>A</a:t>
            </a:r>
            <a:r>
              <a:rPr lang="en-US" sz="1600" b="1" dirty="0">
                <a:latin typeface="Arial" charset="0"/>
              </a:rPr>
              <a:t> = added </a:t>
            </a:r>
            <a:r>
              <a:rPr lang="en-US" sz="1600" b="1" dirty="0" smtClean="0">
                <a:latin typeface="Arial" charset="0"/>
              </a:rPr>
              <a:t>during crystallization</a:t>
            </a:r>
            <a:endParaRPr lang="en-US" sz="1600" b="1" dirty="0">
              <a:latin typeface="Arial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US" sz="1600" b="1" dirty="0">
                <a:latin typeface="Arial" charset="0"/>
              </a:rPr>
              <a:t> = not visible in </a:t>
            </a:r>
            <a:r>
              <a:rPr lang="en-US" sz="1600" b="1" dirty="0" smtClean="0">
                <a:latin typeface="Arial" charset="0"/>
              </a:rPr>
              <a:t>structure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363519" y="114598"/>
            <a:ext cx="5891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… or cross your fingers and hope for the best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022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4" b="17813"/>
          <a:stretch/>
        </p:blipFill>
        <p:spPr>
          <a:xfrm>
            <a:off x="2859936" y="1270000"/>
            <a:ext cx="4940300" cy="2936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81" y="4107900"/>
            <a:ext cx="7297008" cy="1956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0943" y="4591099"/>
            <a:ext cx="140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Biochemistry</a:t>
            </a:r>
          </a:p>
          <a:p>
            <a:r>
              <a:rPr lang="en-US" dirty="0" smtClean="0"/>
              <a:t>(</a:t>
            </a:r>
            <a:r>
              <a:rPr lang="en-US" dirty="0" smtClean="0"/>
              <a:t>1996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91297" y="5900764"/>
            <a:ext cx="175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 Structure</a:t>
            </a:r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dirty="0" smtClean="0"/>
              <a:t>2006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8790" y="5961580"/>
            <a:ext cx="1234440" cy="3657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13230" y="5961580"/>
            <a:ext cx="731520" cy="365760"/>
          </a:xfrm>
          <a:prstGeom prst="rect">
            <a:avLst/>
          </a:prstGeom>
          <a:solidFill>
            <a:srgbClr val="B612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4750" y="5961580"/>
            <a:ext cx="731520" cy="365760"/>
          </a:xfrm>
          <a:prstGeom prst="rect">
            <a:avLst/>
          </a:prstGeom>
          <a:solidFill>
            <a:srgbClr val="00C5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76270" y="5961580"/>
            <a:ext cx="219456" cy="365760"/>
          </a:xfrm>
          <a:prstGeom prst="rect">
            <a:avLst/>
          </a:prstGeom>
          <a:solidFill>
            <a:srgbClr val="B612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95726" y="5961580"/>
            <a:ext cx="1591056" cy="3657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6782" y="5961580"/>
            <a:ext cx="292608" cy="36576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79390" y="5961580"/>
            <a:ext cx="438912" cy="365760"/>
          </a:xfrm>
          <a:prstGeom prst="rect">
            <a:avLst/>
          </a:prstGeom>
          <a:solidFill>
            <a:srgbClr val="74340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18302" y="5961580"/>
            <a:ext cx="402336" cy="36576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16633" y="6565636"/>
            <a:ext cx="205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site: 401/403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274057" y="6340168"/>
            <a:ext cx="0" cy="3657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887673" y="6363106"/>
            <a:ext cx="0" cy="2254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824203" y="6363106"/>
            <a:ext cx="0" cy="2254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62068" y="656563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-bind: 920-924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12104" y="6565636"/>
            <a:ext cx="188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dirty="0" smtClean="0"/>
              <a:t>-bind: 1072-1160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1949189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..do limited proteolysis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43882" y="603568"/>
            <a:ext cx="404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DO NOT…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636" y="3471824"/>
            <a:ext cx="2082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 believe everything </a:t>
            </a:r>
          </a:p>
          <a:p>
            <a:r>
              <a:rPr lang="en-US" dirty="0" smtClean="0"/>
              <a:t>    that is published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1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3882" y="603568"/>
            <a:ext cx="438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how to clone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11" y="1481668"/>
            <a:ext cx="6701712" cy="4054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374" y="5773228"/>
            <a:ext cx="6795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http://www2.lmb.internal/wiki/index.php/</a:t>
            </a:r>
            <a:r>
              <a:rPr lang="en-US" dirty="0" smtClean="0">
                <a:hlinkClick r:id="rId3"/>
              </a:rPr>
              <a:t>Lamers_lab</a:t>
            </a:r>
            <a:r>
              <a:rPr lang="en-US" dirty="0" smtClean="0"/>
              <a:t> -&gt; </a:t>
            </a:r>
            <a:r>
              <a:rPr lang="en-US" dirty="0" smtClean="0"/>
              <a:t>cloning</a:t>
            </a:r>
          </a:p>
          <a:p>
            <a:endParaRPr lang="en-US" dirty="0" smtClean="0"/>
          </a:p>
          <a:p>
            <a:r>
              <a:rPr lang="en-US" sz="1600" dirty="0" err="1"/>
              <a:t>Aslanidis</a:t>
            </a:r>
            <a:r>
              <a:rPr lang="en-US" sz="1600" dirty="0"/>
              <a:t> C, de Jong PJ. Ligation-independent cloning of PCR products (LIC-PCR). </a:t>
            </a:r>
          </a:p>
          <a:p>
            <a:r>
              <a:rPr lang="en-US" sz="1600" dirty="0"/>
              <a:t>Nucleic Acids Res. 1990 Oct 25;18(20):6069-74. PubMed PMID: </a:t>
            </a:r>
            <a:r>
              <a:rPr lang="en-US" sz="1600" dirty="0" smtClean="0"/>
              <a:t>2235490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991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9308" y="3812874"/>
            <a:ext cx="3821373" cy="245077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241176" y="4777238"/>
            <a:ext cx="3799505" cy="1460037"/>
          </a:xfrm>
          <a:custGeom>
            <a:avLst/>
            <a:gdLst>
              <a:gd name="connsiteX0" fmla="*/ 0 w 3355279"/>
              <a:gd name="connsiteY0" fmla="*/ 1763059 h 1763059"/>
              <a:gd name="connsiteX1" fmla="*/ 448236 w 3355279"/>
              <a:gd name="connsiteY1" fmla="*/ 1665941 h 1763059"/>
              <a:gd name="connsiteX2" fmla="*/ 859118 w 3355279"/>
              <a:gd name="connsiteY2" fmla="*/ 1329765 h 1763059"/>
              <a:gd name="connsiteX3" fmla="*/ 1210236 w 3355279"/>
              <a:gd name="connsiteY3" fmla="*/ 694765 h 1763059"/>
              <a:gd name="connsiteX4" fmla="*/ 1546412 w 3355279"/>
              <a:gd name="connsiteY4" fmla="*/ 216647 h 1763059"/>
              <a:gd name="connsiteX5" fmla="*/ 2196353 w 3355279"/>
              <a:gd name="connsiteY5" fmla="*/ 52294 h 1763059"/>
              <a:gd name="connsiteX6" fmla="*/ 3204883 w 3355279"/>
              <a:gd name="connsiteY6" fmla="*/ 14941 h 1763059"/>
              <a:gd name="connsiteX7" fmla="*/ 3331883 w 3355279"/>
              <a:gd name="connsiteY7" fmla="*/ 0 h 176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5279" h="1763059">
                <a:moveTo>
                  <a:pt x="0" y="1763059"/>
                </a:moveTo>
                <a:cubicBezTo>
                  <a:pt x="152525" y="1750608"/>
                  <a:pt x="305050" y="1738157"/>
                  <a:pt x="448236" y="1665941"/>
                </a:cubicBezTo>
                <a:cubicBezTo>
                  <a:pt x="591422" y="1593725"/>
                  <a:pt x="732118" y="1491628"/>
                  <a:pt x="859118" y="1329765"/>
                </a:cubicBezTo>
                <a:cubicBezTo>
                  <a:pt x="986118" y="1167902"/>
                  <a:pt x="1095687" y="880285"/>
                  <a:pt x="1210236" y="694765"/>
                </a:cubicBezTo>
                <a:cubicBezTo>
                  <a:pt x="1324785" y="509245"/>
                  <a:pt x="1382059" y="323725"/>
                  <a:pt x="1546412" y="216647"/>
                </a:cubicBezTo>
                <a:cubicBezTo>
                  <a:pt x="1710765" y="109568"/>
                  <a:pt x="1919941" y="85912"/>
                  <a:pt x="2196353" y="52294"/>
                </a:cubicBezTo>
                <a:cubicBezTo>
                  <a:pt x="2472765" y="18676"/>
                  <a:pt x="3015628" y="23657"/>
                  <a:pt x="3204883" y="14941"/>
                </a:cubicBezTo>
                <a:cubicBezTo>
                  <a:pt x="3394138" y="6225"/>
                  <a:pt x="3363010" y="3112"/>
                  <a:pt x="3331883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55059" y="4791976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OD600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27294" y="6261554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241175" y="726971"/>
            <a:ext cx="6004831" cy="5536681"/>
          </a:xfrm>
          <a:custGeom>
            <a:avLst/>
            <a:gdLst>
              <a:gd name="connsiteX0" fmla="*/ 0 w 3355279"/>
              <a:gd name="connsiteY0" fmla="*/ 1763059 h 1763059"/>
              <a:gd name="connsiteX1" fmla="*/ 448236 w 3355279"/>
              <a:gd name="connsiteY1" fmla="*/ 1665941 h 1763059"/>
              <a:gd name="connsiteX2" fmla="*/ 859118 w 3355279"/>
              <a:gd name="connsiteY2" fmla="*/ 1329765 h 1763059"/>
              <a:gd name="connsiteX3" fmla="*/ 1210236 w 3355279"/>
              <a:gd name="connsiteY3" fmla="*/ 694765 h 1763059"/>
              <a:gd name="connsiteX4" fmla="*/ 1546412 w 3355279"/>
              <a:gd name="connsiteY4" fmla="*/ 216647 h 1763059"/>
              <a:gd name="connsiteX5" fmla="*/ 2196353 w 3355279"/>
              <a:gd name="connsiteY5" fmla="*/ 52294 h 1763059"/>
              <a:gd name="connsiteX6" fmla="*/ 3204883 w 3355279"/>
              <a:gd name="connsiteY6" fmla="*/ 14941 h 1763059"/>
              <a:gd name="connsiteX7" fmla="*/ 3331883 w 3355279"/>
              <a:gd name="connsiteY7" fmla="*/ 0 h 1763059"/>
              <a:gd name="connsiteX0" fmla="*/ 0 w 3355279"/>
              <a:gd name="connsiteY0" fmla="*/ 1763059 h 1763059"/>
              <a:gd name="connsiteX1" fmla="*/ 448236 w 3355279"/>
              <a:gd name="connsiteY1" fmla="*/ 1665941 h 1763059"/>
              <a:gd name="connsiteX2" fmla="*/ 752568 w 3355279"/>
              <a:gd name="connsiteY2" fmla="*/ 1248110 h 1763059"/>
              <a:gd name="connsiteX3" fmla="*/ 1210236 w 3355279"/>
              <a:gd name="connsiteY3" fmla="*/ 694765 h 1763059"/>
              <a:gd name="connsiteX4" fmla="*/ 1546412 w 3355279"/>
              <a:gd name="connsiteY4" fmla="*/ 216647 h 1763059"/>
              <a:gd name="connsiteX5" fmla="*/ 2196353 w 3355279"/>
              <a:gd name="connsiteY5" fmla="*/ 52294 h 1763059"/>
              <a:gd name="connsiteX6" fmla="*/ 3204883 w 3355279"/>
              <a:gd name="connsiteY6" fmla="*/ 14941 h 1763059"/>
              <a:gd name="connsiteX7" fmla="*/ 3331883 w 3355279"/>
              <a:gd name="connsiteY7" fmla="*/ 0 h 1763059"/>
              <a:gd name="connsiteX0" fmla="*/ 0 w 3355279"/>
              <a:gd name="connsiteY0" fmla="*/ 1763059 h 1763059"/>
              <a:gd name="connsiteX1" fmla="*/ 405616 w 3355279"/>
              <a:gd name="connsiteY1" fmla="*/ 1638723 h 1763059"/>
              <a:gd name="connsiteX2" fmla="*/ 752568 w 3355279"/>
              <a:gd name="connsiteY2" fmla="*/ 1248110 h 1763059"/>
              <a:gd name="connsiteX3" fmla="*/ 1210236 w 3355279"/>
              <a:gd name="connsiteY3" fmla="*/ 694765 h 1763059"/>
              <a:gd name="connsiteX4" fmla="*/ 1546412 w 3355279"/>
              <a:gd name="connsiteY4" fmla="*/ 216647 h 1763059"/>
              <a:gd name="connsiteX5" fmla="*/ 2196353 w 3355279"/>
              <a:gd name="connsiteY5" fmla="*/ 52294 h 1763059"/>
              <a:gd name="connsiteX6" fmla="*/ 3204883 w 3355279"/>
              <a:gd name="connsiteY6" fmla="*/ 14941 h 1763059"/>
              <a:gd name="connsiteX7" fmla="*/ 3331883 w 3355279"/>
              <a:gd name="connsiteY7" fmla="*/ 0 h 1763059"/>
              <a:gd name="connsiteX0" fmla="*/ 0 w 3355279"/>
              <a:gd name="connsiteY0" fmla="*/ 1763059 h 1763059"/>
              <a:gd name="connsiteX1" fmla="*/ 405616 w 3355279"/>
              <a:gd name="connsiteY1" fmla="*/ 1638723 h 1763059"/>
              <a:gd name="connsiteX2" fmla="*/ 752568 w 3355279"/>
              <a:gd name="connsiteY2" fmla="*/ 1248110 h 1763059"/>
              <a:gd name="connsiteX3" fmla="*/ 1181822 w 3355279"/>
              <a:gd name="connsiteY3" fmla="*/ 576819 h 1763059"/>
              <a:gd name="connsiteX4" fmla="*/ 1546412 w 3355279"/>
              <a:gd name="connsiteY4" fmla="*/ 216647 h 1763059"/>
              <a:gd name="connsiteX5" fmla="*/ 2196353 w 3355279"/>
              <a:gd name="connsiteY5" fmla="*/ 52294 h 1763059"/>
              <a:gd name="connsiteX6" fmla="*/ 3204883 w 3355279"/>
              <a:gd name="connsiteY6" fmla="*/ 14941 h 1763059"/>
              <a:gd name="connsiteX7" fmla="*/ 3331883 w 3355279"/>
              <a:gd name="connsiteY7" fmla="*/ 0 h 1763059"/>
              <a:gd name="connsiteX0" fmla="*/ 0 w 3355279"/>
              <a:gd name="connsiteY0" fmla="*/ 1781285 h 1781285"/>
              <a:gd name="connsiteX1" fmla="*/ 405616 w 3355279"/>
              <a:gd name="connsiteY1" fmla="*/ 1656949 h 1781285"/>
              <a:gd name="connsiteX2" fmla="*/ 752568 w 3355279"/>
              <a:gd name="connsiteY2" fmla="*/ 1266336 h 1781285"/>
              <a:gd name="connsiteX3" fmla="*/ 1181822 w 3355279"/>
              <a:gd name="connsiteY3" fmla="*/ 595045 h 1781285"/>
              <a:gd name="connsiteX4" fmla="*/ 1546412 w 3355279"/>
              <a:gd name="connsiteY4" fmla="*/ 30736 h 1781285"/>
              <a:gd name="connsiteX5" fmla="*/ 2196353 w 3355279"/>
              <a:gd name="connsiteY5" fmla="*/ 70520 h 1781285"/>
              <a:gd name="connsiteX6" fmla="*/ 3204883 w 3355279"/>
              <a:gd name="connsiteY6" fmla="*/ 33167 h 1781285"/>
              <a:gd name="connsiteX7" fmla="*/ 3331883 w 3355279"/>
              <a:gd name="connsiteY7" fmla="*/ 18226 h 1781285"/>
              <a:gd name="connsiteX0" fmla="*/ 0 w 3354352"/>
              <a:gd name="connsiteY0" fmla="*/ 1887688 h 1887688"/>
              <a:gd name="connsiteX1" fmla="*/ 405616 w 3354352"/>
              <a:gd name="connsiteY1" fmla="*/ 1763352 h 1887688"/>
              <a:gd name="connsiteX2" fmla="*/ 752568 w 3354352"/>
              <a:gd name="connsiteY2" fmla="*/ 1372739 h 1887688"/>
              <a:gd name="connsiteX3" fmla="*/ 1181822 w 3354352"/>
              <a:gd name="connsiteY3" fmla="*/ 701448 h 1887688"/>
              <a:gd name="connsiteX4" fmla="*/ 1546412 w 3354352"/>
              <a:gd name="connsiteY4" fmla="*/ 137139 h 1887688"/>
              <a:gd name="connsiteX5" fmla="*/ 2217663 w 3354352"/>
              <a:gd name="connsiteY5" fmla="*/ 5 h 1887688"/>
              <a:gd name="connsiteX6" fmla="*/ 3204883 w 3354352"/>
              <a:gd name="connsiteY6" fmla="*/ 139570 h 1887688"/>
              <a:gd name="connsiteX7" fmla="*/ 3331883 w 3354352"/>
              <a:gd name="connsiteY7" fmla="*/ 124629 h 1887688"/>
              <a:gd name="connsiteX0" fmla="*/ 0 w 3348686"/>
              <a:gd name="connsiteY0" fmla="*/ 1924266 h 1924266"/>
              <a:gd name="connsiteX1" fmla="*/ 405616 w 3348686"/>
              <a:gd name="connsiteY1" fmla="*/ 1799930 h 1924266"/>
              <a:gd name="connsiteX2" fmla="*/ 752568 w 3348686"/>
              <a:gd name="connsiteY2" fmla="*/ 1409317 h 1924266"/>
              <a:gd name="connsiteX3" fmla="*/ 1181822 w 3348686"/>
              <a:gd name="connsiteY3" fmla="*/ 738026 h 1924266"/>
              <a:gd name="connsiteX4" fmla="*/ 1546412 w 3348686"/>
              <a:gd name="connsiteY4" fmla="*/ 173717 h 1924266"/>
              <a:gd name="connsiteX5" fmla="*/ 2217663 w 3348686"/>
              <a:gd name="connsiteY5" fmla="*/ 36583 h 1924266"/>
              <a:gd name="connsiteX6" fmla="*/ 3183573 w 3348686"/>
              <a:gd name="connsiteY6" fmla="*/ 8303 h 1924266"/>
              <a:gd name="connsiteX7" fmla="*/ 3331883 w 3348686"/>
              <a:gd name="connsiteY7" fmla="*/ 161207 h 1924266"/>
              <a:gd name="connsiteX0" fmla="*/ 0 w 3183573"/>
              <a:gd name="connsiteY0" fmla="*/ 1924266 h 1924266"/>
              <a:gd name="connsiteX1" fmla="*/ 405616 w 3183573"/>
              <a:gd name="connsiteY1" fmla="*/ 1799930 h 1924266"/>
              <a:gd name="connsiteX2" fmla="*/ 752568 w 3183573"/>
              <a:gd name="connsiteY2" fmla="*/ 1409317 h 1924266"/>
              <a:gd name="connsiteX3" fmla="*/ 1181822 w 3183573"/>
              <a:gd name="connsiteY3" fmla="*/ 738026 h 1924266"/>
              <a:gd name="connsiteX4" fmla="*/ 1546412 w 3183573"/>
              <a:gd name="connsiteY4" fmla="*/ 173717 h 1924266"/>
              <a:gd name="connsiteX5" fmla="*/ 2217663 w 3183573"/>
              <a:gd name="connsiteY5" fmla="*/ 36583 h 1924266"/>
              <a:gd name="connsiteX6" fmla="*/ 3183573 w 3183573"/>
              <a:gd name="connsiteY6" fmla="*/ 8303 h 1924266"/>
              <a:gd name="connsiteX0" fmla="*/ 0 w 3183573"/>
              <a:gd name="connsiteY0" fmla="*/ 1924266 h 1924266"/>
              <a:gd name="connsiteX1" fmla="*/ 483753 w 3183573"/>
              <a:gd name="connsiteY1" fmla="*/ 1818075 h 1924266"/>
              <a:gd name="connsiteX2" fmla="*/ 752568 w 3183573"/>
              <a:gd name="connsiteY2" fmla="*/ 1409317 h 1924266"/>
              <a:gd name="connsiteX3" fmla="*/ 1181822 w 3183573"/>
              <a:gd name="connsiteY3" fmla="*/ 738026 h 1924266"/>
              <a:gd name="connsiteX4" fmla="*/ 1546412 w 3183573"/>
              <a:gd name="connsiteY4" fmla="*/ 173717 h 1924266"/>
              <a:gd name="connsiteX5" fmla="*/ 2217663 w 3183573"/>
              <a:gd name="connsiteY5" fmla="*/ 36583 h 1924266"/>
              <a:gd name="connsiteX6" fmla="*/ 3183573 w 3183573"/>
              <a:gd name="connsiteY6" fmla="*/ 8303 h 1924266"/>
              <a:gd name="connsiteX0" fmla="*/ 0 w 3183573"/>
              <a:gd name="connsiteY0" fmla="*/ 1924266 h 1924266"/>
              <a:gd name="connsiteX1" fmla="*/ 483753 w 3183573"/>
              <a:gd name="connsiteY1" fmla="*/ 1818075 h 1924266"/>
              <a:gd name="connsiteX2" fmla="*/ 908841 w 3183573"/>
              <a:gd name="connsiteY2" fmla="*/ 1377563 h 1924266"/>
              <a:gd name="connsiteX3" fmla="*/ 1181822 w 3183573"/>
              <a:gd name="connsiteY3" fmla="*/ 738026 h 1924266"/>
              <a:gd name="connsiteX4" fmla="*/ 1546412 w 3183573"/>
              <a:gd name="connsiteY4" fmla="*/ 173717 h 1924266"/>
              <a:gd name="connsiteX5" fmla="*/ 2217663 w 3183573"/>
              <a:gd name="connsiteY5" fmla="*/ 36583 h 1924266"/>
              <a:gd name="connsiteX6" fmla="*/ 3183573 w 3183573"/>
              <a:gd name="connsiteY6" fmla="*/ 8303 h 1924266"/>
              <a:gd name="connsiteX0" fmla="*/ 0 w 3190676"/>
              <a:gd name="connsiteY0" fmla="*/ 1898330 h 1898330"/>
              <a:gd name="connsiteX1" fmla="*/ 483753 w 3190676"/>
              <a:gd name="connsiteY1" fmla="*/ 1792139 h 1898330"/>
              <a:gd name="connsiteX2" fmla="*/ 908841 w 3190676"/>
              <a:gd name="connsiteY2" fmla="*/ 1351627 h 1898330"/>
              <a:gd name="connsiteX3" fmla="*/ 1181822 w 3190676"/>
              <a:gd name="connsiteY3" fmla="*/ 712090 h 1898330"/>
              <a:gd name="connsiteX4" fmla="*/ 1546412 w 3190676"/>
              <a:gd name="connsiteY4" fmla="*/ 147781 h 1898330"/>
              <a:gd name="connsiteX5" fmla="*/ 2217663 w 3190676"/>
              <a:gd name="connsiteY5" fmla="*/ 10647 h 1898330"/>
              <a:gd name="connsiteX6" fmla="*/ 3190676 w 3190676"/>
              <a:gd name="connsiteY6" fmla="*/ 23194 h 1898330"/>
              <a:gd name="connsiteX0" fmla="*/ 0 w 3190676"/>
              <a:gd name="connsiteY0" fmla="*/ 1888193 h 1888193"/>
              <a:gd name="connsiteX1" fmla="*/ 483753 w 3190676"/>
              <a:gd name="connsiteY1" fmla="*/ 1782002 h 1888193"/>
              <a:gd name="connsiteX2" fmla="*/ 908841 w 3190676"/>
              <a:gd name="connsiteY2" fmla="*/ 1341490 h 1888193"/>
              <a:gd name="connsiteX3" fmla="*/ 1181822 w 3190676"/>
              <a:gd name="connsiteY3" fmla="*/ 701953 h 1888193"/>
              <a:gd name="connsiteX4" fmla="*/ 1546412 w 3190676"/>
              <a:gd name="connsiteY4" fmla="*/ 137644 h 1888193"/>
              <a:gd name="connsiteX5" fmla="*/ 2224766 w 3190676"/>
              <a:gd name="connsiteY5" fmla="*/ 18656 h 1888193"/>
              <a:gd name="connsiteX6" fmla="*/ 3190676 w 3190676"/>
              <a:gd name="connsiteY6" fmla="*/ 13057 h 1888193"/>
              <a:gd name="connsiteX0" fmla="*/ 0 w 3190676"/>
              <a:gd name="connsiteY0" fmla="*/ 1878789 h 1878789"/>
              <a:gd name="connsiteX1" fmla="*/ 483753 w 3190676"/>
              <a:gd name="connsiteY1" fmla="*/ 1772598 h 1878789"/>
              <a:gd name="connsiteX2" fmla="*/ 908841 w 3190676"/>
              <a:gd name="connsiteY2" fmla="*/ 1332086 h 1878789"/>
              <a:gd name="connsiteX3" fmla="*/ 1181822 w 3190676"/>
              <a:gd name="connsiteY3" fmla="*/ 692549 h 1878789"/>
              <a:gd name="connsiteX4" fmla="*/ 1546412 w 3190676"/>
              <a:gd name="connsiteY4" fmla="*/ 128240 h 1878789"/>
              <a:gd name="connsiteX5" fmla="*/ 2224766 w 3190676"/>
              <a:gd name="connsiteY5" fmla="*/ 9252 h 1878789"/>
              <a:gd name="connsiteX6" fmla="*/ 3190676 w 3190676"/>
              <a:gd name="connsiteY6" fmla="*/ 3653 h 187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676" h="1878789">
                <a:moveTo>
                  <a:pt x="0" y="1878789"/>
                </a:moveTo>
                <a:cubicBezTo>
                  <a:pt x="152525" y="1866338"/>
                  <a:pt x="332280" y="1863715"/>
                  <a:pt x="483753" y="1772598"/>
                </a:cubicBezTo>
                <a:cubicBezTo>
                  <a:pt x="635227" y="1681481"/>
                  <a:pt x="792496" y="1512094"/>
                  <a:pt x="908841" y="1332086"/>
                </a:cubicBezTo>
                <a:cubicBezTo>
                  <a:pt x="1025186" y="1152078"/>
                  <a:pt x="1075560" y="893190"/>
                  <a:pt x="1181822" y="692549"/>
                </a:cubicBezTo>
                <a:cubicBezTo>
                  <a:pt x="1288084" y="491908"/>
                  <a:pt x="1372588" y="242123"/>
                  <a:pt x="1546412" y="128240"/>
                </a:cubicBezTo>
                <a:cubicBezTo>
                  <a:pt x="1720236" y="14357"/>
                  <a:pt x="1950722" y="30017"/>
                  <a:pt x="2224766" y="9252"/>
                </a:cubicBezTo>
                <a:cubicBezTo>
                  <a:pt x="2498810" y="-11512"/>
                  <a:pt x="2990766" y="10100"/>
                  <a:pt x="3190676" y="365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07788" y="4224546"/>
            <a:ext cx="2142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happens here?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27294" y="4777238"/>
            <a:ext cx="261864" cy="541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1375" y="1111250"/>
            <a:ext cx="275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 expression in E. coli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3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325"/>
          <a:stretch/>
        </p:blipFill>
        <p:spPr>
          <a:xfrm>
            <a:off x="1150383" y="1459652"/>
            <a:ext cx="5593492" cy="26967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8977" y="4608733"/>
            <a:ext cx="256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E. coli is easily satisfied…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8977" y="4925868"/>
            <a:ext cx="6748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enough food: 2xTY (or even better: terrific broth)</a:t>
            </a:r>
          </a:p>
          <a:p>
            <a:r>
              <a:rPr lang="en-US" dirty="0" smtClean="0"/>
              <a:t>Need Mg: 1mM MgSO</a:t>
            </a:r>
            <a:r>
              <a:rPr lang="en-US" baseline="-25000" dirty="0" smtClean="0"/>
              <a:t>4</a:t>
            </a:r>
          </a:p>
          <a:p>
            <a:r>
              <a:rPr lang="en-US" dirty="0"/>
              <a:t>Need lots of O</a:t>
            </a:r>
            <a:r>
              <a:rPr lang="en-US" baseline="-25000" dirty="0"/>
              <a:t>2</a:t>
            </a:r>
            <a:r>
              <a:rPr lang="en-US" dirty="0"/>
              <a:t>:use  baffled </a:t>
            </a:r>
            <a:r>
              <a:rPr lang="en-US" dirty="0" smtClean="0"/>
              <a:t>flasks (Thomson </a:t>
            </a:r>
            <a:r>
              <a:rPr lang="en-US" dirty="0" err="1" smtClean="0"/>
              <a:t>UtraYield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Prevent leaky expression: 1% glucose (and </a:t>
            </a:r>
            <a:r>
              <a:rPr lang="en-US" dirty="0" err="1" smtClean="0"/>
              <a:t>pLysS</a:t>
            </a:r>
            <a:r>
              <a:rPr lang="en-US" dirty="0" smtClean="0"/>
              <a:t> plasmid)</a:t>
            </a:r>
          </a:p>
          <a:p>
            <a:r>
              <a:rPr lang="en-US" dirty="0" smtClean="0"/>
              <a:t>Don’t like extra baggage (</a:t>
            </a:r>
            <a:r>
              <a:rPr lang="en-US" dirty="0" err="1" smtClean="0"/>
              <a:t>i.e</a:t>
            </a:r>
            <a:r>
              <a:rPr lang="en-US" dirty="0" smtClean="0"/>
              <a:t> your plasmids): do NOT do starter culture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8977" y="473986"/>
            <a:ext cx="8053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Studier</a:t>
            </a:r>
            <a:r>
              <a:rPr lang="en-US" dirty="0"/>
              <a:t>, F. W. Protein production by auto-induction in high density shaking cultures. </a:t>
            </a:r>
            <a:endParaRPr lang="en-US" dirty="0" smtClean="0"/>
          </a:p>
          <a:p>
            <a:r>
              <a:rPr lang="en-US" i="1" dirty="0" smtClean="0"/>
              <a:t>Protein </a:t>
            </a:r>
            <a:r>
              <a:rPr lang="en-US" i="1" dirty="0" err="1"/>
              <a:t>Expr</a:t>
            </a:r>
            <a:r>
              <a:rPr lang="en-US" i="1" dirty="0"/>
              <a:t> </a:t>
            </a:r>
            <a:r>
              <a:rPr lang="en-US" i="1" dirty="0" err="1"/>
              <a:t>Purif</a:t>
            </a:r>
            <a:r>
              <a:rPr lang="en-US" dirty="0"/>
              <a:t> </a:t>
            </a:r>
            <a:r>
              <a:rPr lang="en-US" b="1" dirty="0"/>
              <a:t>41,</a:t>
            </a:r>
            <a:r>
              <a:rPr lang="en-US" dirty="0"/>
              <a:t> 207–234 (2005).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046" y="4017818"/>
            <a:ext cx="2013405" cy="2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2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983"/>
          <a:stretch/>
        </p:blipFill>
        <p:spPr>
          <a:xfrm>
            <a:off x="2130472" y="1235787"/>
            <a:ext cx="3263900" cy="262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9511" y="846827"/>
            <a:ext cx="461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 protein production in 1-2 </a:t>
            </a:r>
            <a:r>
              <a:rPr lang="en-US" sz="2400" dirty="0" err="1" smtClean="0"/>
              <a:t>hrs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3557" y="4191000"/>
            <a:ext cx="8107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Fool proof protocol:</a:t>
            </a:r>
          </a:p>
          <a:p>
            <a:r>
              <a:rPr lang="en-US" dirty="0" smtClean="0"/>
              <a:t>Transform enough cell to plate out on 6 plates &amp; grow overnight</a:t>
            </a:r>
          </a:p>
          <a:p>
            <a:r>
              <a:rPr lang="en-US" dirty="0" smtClean="0"/>
              <a:t>Scrape ALL cells and inoculate 6 x 0.5 </a:t>
            </a:r>
            <a:r>
              <a:rPr lang="en-US" dirty="0" err="1" smtClean="0"/>
              <a:t>Ltr</a:t>
            </a:r>
            <a:r>
              <a:rPr lang="en-US" dirty="0" smtClean="0"/>
              <a:t> 2xTY + 1mM MgSO4, 1% Glucose, Antibiotic</a:t>
            </a:r>
          </a:p>
          <a:p>
            <a:r>
              <a:rPr lang="en-US" dirty="0" smtClean="0"/>
              <a:t>Grow 2-3 </a:t>
            </a:r>
            <a:r>
              <a:rPr lang="en-US" dirty="0" err="1" smtClean="0"/>
              <a:t>hrs</a:t>
            </a:r>
            <a:r>
              <a:rPr lang="en-US" dirty="0" smtClean="0"/>
              <a:t> at 37</a:t>
            </a:r>
            <a:r>
              <a:rPr lang="en-US" baseline="30000" dirty="0" smtClean="0"/>
              <a:t>o</a:t>
            </a:r>
            <a:r>
              <a:rPr lang="en-US" dirty="0" smtClean="0"/>
              <a:t>C to OD</a:t>
            </a:r>
            <a:r>
              <a:rPr lang="en-US" baseline="-25000" dirty="0" smtClean="0"/>
              <a:t>600</a:t>
            </a:r>
            <a:r>
              <a:rPr lang="en-US" dirty="0" smtClean="0"/>
              <a:t>=3-6 in BAFFLED </a:t>
            </a:r>
            <a:r>
              <a:rPr lang="en-US" dirty="0" err="1" smtClean="0"/>
              <a:t>UltraYield</a:t>
            </a:r>
            <a:r>
              <a:rPr lang="en-US" dirty="0" smtClean="0"/>
              <a:t> flasks (2.5 </a:t>
            </a:r>
            <a:r>
              <a:rPr lang="en-US" dirty="0" err="1" smtClean="0"/>
              <a:t>Ltr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Add 1 volume of RT 2xTY (+Mg, </a:t>
            </a:r>
            <a:r>
              <a:rPr lang="en-US" dirty="0" err="1" smtClean="0"/>
              <a:t>Gluc</a:t>
            </a:r>
            <a:r>
              <a:rPr lang="en-US" dirty="0" smtClean="0"/>
              <a:t>, </a:t>
            </a:r>
            <a:r>
              <a:rPr lang="en-US" dirty="0" err="1" smtClean="0"/>
              <a:t>Antib</a:t>
            </a:r>
            <a:r>
              <a:rPr lang="en-US" dirty="0" smtClean="0"/>
              <a:t>, </a:t>
            </a:r>
            <a:r>
              <a:rPr lang="en-US" u="sng" dirty="0" smtClean="0"/>
              <a:t>IPTG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Express protein for 1-2 </a:t>
            </a:r>
            <a:r>
              <a:rPr lang="en-US" dirty="0" err="1" smtClean="0"/>
              <a:t>hrs</a:t>
            </a:r>
            <a:r>
              <a:rPr lang="en-US" dirty="0" smtClean="0"/>
              <a:t> @ 30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r>
              <a:rPr lang="en-US" dirty="0" smtClean="0"/>
              <a:t>Harvest cells and freeze</a:t>
            </a:r>
          </a:p>
          <a:p>
            <a:r>
              <a:rPr lang="en-US" dirty="0" smtClean="0"/>
              <a:t>=&gt; 70-100g cells =&gt; 80-100mg protein (need ~10 mg to set up 2000 drops) </a:t>
            </a:r>
          </a:p>
        </p:txBody>
      </p:sp>
    </p:spTree>
    <p:extLst>
      <p:ext uri="{BB962C8B-B14F-4D97-AF65-F5344CB8AC3E}">
        <p14:creationId xmlns:p14="http://schemas.microsoft.com/office/powerpoint/2010/main" val="115612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147" t="12444" r="5917"/>
          <a:stretch/>
        </p:blipFill>
        <p:spPr>
          <a:xfrm>
            <a:off x="983706" y="1037533"/>
            <a:ext cx="7386743" cy="51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2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3151664"/>
            <a:ext cx="8265003" cy="2219078"/>
            <a:chOff x="762000" y="3151664"/>
            <a:chExt cx="8265003" cy="2219078"/>
          </a:xfrm>
        </p:grpSpPr>
        <p:sp>
          <p:nvSpPr>
            <p:cNvPr id="2" name="TextBox 1"/>
            <p:cNvSpPr txBox="1"/>
            <p:nvPr/>
          </p:nvSpPr>
          <p:spPr>
            <a:xfrm>
              <a:off x="762000" y="3151664"/>
              <a:ext cx="8265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Don’t ever say (or even think): “but this is how everyone does it”</a:t>
              </a:r>
              <a:endParaRPr lang="en-US" sz="2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71625" y="4170413"/>
              <a:ext cx="61866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Andrew Carter: Yeast to OD600=80</a:t>
              </a:r>
            </a:p>
            <a:p>
              <a:r>
                <a:rPr lang="en-US" dirty="0" err="1" smtClean="0"/>
                <a:t>Imre</a:t>
              </a:r>
              <a:r>
                <a:rPr lang="en-US" dirty="0" smtClean="0"/>
                <a:t> Berger: multi protein expression in </a:t>
              </a:r>
              <a:r>
                <a:rPr lang="en-US" dirty="0" err="1" smtClean="0"/>
                <a:t>baculovirus</a:t>
              </a:r>
              <a:endParaRPr lang="en-US" dirty="0" smtClean="0"/>
            </a:p>
            <a:p>
              <a:r>
                <a:rPr lang="en-US" dirty="0" smtClean="0"/>
                <a:t>Wayne Hendrickson: </a:t>
              </a:r>
              <a:r>
                <a:rPr lang="en-US" dirty="0" err="1" smtClean="0"/>
                <a:t>SeMet</a:t>
              </a:r>
              <a:r>
                <a:rPr lang="en-US" dirty="0" smtClean="0"/>
                <a:t> expression for phasing</a:t>
              </a:r>
            </a:p>
            <a:p>
              <a:r>
                <a:rPr lang="en-US" dirty="0" smtClean="0"/>
                <a:t>William Studier: using T7 phages for protein expression in E. coli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8250" y="1238250"/>
            <a:ext cx="855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Sorry: I don’t know much about protein expression in yeast, </a:t>
            </a:r>
            <a:r>
              <a:rPr lang="en-US" dirty="0" err="1" smtClean="0"/>
              <a:t>baculovirus</a:t>
            </a:r>
            <a:r>
              <a:rPr lang="en-US" dirty="0" smtClean="0"/>
              <a:t> or other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65" y="1926590"/>
            <a:ext cx="17645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Tags</a:t>
            </a:r>
          </a:p>
          <a:p>
            <a:r>
              <a:rPr lang="en-US" dirty="0" smtClean="0"/>
              <a:t>Hydrophobic</a:t>
            </a:r>
          </a:p>
          <a:p>
            <a:r>
              <a:rPr lang="en-US" dirty="0"/>
              <a:t>Ion-exchange</a:t>
            </a:r>
          </a:p>
          <a:p>
            <a:r>
              <a:rPr lang="en-US" dirty="0" smtClean="0"/>
              <a:t>Affinity</a:t>
            </a:r>
          </a:p>
          <a:p>
            <a:r>
              <a:rPr lang="en-US" dirty="0" smtClean="0"/>
              <a:t>Size exclusion</a:t>
            </a:r>
          </a:p>
          <a:p>
            <a:r>
              <a:rPr lang="en-US" dirty="0" smtClean="0"/>
              <a:t>Buffer exchange </a:t>
            </a:r>
          </a:p>
          <a:p>
            <a:r>
              <a:rPr lang="en-US" dirty="0" smtClean="0"/>
              <a:t>Protein storage</a:t>
            </a:r>
          </a:p>
        </p:txBody>
      </p:sp>
      <p:pic>
        <p:nvPicPr>
          <p:cNvPr id="3" name="Picture 2" descr="beta02d final.ti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21" r="1985" b="15462"/>
          <a:stretch/>
        </p:blipFill>
        <p:spPr>
          <a:xfrm>
            <a:off x="5222875" y="1005840"/>
            <a:ext cx="3651250" cy="4947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9145" y="587375"/>
            <a:ext cx="81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Phenyl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7299" y="587375"/>
            <a:ext cx="40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99924" y="587375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0366" y="587375"/>
            <a:ext cx="77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Lysate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14299" y="587375"/>
            <a:ext cx="64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S200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2500" y="495042"/>
            <a:ext cx="267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purification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37875" y="4584927"/>
            <a:ext cx="2551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4"/>
              </a:rPr>
              <a:t>www.gelifesciences.com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	&gt; Service &amp; support </a:t>
            </a:r>
          </a:p>
          <a:p>
            <a:r>
              <a:rPr lang="en-US" b="1" dirty="0"/>
              <a:t>	</a:t>
            </a:r>
            <a:r>
              <a:rPr lang="en-US" b="1" dirty="0" smtClean="0"/>
              <a:t>     &gt; Handbooks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6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65" y="1926590"/>
            <a:ext cx="17645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Tags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Hydrophobic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Ion-exchange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Affinity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Size exclusion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Buffer exchange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Protein storage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" y="495042"/>
            <a:ext cx="267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purification</a:t>
            </a:r>
            <a:endParaRPr lang="en-US" sz="2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75" y="841375"/>
            <a:ext cx="2129993" cy="288924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57875" y="4540250"/>
            <a:ext cx="1333500" cy="18732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238875" y="5095876"/>
            <a:ext cx="460375" cy="7937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445250" y="5408111"/>
            <a:ext cx="238125" cy="96184"/>
          </a:xfrm>
          <a:custGeom>
            <a:avLst/>
            <a:gdLst>
              <a:gd name="connsiteX0" fmla="*/ 0 w 238125"/>
              <a:gd name="connsiteY0" fmla="*/ 96184 h 96184"/>
              <a:gd name="connsiteX1" fmla="*/ 79375 w 238125"/>
              <a:gd name="connsiteY1" fmla="*/ 48559 h 96184"/>
              <a:gd name="connsiteX2" fmla="*/ 127000 w 238125"/>
              <a:gd name="connsiteY2" fmla="*/ 934 h 96184"/>
              <a:gd name="connsiteX3" fmla="*/ 174625 w 238125"/>
              <a:gd name="connsiteY3" fmla="*/ 16809 h 96184"/>
              <a:gd name="connsiteX4" fmla="*/ 238125 w 238125"/>
              <a:gd name="connsiteY4" fmla="*/ 16809 h 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" h="96184">
                <a:moveTo>
                  <a:pt x="0" y="96184"/>
                </a:moveTo>
                <a:cubicBezTo>
                  <a:pt x="26458" y="80309"/>
                  <a:pt x="54691" y="67072"/>
                  <a:pt x="79375" y="48559"/>
                </a:cubicBezTo>
                <a:cubicBezTo>
                  <a:pt x="97336" y="35089"/>
                  <a:pt x="105701" y="8034"/>
                  <a:pt x="127000" y="934"/>
                </a:cubicBezTo>
                <a:cubicBezTo>
                  <a:pt x="142875" y="-4358"/>
                  <a:pt x="158059" y="14442"/>
                  <a:pt x="174625" y="16809"/>
                </a:cubicBezTo>
                <a:cubicBezTo>
                  <a:pt x="195579" y="19802"/>
                  <a:pt x="216958" y="16809"/>
                  <a:pt x="238125" y="16809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86055" y="5308084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484767" y="6055295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987686" y="5716087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87686" y="6239961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233307" y="5680129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220690" y="6230462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484767" y="5531421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373767" y="5875922"/>
            <a:ext cx="5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9444" y="2483556"/>
            <a:ext cx="158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GST is a dimer!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609" y="5162089"/>
            <a:ext cx="44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Histrap</a:t>
            </a:r>
            <a:r>
              <a:rPr lang="en-US" dirty="0" smtClean="0"/>
              <a:t> columns can leak Ni into your protein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19725" y="3969888"/>
            <a:ext cx="273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N-terminus may be buried </a:t>
            </a:r>
          </a:p>
          <a:p>
            <a:r>
              <a:rPr lang="en-US" dirty="0" smtClean="0"/>
              <a:t>or part of active site!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4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65" y="1926590"/>
            <a:ext cx="17027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Tags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Hydrophobic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Ion-exchange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Affinity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Size exclusion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Buffer exchange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Protein storage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" y="495042"/>
            <a:ext cx="267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purification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86545" y="1651000"/>
            <a:ext cx="5634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 you really need to a run a gel filtration run??</a:t>
            </a:r>
          </a:p>
          <a:p>
            <a:r>
              <a:rPr lang="en-US" dirty="0" smtClean="0"/>
              <a:t>Only good if:</a:t>
            </a:r>
          </a:p>
          <a:p>
            <a:r>
              <a:rPr lang="en-US" dirty="0" smtClean="0"/>
              <a:t>	- You have lots of aggregates</a:t>
            </a:r>
          </a:p>
          <a:p>
            <a:r>
              <a:rPr lang="en-US" dirty="0" smtClean="0"/>
              <a:t>	- You have degradation products</a:t>
            </a:r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Concentrating afterwards can do more harm then good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194" t="5554" r="36701" b="29126"/>
          <a:stretch/>
        </p:blipFill>
        <p:spPr>
          <a:xfrm>
            <a:off x="6084408" y="3763236"/>
            <a:ext cx="1223864" cy="29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65" y="1926590"/>
            <a:ext cx="1736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Tags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Hydrophobic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Ion-exchange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Affinity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Size exclusion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Buffer exchange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Protein storage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" y="495042"/>
            <a:ext cx="267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purification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10000" y="2516664"/>
            <a:ext cx="5918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Instead of dialyzing try:</a:t>
            </a:r>
          </a:p>
          <a:p>
            <a:r>
              <a:rPr lang="en-US" dirty="0" smtClean="0"/>
              <a:t>* 5-10 fold dilution</a:t>
            </a:r>
          </a:p>
          <a:p>
            <a:r>
              <a:rPr lang="en-US" dirty="0" smtClean="0"/>
              <a:t>* Desalting column (30 minutes)</a:t>
            </a:r>
          </a:p>
          <a:p>
            <a:r>
              <a:rPr lang="en-US" dirty="0" smtClean="0"/>
              <a:t>* Changing pH by adding </a:t>
            </a:r>
            <a:r>
              <a:rPr lang="en-US" dirty="0" err="1" smtClean="0"/>
              <a:t>HCl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NaOH</a:t>
            </a:r>
            <a:r>
              <a:rPr lang="en-US" dirty="0" smtClean="0"/>
              <a:t> (within buffer capacity)</a:t>
            </a:r>
          </a:p>
        </p:txBody>
      </p:sp>
    </p:spTree>
    <p:extLst>
      <p:ext uri="{BB962C8B-B14F-4D97-AF65-F5344CB8AC3E}">
        <p14:creationId xmlns:p14="http://schemas.microsoft.com/office/powerpoint/2010/main" val="170198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65" y="1926590"/>
            <a:ext cx="17027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Tags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Hydrophobic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Ion-exchange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Affinity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Size exclusion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Buffer exchange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Protein storage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495042"/>
            <a:ext cx="267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purification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40909" y="3197846"/>
            <a:ext cx="5062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can, freeze your protein</a:t>
            </a:r>
          </a:p>
          <a:p>
            <a:r>
              <a:rPr lang="en-US" dirty="0" smtClean="0"/>
              <a:t>Flash freeze protein in LN2. Use PCR tubes if needed</a:t>
            </a:r>
          </a:p>
          <a:p>
            <a:r>
              <a:rPr lang="en-US" dirty="0" smtClean="0"/>
              <a:t>Thaw in hand, then store on ice</a:t>
            </a:r>
          </a:p>
          <a:p>
            <a:r>
              <a:rPr lang="en-US" dirty="0" smtClean="0"/>
              <a:t>Find optimal storage buffer (use solubility screen)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965" y="4675970"/>
            <a:ext cx="7564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Deng</a:t>
            </a:r>
            <a:r>
              <a:rPr lang="en-US" dirty="0"/>
              <a:t>, J. </a:t>
            </a:r>
            <a:r>
              <a:rPr lang="en-US" i="1" dirty="0"/>
              <a:t>et al.</a:t>
            </a:r>
            <a:r>
              <a:rPr lang="en-US" dirty="0"/>
              <a:t> An improved protocol for rapid freezing of protein samples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long-term storage. </a:t>
            </a:r>
            <a:r>
              <a:rPr lang="en-US" i="1" dirty="0" err="1"/>
              <a:t>Acta</a:t>
            </a:r>
            <a:r>
              <a:rPr lang="en-US" i="1" dirty="0"/>
              <a:t> </a:t>
            </a:r>
            <a:r>
              <a:rPr lang="en-US" i="1" dirty="0" err="1"/>
              <a:t>Crystallogr</a:t>
            </a:r>
            <a:r>
              <a:rPr lang="en-US" i="1" dirty="0"/>
              <a:t>. D Biol. </a:t>
            </a:r>
            <a:r>
              <a:rPr lang="en-US" i="1" dirty="0" err="1"/>
              <a:t>Crystallogr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b="1" dirty="0"/>
              <a:t>60,</a:t>
            </a:r>
            <a:r>
              <a:rPr lang="en-US" dirty="0"/>
              <a:t> 203–204 (2004).</a:t>
            </a:r>
          </a:p>
        </p:txBody>
      </p:sp>
    </p:spTree>
    <p:extLst>
      <p:ext uri="{BB962C8B-B14F-4D97-AF65-F5344CB8AC3E}">
        <p14:creationId xmlns:p14="http://schemas.microsoft.com/office/powerpoint/2010/main" val="244807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357" y="1192633"/>
            <a:ext cx="173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Solubility </a:t>
            </a:r>
            <a:r>
              <a:rPr lang="en-US" dirty="0" smtClean="0"/>
              <a:t>Screen</a:t>
            </a:r>
            <a:endParaRPr lang="en-US" dirty="0" smtClean="0"/>
          </a:p>
        </p:txBody>
      </p:sp>
      <p:pic>
        <p:nvPicPr>
          <p:cNvPr id="3" name="Picture 2" descr="solubilityscreen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43" y="952744"/>
            <a:ext cx="6436757" cy="6004034"/>
          </a:xfrm>
          <a:prstGeom prst="rect">
            <a:avLst/>
          </a:prstGeom>
        </p:spPr>
      </p:pic>
      <p:pic>
        <p:nvPicPr>
          <p:cNvPr id="5" name="Picture 4" descr="Dro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3351" y="3201271"/>
            <a:ext cx="5108222" cy="2205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" y="495042"/>
            <a:ext cx="326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characterization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266829" y="202453"/>
            <a:ext cx="2113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1-10mg/ml</a:t>
            </a:r>
          </a:p>
          <a:p>
            <a:r>
              <a:rPr lang="en-US" dirty="0" smtClean="0"/>
              <a:t>100nl/drop</a:t>
            </a:r>
          </a:p>
          <a:p>
            <a:r>
              <a:rPr lang="en-US" dirty="0" smtClean="0"/>
              <a:t>Incubate 1-24 </a:t>
            </a:r>
            <a:r>
              <a:rPr lang="en-US" dirty="0" err="1" smtClean="0"/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6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357" y="1192633"/>
            <a:ext cx="173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Solubility Screen</a:t>
            </a:r>
          </a:p>
        </p:txBody>
      </p:sp>
      <p:pic>
        <p:nvPicPr>
          <p:cNvPr id="5" name="Picture 4" descr="Dro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3351" y="3201271"/>
            <a:ext cx="5108222" cy="2205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" y="495042"/>
            <a:ext cx="326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characterization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266829" y="202453"/>
            <a:ext cx="2113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1-10mg/ml</a:t>
            </a:r>
          </a:p>
          <a:p>
            <a:r>
              <a:rPr lang="en-US" dirty="0" smtClean="0"/>
              <a:t>100nl/drop</a:t>
            </a:r>
          </a:p>
          <a:p>
            <a:r>
              <a:rPr lang="en-US" dirty="0" smtClean="0"/>
              <a:t>Incubate 1-24 </a:t>
            </a:r>
            <a:r>
              <a:rPr lang="en-US" dirty="0" err="1" smtClean="0"/>
              <a:t>hrs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56357" y="136247"/>
            <a:ext cx="3504778" cy="7070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4556" y="5757333"/>
            <a:ext cx="5735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See: </a:t>
            </a:r>
            <a:r>
              <a:rPr lang="en-US" dirty="0">
                <a:hlinkClick r:id="rId4"/>
              </a:rPr>
              <a:t>http://www2.lmb.internal/wiki/index.php/</a:t>
            </a:r>
            <a:r>
              <a:rPr lang="en-US" dirty="0" smtClean="0">
                <a:hlinkClick r:id="rId4"/>
              </a:rPr>
              <a:t>Lamers_lab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smtClean="0"/>
              <a:t>&gt; Crystallography &gt; Solubility screen</a:t>
            </a:r>
          </a:p>
          <a:p>
            <a:r>
              <a:rPr lang="en-US" dirty="0" smtClean="0"/>
              <a:t>Or  Jena Bioscience </a:t>
            </a:r>
            <a:r>
              <a:rPr lang="en-US" dirty="0" err="1" smtClean="0"/>
              <a:t>JBScreen</a:t>
            </a:r>
            <a:r>
              <a:rPr lang="en-US" dirty="0" smtClean="0"/>
              <a:t> Solubility 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1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357" y="1192633"/>
            <a:ext cx="173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Solubility Screen</a:t>
            </a:r>
          </a:p>
        </p:txBody>
      </p:sp>
      <p:pic>
        <p:nvPicPr>
          <p:cNvPr id="3" name="Picture 2" descr="solubilityscreen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43" y="952744"/>
            <a:ext cx="6436757" cy="6004034"/>
          </a:xfrm>
          <a:prstGeom prst="rect">
            <a:avLst/>
          </a:prstGeom>
        </p:spPr>
      </p:pic>
      <p:pic>
        <p:nvPicPr>
          <p:cNvPr id="5" name="Picture 4" descr="Dro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3351" y="3201271"/>
            <a:ext cx="5108222" cy="2205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" y="495042"/>
            <a:ext cx="326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characterization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266829" y="202453"/>
            <a:ext cx="2113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1-10mg/ml</a:t>
            </a:r>
          </a:p>
          <a:p>
            <a:r>
              <a:rPr lang="en-US" dirty="0" smtClean="0"/>
              <a:t>100nl/drop</a:t>
            </a:r>
          </a:p>
          <a:p>
            <a:r>
              <a:rPr lang="en-US" dirty="0" smtClean="0"/>
              <a:t>Incubate 1-24 </a:t>
            </a:r>
            <a:r>
              <a:rPr lang="en-US" dirty="0" err="1" smtClean="0"/>
              <a:t>hrs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72495" y="1824335"/>
            <a:ext cx="6771505" cy="424731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 also available for: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activity assays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protein labeling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cross-linking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freezing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91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37357" y="1192633"/>
            <a:ext cx="24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Light Scattering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2500" y="495042"/>
            <a:ext cx="326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characterization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790222" y="5189225"/>
            <a:ext cx="7576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Monodisperse</a:t>
            </a:r>
            <a:r>
              <a:rPr lang="en-US" b="1" dirty="0" smtClean="0"/>
              <a:t> proteins give more crystal hits</a:t>
            </a:r>
          </a:p>
          <a:p>
            <a:r>
              <a:rPr lang="en-US" dirty="0" err="1" smtClean="0"/>
              <a:t>Jancarik</a:t>
            </a:r>
            <a:r>
              <a:rPr lang="en-US" dirty="0"/>
              <a:t>, J., </a:t>
            </a:r>
            <a:r>
              <a:rPr lang="en-US" dirty="0" err="1"/>
              <a:t>Pufan</a:t>
            </a:r>
            <a:r>
              <a:rPr lang="en-US" dirty="0"/>
              <a:t>, R., Hong, C., Kim, S.-H. &amp; Kim, R. Optimum solubility (OS) screening: an efficient method to optimize buffer conditions for homogeneity and crystallization of proteins. </a:t>
            </a:r>
            <a:r>
              <a:rPr lang="en-US" i="1" dirty="0" err="1"/>
              <a:t>Acta</a:t>
            </a:r>
            <a:r>
              <a:rPr lang="en-US" i="1" dirty="0"/>
              <a:t> </a:t>
            </a:r>
            <a:r>
              <a:rPr lang="en-US" i="1" dirty="0" err="1"/>
              <a:t>Cryst</a:t>
            </a:r>
            <a:r>
              <a:rPr lang="en-US" i="1" dirty="0"/>
              <a:t> (2004). D60, 1670-1673 </a:t>
            </a:r>
            <a:r>
              <a:rPr lang="en-US" dirty="0" smtClean="0"/>
              <a:t>(</a:t>
            </a:r>
            <a:r>
              <a:rPr lang="en-US" dirty="0"/>
              <a:t>2004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484" y="1663700"/>
            <a:ext cx="3949700" cy="3136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1" y="1663700"/>
            <a:ext cx="3721100" cy="2946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27311" y="1185822"/>
            <a:ext cx="1553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5uL, 1-5mg/ml</a:t>
            </a:r>
          </a:p>
        </p:txBody>
      </p:sp>
    </p:spTree>
    <p:extLst>
      <p:ext uri="{BB962C8B-B14F-4D97-AF65-F5344CB8AC3E}">
        <p14:creationId xmlns:p14="http://schemas.microsoft.com/office/powerpoint/2010/main" val="389237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524000"/>
            <a:ext cx="4889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7965" y="1010739"/>
            <a:ext cx="2293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gel filtration</a:t>
            </a:r>
          </a:p>
          <a:p>
            <a:r>
              <a:rPr lang="en-US" dirty="0" smtClean="0"/>
              <a:t>SEC-MALS</a:t>
            </a:r>
          </a:p>
          <a:p>
            <a:r>
              <a:rPr lang="en-US" dirty="0" smtClean="0"/>
              <a:t>SEC-SAXS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0" y="495042"/>
            <a:ext cx="326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characterization</a:t>
            </a:r>
            <a:endParaRPr lang="en-US" sz="2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44961" y="2160348"/>
            <a:ext cx="317502" cy="1606904"/>
            <a:chOff x="2393583" y="1133932"/>
            <a:chExt cx="317502" cy="1606904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2711085" y="1133932"/>
              <a:ext cx="0" cy="1606904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502441" y="1133932"/>
              <a:ext cx="0" cy="1606904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393583" y="1133932"/>
              <a:ext cx="0" cy="1606904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62" y="1844313"/>
            <a:ext cx="3872305" cy="22823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73933" y="3994724"/>
            <a:ext cx="116312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/>
              <a:t>Retention (ml</a:t>
            </a:r>
            <a:r>
              <a:rPr lang="en-US" sz="1300" dirty="0" smtClean="0"/>
              <a:t>)</a:t>
            </a:r>
            <a:endParaRPr lang="en-US" sz="1300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186879" y="3030445"/>
            <a:ext cx="5212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err="1"/>
              <a:t>mAU</a:t>
            </a:r>
            <a:endParaRPr lang="en-US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3008814" y="2383443"/>
            <a:ext cx="591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</a:t>
            </a:r>
            <a:r>
              <a:rPr lang="en-US" sz="1200" dirty="0" err="1" smtClean="0"/>
              <a:t>μM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086810" y="2580779"/>
            <a:ext cx="513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 </a:t>
            </a:r>
            <a:r>
              <a:rPr lang="en-US" sz="1200" dirty="0" err="1" smtClean="0"/>
              <a:t>μM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2969966" y="2778114"/>
            <a:ext cx="630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1.5 </a:t>
            </a:r>
            <a:r>
              <a:rPr lang="en-US" sz="1200" dirty="0" err="1" smtClean="0"/>
              <a:t>μM</a:t>
            </a:r>
            <a:endParaRPr lang="en-US" sz="12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777201" y="2540492"/>
            <a:ext cx="267350" cy="0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77201" y="2732379"/>
            <a:ext cx="267350" cy="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77201" y="2932500"/>
            <a:ext cx="267350" cy="0"/>
          </a:xfrm>
          <a:prstGeom prst="line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51" y="2006136"/>
            <a:ext cx="3086100" cy="2032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090" y="2586702"/>
            <a:ext cx="1614714" cy="96882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808064" y="3891942"/>
            <a:ext cx="73812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/>
              <a:t>Fraction</a:t>
            </a:r>
            <a:endParaRPr lang="en-US" sz="13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7555956" y="2350246"/>
            <a:ext cx="244928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555956" y="2511718"/>
            <a:ext cx="244928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7637217" y="2305631"/>
            <a:ext cx="82406" cy="8069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7647267" y="2478849"/>
            <a:ext cx="62307" cy="61739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748712" y="2200209"/>
            <a:ext cx="488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Pol III</a:t>
            </a:r>
            <a:endParaRPr lang="en-US" sz="1050" dirty="0"/>
          </a:p>
        </p:txBody>
      </p:sp>
      <p:sp>
        <p:nvSpPr>
          <p:cNvPr id="48" name="TextBox 47"/>
          <p:cNvSpPr txBox="1"/>
          <p:nvPr/>
        </p:nvSpPr>
        <p:spPr>
          <a:xfrm>
            <a:off x="7741015" y="2360306"/>
            <a:ext cx="5301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Clamp</a:t>
            </a:r>
            <a:endParaRPr lang="en-US" sz="1050" dirty="0"/>
          </a:p>
        </p:txBody>
      </p:sp>
      <p:sp>
        <p:nvSpPr>
          <p:cNvPr id="55" name="TextBox 54"/>
          <p:cNvSpPr txBox="1"/>
          <p:nvPr/>
        </p:nvSpPr>
        <p:spPr>
          <a:xfrm>
            <a:off x="3810941" y="2534256"/>
            <a:ext cx="488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Pol III</a:t>
            </a:r>
            <a:endParaRPr lang="en-US" sz="1050" dirty="0"/>
          </a:p>
        </p:txBody>
      </p:sp>
      <p:sp>
        <p:nvSpPr>
          <p:cNvPr id="56" name="TextBox 55"/>
          <p:cNvSpPr txBox="1"/>
          <p:nvPr/>
        </p:nvSpPr>
        <p:spPr>
          <a:xfrm>
            <a:off x="3810941" y="3063808"/>
            <a:ext cx="5301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Clamp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41" y="4545370"/>
            <a:ext cx="4291798" cy="2136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51749" y="3930777"/>
            <a:ext cx="2312630" cy="31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0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9188" y="1926590"/>
            <a:ext cx="278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Activity </a:t>
            </a:r>
            <a:r>
              <a:rPr lang="en-US" dirty="0"/>
              <a:t>assay (</a:t>
            </a:r>
            <a:r>
              <a:rPr lang="en-US" dirty="0" err="1"/>
              <a:t>Semet</a:t>
            </a:r>
            <a:r>
              <a:rPr lang="en-US" dirty="0"/>
              <a:t> </a:t>
            </a:r>
            <a:r>
              <a:rPr lang="en-US" dirty="0" err="1"/>
              <a:t>MutS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500" y="495042"/>
            <a:ext cx="326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characterization</a:t>
            </a:r>
            <a:endParaRPr lang="en-US" sz="2400" b="1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784" y="1386848"/>
            <a:ext cx="4816168" cy="312818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84" y="1395984"/>
            <a:ext cx="4816168" cy="31127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84" y="1395984"/>
            <a:ext cx="4816168" cy="31127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784" y="1395984"/>
            <a:ext cx="4816168" cy="31127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784" y="1395984"/>
            <a:ext cx="4816168" cy="3112700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>
            <a:off x="7564539" y="1792841"/>
            <a:ext cx="218558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564539" y="3381817"/>
            <a:ext cx="218558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564539" y="3440887"/>
            <a:ext cx="226076" cy="4464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564539" y="2017306"/>
            <a:ext cx="218558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564539" y="1892568"/>
            <a:ext cx="218558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564539" y="2100003"/>
            <a:ext cx="222778" cy="4296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813705" y="1608570"/>
            <a:ext cx="85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protein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7813705" y="3211740"/>
            <a:ext cx="53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 III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7813705" y="3356883"/>
            <a:ext cx="956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 III-clamp</a:t>
            </a:r>
            <a:endParaRPr 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7813705" y="1753712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 III-clamp-</a:t>
            </a:r>
            <a:r>
              <a:rPr lang="en-US" sz="1200" dirty="0" err="1" smtClean="0"/>
              <a:t>exo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7813705" y="1885661"/>
            <a:ext cx="80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 III-</a:t>
            </a:r>
            <a:r>
              <a:rPr lang="en-US" sz="1200" dirty="0" err="1" smtClean="0"/>
              <a:t>exo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7813705" y="2040700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 III-clamp-</a:t>
            </a:r>
            <a:r>
              <a:rPr lang="en-US" sz="1200" dirty="0" err="1" smtClean="0"/>
              <a:t>exo</a:t>
            </a:r>
            <a:r>
              <a:rPr lang="en-US" sz="1200" baseline="30000" dirty="0" err="1" smtClean="0"/>
              <a:t>mutant</a:t>
            </a:r>
            <a:endParaRPr lang="en-US" sz="1200" dirty="0"/>
          </a:p>
        </p:txBody>
      </p:sp>
      <p:pic>
        <p:nvPicPr>
          <p:cNvPr id="21" name="Picture 3" descr="front_righ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21111" b="4591"/>
          <a:stretch>
            <a:fillRect/>
          </a:stretch>
        </p:blipFill>
        <p:spPr bwMode="auto">
          <a:xfrm>
            <a:off x="6759222" y="4455430"/>
            <a:ext cx="1913039" cy="2402569"/>
          </a:xfrm>
          <a:prstGeom prst="rect">
            <a:avLst/>
          </a:prstGeom>
          <a:solidFill>
            <a:srgbClr val="FFFFE7"/>
          </a:solidFill>
        </p:spPr>
      </p:pic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483720810"/>
              </p:ext>
            </p:extLst>
          </p:nvPr>
        </p:nvGraphicFramePr>
        <p:xfrm>
          <a:off x="1476375" y="4886073"/>
          <a:ext cx="4365625" cy="267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TextBox 22"/>
          <p:cNvSpPr txBox="1"/>
          <p:nvPr/>
        </p:nvSpPr>
        <p:spPr>
          <a:xfrm rot="16200000">
            <a:off x="482084" y="553291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ATPase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1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088" y="0"/>
            <a:ext cx="41600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495042"/>
            <a:ext cx="297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Protein </a:t>
            </a:r>
            <a:r>
              <a:rPr lang="en-US" sz="2400" b="1" dirty="0" smtClean="0"/>
              <a:t>crystallization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6889" y="1326445"/>
            <a:ext cx="374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robotic approaches the best way?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" y="1695777"/>
            <a:ext cx="2798705" cy="2230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83" y="3893806"/>
            <a:ext cx="2387600" cy="1485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088" y="537970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Diller DJ, </a:t>
            </a:r>
            <a:r>
              <a:rPr lang="en-US" sz="1600" dirty="0" err="1"/>
              <a:t>Hol</a:t>
            </a:r>
            <a:r>
              <a:rPr lang="en-US" sz="1600" dirty="0"/>
              <a:t> WG. An accurate numerical model for calculating </a:t>
            </a:r>
            <a:r>
              <a:rPr lang="en-US" sz="1600" dirty="0" smtClean="0"/>
              <a:t>the equilibration </a:t>
            </a:r>
            <a:r>
              <a:rPr lang="en-US" sz="1600" dirty="0"/>
              <a:t>rate of a hanging-drop experiment. </a:t>
            </a:r>
            <a:r>
              <a:rPr lang="en-US" sz="1600" dirty="0" err="1"/>
              <a:t>Acta</a:t>
            </a:r>
            <a:r>
              <a:rPr lang="en-US" sz="1600" dirty="0"/>
              <a:t> </a:t>
            </a:r>
            <a:r>
              <a:rPr lang="en-US" sz="1600" dirty="0" err="1"/>
              <a:t>Crystallogr</a:t>
            </a:r>
            <a:r>
              <a:rPr lang="en-US" sz="1600" dirty="0"/>
              <a:t> D </a:t>
            </a:r>
            <a:r>
              <a:rPr lang="en-US" sz="1600" dirty="0" err="1" smtClean="0"/>
              <a:t>Biol</a:t>
            </a:r>
            <a:r>
              <a:rPr lang="en-US" sz="1600" dirty="0"/>
              <a:t> </a:t>
            </a:r>
            <a:r>
              <a:rPr lang="en-US" sz="1600" dirty="0" err="1" smtClean="0"/>
              <a:t>Crystallogr</a:t>
            </a:r>
            <a:r>
              <a:rPr lang="en-US" sz="1600" dirty="0"/>
              <a:t>. 1999 Mar;55(</a:t>
            </a:r>
            <a:r>
              <a:rPr lang="en-US" sz="1600" dirty="0" err="1"/>
              <a:t>Pt</a:t>
            </a:r>
            <a:r>
              <a:rPr lang="en-US" sz="1600" dirty="0"/>
              <a:t> 3):656-63. PubMed PMID: 10089462.</a:t>
            </a:r>
          </a:p>
        </p:txBody>
      </p:sp>
    </p:spTree>
    <p:extLst>
      <p:ext uri="{BB962C8B-B14F-4D97-AF65-F5344CB8AC3E}">
        <p14:creationId xmlns:p14="http://schemas.microsoft.com/office/powerpoint/2010/main" val="138602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247" y="661469"/>
            <a:ext cx="58747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Cryocrystallography</a:t>
            </a:r>
            <a:r>
              <a:rPr lang="en-US" sz="2400" b="1" dirty="0" smtClean="0"/>
              <a:t> (freezing)</a:t>
            </a:r>
          </a:p>
          <a:p>
            <a:r>
              <a:rPr lang="en-US" dirty="0" smtClean="0"/>
              <a:t>Principles of </a:t>
            </a:r>
            <a:r>
              <a:rPr lang="en-US" dirty="0" err="1" smtClean="0"/>
              <a:t>cryocrystallography</a:t>
            </a:r>
            <a:r>
              <a:rPr lang="en-US" dirty="0" smtClean="0"/>
              <a:t> (1)</a:t>
            </a:r>
          </a:p>
          <a:p>
            <a:r>
              <a:rPr lang="en-US" dirty="0" smtClean="0"/>
              <a:t>Freeze in liquid nitrogen or gas stream?</a:t>
            </a:r>
          </a:p>
          <a:p>
            <a:r>
              <a:rPr lang="en-US" dirty="0" smtClean="0"/>
              <a:t>Beware of the layer of cold air over the liquid nitrogen (2)</a:t>
            </a:r>
            <a:endParaRPr lang="en-US" dirty="0"/>
          </a:p>
          <a:p>
            <a:r>
              <a:rPr lang="en-US" dirty="0" smtClean="0"/>
              <a:t>Test crystal at room temp: </a:t>
            </a:r>
            <a:r>
              <a:rPr lang="en-US" dirty="0" err="1" smtClean="0"/>
              <a:t>Mitegen</a:t>
            </a:r>
            <a:r>
              <a:rPr lang="en-US" dirty="0" smtClean="0"/>
              <a:t> crystal sleeve: </a:t>
            </a:r>
            <a:r>
              <a:rPr lang="en-US" dirty="0" err="1" smtClean="0"/>
              <a:t>MicroRT</a:t>
            </a:r>
            <a:endParaRPr lang="en-US" dirty="0" smtClean="0"/>
          </a:p>
          <a:p>
            <a:r>
              <a:rPr lang="en-US" dirty="0" smtClean="0"/>
              <a:t>Test different </a:t>
            </a:r>
            <a:r>
              <a:rPr lang="en-US" dirty="0" err="1" smtClean="0"/>
              <a:t>cryos</a:t>
            </a:r>
            <a:r>
              <a:rPr lang="en-US" dirty="0" smtClean="0"/>
              <a:t> &amp; precipitant concentrations</a:t>
            </a:r>
          </a:p>
          <a:p>
            <a:r>
              <a:rPr lang="en-US" dirty="0" smtClean="0"/>
              <a:t>Remove any mother </a:t>
            </a:r>
            <a:r>
              <a:rPr lang="en-US" dirty="0" err="1" smtClean="0"/>
              <a:t>liqour</a:t>
            </a:r>
            <a:r>
              <a:rPr lang="en-US" dirty="0" smtClean="0"/>
              <a:t> (3)</a:t>
            </a:r>
          </a:p>
          <a:p>
            <a:r>
              <a:rPr lang="en-US" dirty="0" smtClean="0"/>
              <a:t>Dehydrate with PEGs</a:t>
            </a:r>
            <a:endParaRPr lang="en-US" dirty="0"/>
          </a:p>
          <a:p>
            <a:r>
              <a:rPr lang="en-US" dirty="0" smtClean="0"/>
              <a:t>Dehydrate with controlled humidified air (4)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82067"/>
          <a:stretch/>
        </p:blipFill>
        <p:spPr>
          <a:xfrm>
            <a:off x="7484535" y="-6962"/>
            <a:ext cx="1237162" cy="3346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59040"/>
          <a:stretch/>
        </p:blipFill>
        <p:spPr>
          <a:xfrm rot="16200000">
            <a:off x="6880427" y="3613507"/>
            <a:ext cx="2433768" cy="18111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97853"/>
            <a:ext cx="71917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1. </a:t>
            </a:r>
            <a:r>
              <a:rPr lang="de-DE" sz="1400" dirty="0" err="1" smtClean="0"/>
              <a:t>Garman</a:t>
            </a:r>
            <a:r>
              <a:rPr lang="de-DE" sz="1400" dirty="0"/>
              <a:t>, E. F. &amp; Schneider, T. R. </a:t>
            </a:r>
            <a:r>
              <a:rPr lang="de-DE" sz="1400" dirty="0" err="1"/>
              <a:t>Macromolecular</a:t>
            </a:r>
            <a:r>
              <a:rPr lang="de-DE" sz="1400" dirty="0"/>
              <a:t> </a:t>
            </a:r>
            <a:r>
              <a:rPr lang="de-DE" sz="1400" dirty="0" err="1"/>
              <a:t>Cryocrystallography</a:t>
            </a:r>
            <a:r>
              <a:rPr lang="de-DE" sz="1400" dirty="0"/>
              <a:t>. </a:t>
            </a:r>
            <a:r>
              <a:rPr lang="de-DE" sz="1400" i="1" dirty="0"/>
              <a:t>J. </a:t>
            </a:r>
            <a:r>
              <a:rPr lang="de-DE" sz="1400" i="1" dirty="0" err="1"/>
              <a:t>Appl</a:t>
            </a:r>
            <a:r>
              <a:rPr lang="de-DE" sz="1400" i="1" dirty="0"/>
              <a:t>. </a:t>
            </a:r>
            <a:r>
              <a:rPr lang="de-DE" sz="1400" i="1" dirty="0" err="1"/>
              <a:t>Cryst</a:t>
            </a:r>
            <a:r>
              <a:rPr lang="de-DE" sz="1400" i="1" dirty="0"/>
              <a:t> (1997). 30, 211-</a:t>
            </a:r>
            <a:r>
              <a:rPr lang="de-DE" sz="1400" i="1" dirty="0" smtClean="0"/>
              <a:t>237</a:t>
            </a:r>
          </a:p>
          <a:p>
            <a:r>
              <a:rPr lang="en-US" sz="1400" dirty="0" smtClean="0"/>
              <a:t>2. </a:t>
            </a:r>
            <a:r>
              <a:rPr lang="en-US" sz="1400" dirty="0" err="1" smtClean="0"/>
              <a:t>Warkentin</a:t>
            </a:r>
            <a:r>
              <a:rPr lang="en-US" sz="1400" dirty="0"/>
              <a:t>, M., </a:t>
            </a:r>
            <a:r>
              <a:rPr lang="en-US" sz="1400" dirty="0" err="1"/>
              <a:t>Berejnov</a:t>
            </a:r>
            <a:r>
              <a:rPr lang="en-US" sz="1400" dirty="0"/>
              <a:t>, V., </a:t>
            </a:r>
            <a:r>
              <a:rPr lang="en-US" sz="1400" dirty="0" err="1"/>
              <a:t>Husseini</a:t>
            </a:r>
            <a:r>
              <a:rPr lang="en-US" sz="1400" dirty="0"/>
              <a:t>, N. S. &amp; Thorne, R. E. </a:t>
            </a:r>
            <a:r>
              <a:rPr lang="en-US" sz="1400" dirty="0" err="1"/>
              <a:t>Hyperquenching</a:t>
            </a:r>
            <a:r>
              <a:rPr lang="en-US" sz="1400" dirty="0"/>
              <a:t> for protein </a:t>
            </a:r>
            <a:r>
              <a:rPr lang="en-US" sz="1400" dirty="0" err="1"/>
              <a:t>cryocrystallography</a:t>
            </a:r>
            <a:r>
              <a:rPr lang="en-US" sz="1400" dirty="0"/>
              <a:t>. </a:t>
            </a:r>
            <a:r>
              <a:rPr lang="en-US" sz="1400" i="1" dirty="0"/>
              <a:t>J </a:t>
            </a:r>
            <a:r>
              <a:rPr lang="en-US" sz="1400" i="1" dirty="0" err="1"/>
              <a:t>Appl</a:t>
            </a:r>
            <a:r>
              <a:rPr lang="en-US" sz="1400" i="1" dirty="0"/>
              <a:t> </a:t>
            </a:r>
            <a:r>
              <a:rPr lang="en-US" sz="1400" i="1" dirty="0" err="1"/>
              <a:t>Crystallogr</a:t>
            </a:r>
            <a:r>
              <a:rPr lang="en-US" sz="1400" dirty="0"/>
              <a:t> </a:t>
            </a:r>
            <a:r>
              <a:rPr lang="en-US" sz="1400" b="1" dirty="0"/>
              <a:t>39,</a:t>
            </a:r>
            <a:r>
              <a:rPr lang="en-US" sz="1400" dirty="0"/>
              <a:t> 805–811 (2006)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3. </a:t>
            </a:r>
            <a:r>
              <a:rPr lang="en-US" sz="1400" dirty="0" err="1" smtClean="0"/>
              <a:t>Pellegrini</a:t>
            </a:r>
            <a:r>
              <a:rPr lang="en-US" sz="1400" dirty="0"/>
              <a:t>, E., Piano, D. &amp; Bowler, M. W. Direct </a:t>
            </a:r>
            <a:r>
              <a:rPr lang="en-US" sz="1400" dirty="0" err="1"/>
              <a:t>cryocooling</a:t>
            </a:r>
            <a:r>
              <a:rPr lang="en-US" sz="1400" dirty="0"/>
              <a:t> of naked crystals: are </a:t>
            </a:r>
            <a:r>
              <a:rPr lang="en-US" sz="1400" dirty="0" err="1"/>
              <a:t>cryoprotection</a:t>
            </a:r>
            <a:r>
              <a:rPr lang="en-US" sz="1400" dirty="0"/>
              <a:t> agents always necessary? </a:t>
            </a:r>
            <a:r>
              <a:rPr lang="en-US" sz="1400" i="1" dirty="0" err="1"/>
              <a:t>Acta</a:t>
            </a:r>
            <a:r>
              <a:rPr lang="en-US" sz="1400" i="1" dirty="0"/>
              <a:t> </a:t>
            </a:r>
            <a:r>
              <a:rPr lang="en-US" sz="1400" i="1" dirty="0" err="1"/>
              <a:t>Cryst</a:t>
            </a:r>
            <a:r>
              <a:rPr lang="en-US" sz="1400" i="1" dirty="0"/>
              <a:t> (2011). D67, 902</a:t>
            </a:r>
            <a:r>
              <a:rPr lang="en-US" sz="1400" i="1" dirty="0" smtClean="0"/>
              <a:t>-906</a:t>
            </a:r>
            <a:endParaRPr lang="en-US" sz="1400" dirty="0" smtClean="0"/>
          </a:p>
          <a:p>
            <a:r>
              <a:rPr lang="en-US" sz="1400" dirty="0" smtClean="0"/>
              <a:t>4. </a:t>
            </a:r>
            <a:r>
              <a:rPr lang="en-US" sz="1400" dirty="0" err="1" smtClean="0"/>
              <a:t>Russi</a:t>
            </a:r>
            <a:r>
              <a:rPr lang="en-US" sz="1400" dirty="0" smtClean="0"/>
              <a:t>, S. </a:t>
            </a:r>
            <a:r>
              <a:rPr lang="en-US" sz="1400" i="1" dirty="0" smtClean="0"/>
              <a:t>et al.</a:t>
            </a:r>
            <a:r>
              <a:rPr lang="en-US" sz="1400" dirty="0" smtClean="0"/>
              <a:t> Inducing phase changes in crystals of macromolecules: status and perspectives for controlled crystal dehydration.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Struct</a:t>
            </a:r>
            <a:r>
              <a:rPr lang="en-US" sz="1400" i="1" dirty="0" smtClean="0"/>
              <a:t>. Biol.</a:t>
            </a:r>
            <a:r>
              <a:rPr lang="en-US" sz="1400" dirty="0" smtClean="0"/>
              <a:t> </a:t>
            </a:r>
            <a:r>
              <a:rPr lang="en-US" sz="1400" b="1" dirty="0" smtClean="0"/>
              <a:t>175,</a:t>
            </a:r>
            <a:r>
              <a:rPr lang="en-US" sz="1400" dirty="0" smtClean="0"/>
              <a:t> 236–243 (2011).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21778" y="2060222"/>
            <a:ext cx="1162757" cy="28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41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6" y="522111"/>
            <a:ext cx="3014698" cy="4614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369" y="846665"/>
            <a:ext cx="4060352" cy="3455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66" y="5870222"/>
            <a:ext cx="8633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 a difficult project you’re not going to succeed because you do the same </a:t>
            </a:r>
          </a:p>
          <a:p>
            <a:r>
              <a:rPr lang="en-US" sz="2200" dirty="0" smtClean="0"/>
              <a:t>as everyone else, but because you do something </a:t>
            </a:r>
            <a:r>
              <a:rPr lang="en-US" sz="2200" b="1" dirty="0" smtClean="0"/>
              <a:t>different</a:t>
            </a:r>
            <a:r>
              <a:rPr lang="en-US" sz="2200" dirty="0" smtClean="0"/>
              <a:t>…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4515556" y="4811889"/>
            <a:ext cx="4147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protein structure: </a:t>
            </a:r>
            <a:r>
              <a:rPr lang="en-US" dirty="0" err="1" smtClean="0"/>
              <a:t>Haemoblobin</a:t>
            </a:r>
            <a:r>
              <a:rPr lang="en-US" dirty="0" smtClean="0"/>
              <a:t> 1959</a:t>
            </a:r>
          </a:p>
          <a:p>
            <a:r>
              <a:rPr lang="en-US" dirty="0" smtClean="0"/>
              <a:t>(Perutz &amp; Kendrew)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7746" y="5135054"/>
            <a:ext cx="2559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DNA structure, 1953</a:t>
            </a:r>
          </a:p>
          <a:p>
            <a:r>
              <a:rPr lang="en-US" dirty="0" smtClean="0"/>
              <a:t>(Watson &amp; Crick)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0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611" y="143086"/>
            <a:ext cx="6659871" cy="6740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Recommended reading:</a:t>
            </a:r>
          </a:p>
          <a:p>
            <a:endParaRPr lang="en-US" sz="1200" dirty="0" smtClean="0"/>
          </a:p>
          <a:p>
            <a:r>
              <a:rPr lang="en-US" sz="1200" b="1" dirty="0" smtClean="0"/>
              <a:t>Ligation Independent Cloning</a:t>
            </a:r>
          </a:p>
          <a:p>
            <a:r>
              <a:rPr lang="en-US" sz="1200" dirty="0" err="1" smtClean="0"/>
              <a:t>Aslanidis</a:t>
            </a:r>
            <a:r>
              <a:rPr lang="en-US" sz="1200" dirty="0" smtClean="0"/>
              <a:t> C, de Jong PJ. Ligation-independent cloning of PCR products (LIC-PCR). </a:t>
            </a:r>
          </a:p>
          <a:p>
            <a:r>
              <a:rPr lang="en-US" sz="1200" dirty="0" smtClean="0"/>
              <a:t>Nucleic Acids Res. 1990 Oct 25;18(20):6069-74. PubMed PMID: 2235490</a:t>
            </a:r>
          </a:p>
          <a:p>
            <a:endParaRPr lang="en-US" sz="1200" dirty="0" smtClean="0"/>
          </a:p>
          <a:p>
            <a:r>
              <a:rPr lang="en-US" sz="1200" b="1" dirty="0" smtClean="0"/>
              <a:t>Protein expression</a:t>
            </a:r>
          </a:p>
          <a:p>
            <a:r>
              <a:rPr lang="en-US" sz="1200" dirty="0" smtClean="0"/>
              <a:t>Studier, F. W. Protein production by auto-induction in high density shaking cultures. </a:t>
            </a:r>
          </a:p>
          <a:p>
            <a:r>
              <a:rPr lang="en-US" sz="1200" i="1" dirty="0" smtClean="0"/>
              <a:t>Protein </a:t>
            </a:r>
            <a:r>
              <a:rPr lang="en-US" sz="1200" i="1" dirty="0" err="1" smtClean="0"/>
              <a:t>Expr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Purif</a:t>
            </a:r>
            <a:r>
              <a:rPr lang="en-US" sz="1200" dirty="0" smtClean="0"/>
              <a:t> </a:t>
            </a:r>
            <a:r>
              <a:rPr lang="en-US" sz="1200" b="1" dirty="0" smtClean="0"/>
              <a:t>41,</a:t>
            </a:r>
            <a:r>
              <a:rPr lang="en-US" sz="1200" dirty="0" smtClean="0"/>
              <a:t> 207–234 (2005).</a:t>
            </a:r>
          </a:p>
          <a:p>
            <a:endParaRPr lang="en-US" sz="1200" dirty="0" smtClean="0"/>
          </a:p>
          <a:p>
            <a:r>
              <a:rPr lang="en-US" sz="1200" b="1" dirty="0" smtClean="0"/>
              <a:t>Protein </a:t>
            </a:r>
            <a:r>
              <a:rPr lang="en-US" sz="1200" b="1" dirty="0" err="1" smtClean="0"/>
              <a:t>enginering</a:t>
            </a:r>
            <a:endParaRPr lang="en-US" sz="1200" b="1" dirty="0"/>
          </a:p>
          <a:p>
            <a:r>
              <a:rPr lang="en-US" sz="1200" dirty="0" err="1" smtClean="0"/>
              <a:t>Derewenda</a:t>
            </a:r>
            <a:r>
              <a:rPr lang="en-US" sz="1200" dirty="0" smtClean="0"/>
              <a:t> ZS. Application of protein engineering to enhance </a:t>
            </a:r>
            <a:r>
              <a:rPr lang="en-US" sz="1200" dirty="0" err="1" smtClean="0"/>
              <a:t>crystallizability</a:t>
            </a:r>
            <a:r>
              <a:rPr lang="en-US" sz="1200" dirty="0" smtClean="0"/>
              <a:t> and </a:t>
            </a:r>
          </a:p>
          <a:p>
            <a:r>
              <a:rPr lang="en-US" sz="1200" dirty="0" smtClean="0"/>
              <a:t>improve crystal properties. </a:t>
            </a:r>
            <a:r>
              <a:rPr lang="en-US" sz="1200" dirty="0" err="1" smtClean="0"/>
              <a:t>Acta</a:t>
            </a:r>
            <a:r>
              <a:rPr lang="en-US" sz="1200" dirty="0" smtClean="0"/>
              <a:t> </a:t>
            </a:r>
            <a:r>
              <a:rPr lang="en-US" sz="1200" dirty="0" err="1" smtClean="0"/>
              <a:t>Crystallogr</a:t>
            </a:r>
            <a:r>
              <a:rPr lang="en-US" sz="1200" dirty="0" smtClean="0"/>
              <a:t> D </a:t>
            </a:r>
            <a:r>
              <a:rPr lang="en-US" sz="1200" dirty="0" err="1" smtClean="0"/>
              <a:t>Biol</a:t>
            </a:r>
            <a:r>
              <a:rPr lang="en-US" sz="1200" dirty="0" smtClean="0"/>
              <a:t> </a:t>
            </a:r>
            <a:r>
              <a:rPr lang="en-US" sz="1200" dirty="0" err="1" smtClean="0"/>
              <a:t>Crystallogr</a:t>
            </a:r>
            <a:r>
              <a:rPr lang="en-US" sz="1200" dirty="0" smtClean="0"/>
              <a:t>. </a:t>
            </a:r>
          </a:p>
          <a:p>
            <a:r>
              <a:rPr lang="en-US" sz="1200" dirty="0" smtClean="0"/>
              <a:t>2010 May;66(</a:t>
            </a:r>
            <a:r>
              <a:rPr lang="en-US" sz="1200" dirty="0" err="1" smtClean="0"/>
              <a:t>Pt</a:t>
            </a:r>
            <a:r>
              <a:rPr lang="en-US" sz="1200" dirty="0" smtClean="0"/>
              <a:t> 5):604-15. PubMed PMID: 20445236</a:t>
            </a:r>
          </a:p>
          <a:p>
            <a:r>
              <a:rPr lang="en-US" sz="1200" dirty="0" smtClean="0"/>
              <a:t>SERP server </a:t>
            </a:r>
            <a:r>
              <a:rPr lang="en-US" sz="1200" dirty="0" smtClean="0">
                <a:hlinkClick r:id="rId2"/>
              </a:rPr>
              <a:t>http://services.mbi.ucla.edu/SER/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b="1" dirty="0" smtClean="0"/>
              <a:t>Protein purification</a:t>
            </a:r>
          </a:p>
          <a:p>
            <a:r>
              <a:rPr lang="en-US" sz="1200" dirty="0" smtClean="0">
                <a:hlinkClick r:id="rId3"/>
              </a:rPr>
              <a:t>www.gelifesciences.com</a:t>
            </a:r>
            <a:r>
              <a:rPr lang="en-US" sz="1200" dirty="0" smtClean="0"/>
              <a:t> </a:t>
            </a:r>
            <a:r>
              <a:rPr lang="en-US" sz="1200" dirty="0"/>
              <a:t> </a:t>
            </a:r>
            <a:r>
              <a:rPr lang="en-US" sz="1200" dirty="0" smtClean="0"/>
              <a:t>&gt; Service &amp; support &gt; Handbooks </a:t>
            </a:r>
          </a:p>
          <a:p>
            <a:endParaRPr lang="en-US" sz="1200" dirty="0" smtClean="0"/>
          </a:p>
          <a:p>
            <a:r>
              <a:rPr lang="en-US" sz="1200" b="1" dirty="0" smtClean="0"/>
              <a:t>Hanging drop diffusion</a:t>
            </a:r>
          </a:p>
          <a:p>
            <a:r>
              <a:rPr lang="en-US" sz="1200" dirty="0" smtClean="0"/>
              <a:t>Diller DJ, </a:t>
            </a:r>
            <a:r>
              <a:rPr lang="en-US" sz="1200" dirty="0" err="1" smtClean="0"/>
              <a:t>Hol</a:t>
            </a:r>
            <a:r>
              <a:rPr lang="en-US" sz="1200" dirty="0" smtClean="0"/>
              <a:t> WG. An accurate numerical model for calculating the equilibration rate </a:t>
            </a:r>
          </a:p>
          <a:p>
            <a:r>
              <a:rPr lang="en-US" sz="1200" dirty="0" smtClean="0"/>
              <a:t>of a hanging-drop experiment. </a:t>
            </a:r>
            <a:r>
              <a:rPr lang="en-US" sz="1200" dirty="0" err="1" smtClean="0"/>
              <a:t>Acta</a:t>
            </a:r>
            <a:r>
              <a:rPr lang="en-US" sz="1200" dirty="0" smtClean="0"/>
              <a:t> </a:t>
            </a:r>
            <a:r>
              <a:rPr lang="en-US" sz="1200" dirty="0" err="1" smtClean="0"/>
              <a:t>Crystallogr</a:t>
            </a:r>
            <a:r>
              <a:rPr lang="en-US" sz="1200" dirty="0" smtClean="0"/>
              <a:t> D </a:t>
            </a:r>
            <a:r>
              <a:rPr lang="en-US" sz="1200" dirty="0" err="1" smtClean="0"/>
              <a:t>Biol</a:t>
            </a:r>
            <a:r>
              <a:rPr lang="en-US" sz="1200" dirty="0" smtClean="0"/>
              <a:t> </a:t>
            </a:r>
            <a:r>
              <a:rPr lang="en-US" sz="1200" dirty="0" err="1" smtClean="0"/>
              <a:t>Crystallogr</a:t>
            </a:r>
            <a:r>
              <a:rPr lang="en-US" sz="1200" dirty="0" smtClean="0"/>
              <a:t>. </a:t>
            </a:r>
          </a:p>
          <a:p>
            <a:r>
              <a:rPr lang="en-US" sz="1200" dirty="0" smtClean="0"/>
              <a:t>1999 Mar;55(</a:t>
            </a:r>
            <a:r>
              <a:rPr lang="en-US" sz="1200" dirty="0" err="1" smtClean="0"/>
              <a:t>Pt</a:t>
            </a:r>
            <a:r>
              <a:rPr lang="en-US" sz="1200" dirty="0" smtClean="0"/>
              <a:t> 3):656-63. PubMed PMID: 10089462</a:t>
            </a:r>
          </a:p>
          <a:p>
            <a:endParaRPr lang="en-US" sz="1200" dirty="0"/>
          </a:p>
          <a:p>
            <a:r>
              <a:rPr lang="en-US" sz="1200" b="1" dirty="0" err="1" smtClean="0"/>
              <a:t>Cryo</a:t>
            </a:r>
            <a:r>
              <a:rPr lang="en-US" sz="1200" b="1" dirty="0" smtClean="0"/>
              <a:t> crystallography</a:t>
            </a:r>
          </a:p>
          <a:p>
            <a:r>
              <a:rPr lang="de-DE" sz="1200" dirty="0" err="1" smtClean="0"/>
              <a:t>Garman</a:t>
            </a:r>
            <a:r>
              <a:rPr lang="de-DE" sz="1200" dirty="0" smtClean="0"/>
              <a:t>, E. F. &amp; Schneider, T. R. </a:t>
            </a:r>
            <a:r>
              <a:rPr lang="de-DE" sz="1200" dirty="0" err="1" smtClean="0"/>
              <a:t>Macromolecular</a:t>
            </a:r>
            <a:r>
              <a:rPr lang="de-DE" sz="1200" dirty="0" smtClean="0"/>
              <a:t> </a:t>
            </a:r>
            <a:r>
              <a:rPr lang="de-DE" sz="1200" dirty="0" err="1" smtClean="0"/>
              <a:t>Cryocrystallography</a:t>
            </a:r>
            <a:r>
              <a:rPr lang="de-DE" sz="1200" dirty="0" smtClean="0"/>
              <a:t>. </a:t>
            </a:r>
            <a:r>
              <a:rPr lang="de-DE" sz="1200" i="1" dirty="0" smtClean="0"/>
              <a:t>J. </a:t>
            </a:r>
            <a:r>
              <a:rPr lang="de-DE" sz="1200" i="1" dirty="0" err="1" smtClean="0"/>
              <a:t>Appl</a:t>
            </a:r>
            <a:r>
              <a:rPr lang="de-DE" sz="1200" i="1" dirty="0" smtClean="0"/>
              <a:t>. </a:t>
            </a:r>
            <a:r>
              <a:rPr lang="de-DE" sz="1200" i="1" dirty="0" err="1" smtClean="0"/>
              <a:t>Cryst</a:t>
            </a:r>
            <a:r>
              <a:rPr lang="de-DE" sz="1200" i="1" dirty="0" smtClean="0"/>
              <a:t> (1997). 30, 211-237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Warkentin</a:t>
            </a:r>
            <a:r>
              <a:rPr lang="en-US" sz="1200" dirty="0" smtClean="0"/>
              <a:t>, M., </a:t>
            </a:r>
            <a:r>
              <a:rPr lang="en-US" sz="1200" dirty="0" err="1" smtClean="0"/>
              <a:t>Berejnov</a:t>
            </a:r>
            <a:r>
              <a:rPr lang="en-US" sz="1200" dirty="0" smtClean="0"/>
              <a:t>, V., </a:t>
            </a:r>
            <a:r>
              <a:rPr lang="en-US" sz="1200" dirty="0" err="1" smtClean="0"/>
              <a:t>Husseini</a:t>
            </a:r>
            <a:r>
              <a:rPr lang="en-US" sz="1200" dirty="0" smtClean="0"/>
              <a:t>, N. S. &amp; Thorne, R. E. </a:t>
            </a:r>
            <a:r>
              <a:rPr lang="en-US" sz="1200" dirty="0" err="1" smtClean="0"/>
              <a:t>Hyperquenching</a:t>
            </a:r>
            <a:r>
              <a:rPr lang="en-US" sz="1200" dirty="0" smtClean="0"/>
              <a:t> for protein </a:t>
            </a:r>
          </a:p>
          <a:p>
            <a:r>
              <a:rPr lang="en-US" sz="1200" dirty="0" err="1" smtClean="0"/>
              <a:t>cryocrystallography</a:t>
            </a:r>
            <a:r>
              <a:rPr lang="en-US" sz="1200" dirty="0" smtClean="0"/>
              <a:t>. </a:t>
            </a:r>
            <a:r>
              <a:rPr lang="en-US" sz="1200" i="1" dirty="0" smtClean="0"/>
              <a:t>J </a:t>
            </a:r>
            <a:r>
              <a:rPr lang="en-US" sz="1200" i="1" dirty="0" err="1" smtClean="0"/>
              <a:t>Appl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Crystallogr</a:t>
            </a:r>
            <a:r>
              <a:rPr lang="en-US" sz="1200" dirty="0" smtClean="0"/>
              <a:t> </a:t>
            </a:r>
            <a:r>
              <a:rPr lang="en-US" sz="1200" b="1" dirty="0" smtClean="0"/>
              <a:t>39,</a:t>
            </a:r>
            <a:r>
              <a:rPr lang="en-US" sz="1200" dirty="0" smtClean="0"/>
              <a:t> 805–811 (2006)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Pellegrini</a:t>
            </a:r>
            <a:r>
              <a:rPr lang="en-US" sz="1200" dirty="0" smtClean="0"/>
              <a:t>, E., Piano, D. &amp; Bowler, M. W. Direct </a:t>
            </a:r>
            <a:r>
              <a:rPr lang="en-US" sz="1200" dirty="0" err="1" smtClean="0"/>
              <a:t>cryocooling</a:t>
            </a:r>
            <a:r>
              <a:rPr lang="en-US" sz="1200" dirty="0" smtClean="0"/>
              <a:t> of naked crystals: are </a:t>
            </a:r>
          </a:p>
          <a:p>
            <a:r>
              <a:rPr lang="en-US" sz="1200" dirty="0" err="1" smtClean="0"/>
              <a:t>cryoprotection</a:t>
            </a:r>
            <a:r>
              <a:rPr lang="en-US" sz="1200" dirty="0" smtClean="0"/>
              <a:t> agents always necessary? </a:t>
            </a:r>
            <a:r>
              <a:rPr lang="en-US" sz="1200" i="1" dirty="0" err="1" smtClean="0"/>
              <a:t>Acta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Cryst</a:t>
            </a:r>
            <a:r>
              <a:rPr lang="en-US" sz="1200" i="1" dirty="0" smtClean="0"/>
              <a:t> (2011). D67, 902-906</a:t>
            </a:r>
          </a:p>
          <a:p>
            <a:endParaRPr lang="en-US" sz="1200" i="1" dirty="0" smtClean="0"/>
          </a:p>
          <a:p>
            <a:r>
              <a:rPr lang="en-US" sz="1200" i="1" dirty="0" err="1" smtClean="0"/>
              <a:t>Russi</a:t>
            </a:r>
            <a:r>
              <a:rPr lang="en-US" sz="1200" i="1" dirty="0" smtClean="0"/>
              <a:t>, S et al. </a:t>
            </a:r>
            <a:r>
              <a:rPr lang="en-US" sz="1200" dirty="0" smtClean="0"/>
              <a:t>Inducing phase changes in crystals of macromolecules: status </a:t>
            </a:r>
          </a:p>
          <a:p>
            <a:r>
              <a:rPr lang="en-US" sz="1200" dirty="0" smtClean="0"/>
              <a:t>and perspectives for controlled crystal dehydration. </a:t>
            </a:r>
            <a:r>
              <a:rPr lang="en-US" sz="1200" i="1" dirty="0" smtClean="0"/>
              <a:t>J. </a:t>
            </a:r>
            <a:r>
              <a:rPr lang="en-US" sz="1200" i="1" dirty="0" err="1" smtClean="0"/>
              <a:t>Struct</a:t>
            </a:r>
            <a:r>
              <a:rPr lang="en-US" sz="1200" i="1" dirty="0" smtClean="0"/>
              <a:t>. Biol.</a:t>
            </a:r>
            <a:r>
              <a:rPr lang="en-US" sz="1200" dirty="0" smtClean="0"/>
              <a:t> </a:t>
            </a:r>
            <a:r>
              <a:rPr lang="en-US" sz="1200" b="1" dirty="0" smtClean="0"/>
              <a:t>175</a:t>
            </a:r>
            <a:r>
              <a:rPr lang="en-US" sz="1200" dirty="0" smtClean="0"/>
              <a:t>, 236-243 (2011)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797915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biochemistry\crystal_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37291" r="30345" b="22763"/>
          <a:stretch>
            <a:fillRect/>
          </a:stretch>
        </p:blipFill>
        <p:spPr bwMode="auto">
          <a:xfrm>
            <a:off x="0" y="891192"/>
            <a:ext cx="9175115" cy="59668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7021" y="294756"/>
            <a:ext cx="283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When all goes well…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872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0"/>
            <a:ext cx="4620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4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1902_2_002.bmp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90500"/>
            <a:ext cx="64579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7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885" y="488035"/>
            <a:ext cx="887661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So how does one go about solving a crystal structure?</a:t>
            </a:r>
          </a:p>
          <a:p>
            <a:endParaRPr lang="en-US" sz="2000" dirty="0" smtClean="0"/>
          </a:p>
          <a:p>
            <a:r>
              <a:rPr lang="en-US" sz="2000" dirty="0" smtClean="0"/>
              <a:t>formulate </a:t>
            </a:r>
            <a:r>
              <a:rPr lang="en-US" sz="2000" dirty="0"/>
              <a:t>question </a:t>
            </a:r>
            <a:r>
              <a:rPr lang="en-US" sz="2000" dirty="0" smtClean="0"/>
              <a:t>	</a:t>
            </a:r>
            <a:r>
              <a:rPr lang="en-US" sz="2000" dirty="0"/>
              <a:t>	</a:t>
            </a:r>
            <a:r>
              <a:rPr lang="en-US" sz="2000" dirty="0" smtClean="0"/>
              <a:t>very </a:t>
            </a:r>
            <a:r>
              <a:rPr lang="en-US" sz="2000" dirty="0"/>
              <a:t>hard!</a:t>
            </a:r>
          </a:p>
          <a:p>
            <a:r>
              <a:rPr lang="en-US" sz="2000" dirty="0" smtClean="0"/>
              <a:t>make </a:t>
            </a:r>
            <a:r>
              <a:rPr lang="en-US" sz="2000" dirty="0"/>
              <a:t>sample			</a:t>
            </a:r>
            <a:r>
              <a:rPr lang="en-US" sz="2000" dirty="0" smtClean="0"/>
              <a:t>	cloning</a:t>
            </a:r>
            <a:r>
              <a:rPr lang="en-US" sz="2000" dirty="0"/>
              <a:t>, expression, </a:t>
            </a:r>
            <a:r>
              <a:rPr lang="en-US" sz="2000" dirty="0" smtClean="0"/>
              <a:t>purification</a:t>
            </a:r>
            <a:endParaRPr lang="en-US" sz="2000" dirty="0"/>
          </a:p>
          <a:p>
            <a:r>
              <a:rPr lang="en-US" sz="2000" dirty="0"/>
              <a:t>make crystal				</a:t>
            </a:r>
            <a:r>
              <a:rPr lang="en-US" sz="2000" dirty="0" smtClean="0"/>
              <a:t>screening</a:t>
            </a:r>
            <a:r>
              <a:rPr lang="en-US" sz="2000" dirty="0"/>
              <a:t>, </a:t>
            </a:r>
            <a:r>
              <a:rPr lang="en-US" sz="2000" dirty="0" err="1"/>
              <a:t>optimisation</a:t>
            </a:r>
            <a:r>
              <a:rPr lang="en-US" sz="2000" dirty="0"/>
              <a:t> </a:t>
            </a:r>
          </a:p>
          <a:p>
            <a:r>
              <a:rPr lang="en-US" sz="2000" dirty="0"/>
              <a:t>collect diffraction data 	</a:t>
            </a:r>
            <a:r>
              <a:rPr lang="en-US" sz="2000" dirty="0" smtClean="0"/>
              <a:t>synchrotron</a:t>
            </a:r>
            <a:r>
              <a:rPr lang="en-US" sz="2000" dirty="0"/>
              <a:t>, integration, </a:t>
            </a:r>
            <a:r>
              <a:rPr lang="en-US" sz="2000" dirty="0" smtClean="0"/>
              <a:t>scaling</a:t>
            </a:r>
          </a:p>
          <a:p>
            <a:r>
              <a:rPr lang="en-US" sz="2000" dirty="0" smtClean="0"/>
              <a:t>solve </a:t>
            </a:r>
            <a:r>
              <a:rPr lang="en-US" sz="2000" dirty="0"/>
              <a:t>phase problem 		</a:t>
            </a:r>
            <a:r>
              <a:rPr lang="en-US" sz="2000" dirty="0" smtClean="0"/>
              <a:t>MR</a:t>
            </a:r>
            <a:r>
              <a:rPr lang="en-US" sz="2000" dirty="0"/>
              <a:t>, SIRAS, MIRAS, SAD, MAD, hybrid </a:t>
            </a:r>
            <a:endParaRPr lang="en-US" sz="2000" dirty="0" smtClean="0"/>
          </a:p>
          <a:p>
            <a:r>
              <a:rPr lang="en-US" sz="2000" dirty="0" smtClean="0"/>
              <a:t>build model			</a:t>
            </a:r>
            <a:r>
              <a:rPr lang="en-US" sz="2000" dirty="0"/>
              <a:t>	</a:t>
            </a:r>
            <a:r>
              <a:rPr lang="en-US" sz="2000" dirty="0" smtClean="0"/>
              <a:t>manual </a:t>
            </a:r>
            <a:r>
              <a:rPr lang="en-US" sz="2000" dirty="0"/>
              <a:t>or </a:t>
            </a:r>
            <a:r>
              <a:rPr lang="en-US" sz="2000" dirty="0" err="1" smtClean="0"/>
              <a:t>autotracing</a:t>
            </a:r>
            <a:endParaRPr lang="en-US" sz="2000" dirty="0"/>
          </a:p>
          <a:p>
            <a:r>
              <a:rPr lang="en-US" sz="2000" dirty="0"/>
              <a:t>refine model 			</a:t>
            </a:r>
            <a:r>
              <a:rPr lang="en-US" sz="2000" dirty="0" smtClean="0"/>
              <a:t>agreement </a:t>
            </a:r>
            <a:r>
              <a:rPr lang="en-US" sz="2000" dirty="0"/>
              <a:t>of model and data </a:t>
            </a:r>
            <a:endParaRPr lang="en-US" sz="2000" dirty="0" smtClean="0"/>
          </a:p>
          <a:p>
            <a:r>
              <a:rPr lang="en-US" sz="2000" dirty="0"/>
              <a:t>interpret model			</a:t>
            </a:r>
            <a:r>
              <a:rPr lang="en-US" sz="2000" dirty="0" smtClean="0"/>
              <a:t>very </a:t>
            </a:r>
            <a:r>
              <a:rPr lang="en-US" sz="2000" dirty="0"/>
              <a:t>hard! back to top</a:t>
            </a:r>
            <a:r>
              <a:rPr lang="en-US" sz="2000" dirty="0" smtClean="0"/>
              <a:t>?</a:t>
            </a:r>
          </a:p>
          <a:p>
            <a:endParaRPr lang="en-US" sz="2000" dirty="0"/>
          </a:p>
          <a:p>
            <a:r>
              <a:rPr lang="en-US" sz="2000" dirty="0" smtClean="0"/>
              <a:t>	… and might fail at any step!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4755" y="1626424"/>
            <a:ext cx="8692117" cy="3659949"/>
            <a:chOff x="114755" y="1626424"/>
            <a:chExt cx="8692117" cy="3659949"/>
          </a:xfrm>
        </p:grpSpPr>
        <p:sp>
          <p:nvSpPr>
            <p:cNvPr id="2" name="TextBox 1"/>
            <p:cNvSpPr txBox="1"/>
            <p:nvPr/>
          </p:nvSpPr>
          <p:spPr>
            <a:xfrm>
              <a:off x="356722" y="4732375"/>
              <a:ext cx="845015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/>
                <a:t>This is the part where YOU make all the difference!!</a:t>
              </a:r>
              <a:endParaRPr lang="en-US" sz="30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4755" y="1626424"/>
              <a:ext cx="7521119" cy="634975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8219" y="1265014"/>
            <a:ext cx="23264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oss</a:t>
            </a:r>
          </a:p>
          <a:p>
            <a:r>
              <a:rPr lang="en-US" sz="2000" dirty="0" smtClean="0"/>
              <a:t>you</a:t>
            </a:r>
          </a:p>
          <a:p>
            <a:r>
              <a:rPr lang="en-US" sz="2000" dirty="0" smtClean="0"/>
              <a:t>you</a:t>
            </a:r>
            <a:endParaRPr lang="en-US" sz="2000" dirty="0"/>
          </a:p>
          <a:p>
            <a:r>
              <a:rPr lang="en-US" sz="2000" dirty="0" smtClean="0"/>
              <a:t>Post-doc</a:t>
            </a:r>
          </a:p>
          <a:p>
            <a:r>
              <a:rPr lang="en-US" sz="2000" dirty="0" smtClean="0"/>
              <a:t>Post-doc/Randy/Phil</a:t>
            </a:r>
          </a:p>
          <a:p>
            <a:r>
              <a:rPr lang="en-US" sz="2000" dirty="0" smtClean="0"/>
              <a:t>Post-doc/you</a:t>
            </a:r>
          </a:p>
          <a:p>
            <a:r>
              <a:rPr lang="en-US" sz="2000" dirty="0" smtClean="0"/>
              <a:t>Post-doc/</a:t>
            </a:r>
            <a:r>
              <a:rPr lang="en-US" sz="2000" dirty="0" err="1" smtClean="0"/>
              <a:t>Garib</a:t>
            </a:r>
            <a:endParaRPr lang="en-US" sz="2000" dirty="0" smtClean="0"/>
          </a:p>
          <a:p>
            <a:r>
              <a:rPr lang="en-US" sz="2000" dirty="0" smtClean="0"/>
              <a:t>Boss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988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92" y="2551038"/>
            <a:ext cx="802014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Disclaimer: </a:t>
            </a:r>
          </a:p>
          <a:p>
            <a:r>
              <a:rPr lang="en-US" sz="2500" b="1" dirty="0" smtClean="0"/>
              <a:t>This is a limited (i.e. my) view of how to do crystallography</a:t>
            </a:r>
          </a:p>
          <a:p>
            <a:endParaRPr lang="en-US" sz="2500" b="1" dirty="0" smtClean="0"/>
          </a:p>
          <a:p>
            <a:r>
              <a:rPr lang="en-US" sz="2500" b="1" dirty="0" smtClean="0"/>
              <a:t>You have to find out what works for you</a:t>
            </a:r>
          </a:p>
          <a:p>
            <a:endParaRPr lang="en-US" sz="2500" b="1" dirty="0" smtClean="0"/>
          </a:p>
          <a:p>
            <a:r>
              <a:rPr lang="en-US" sz="2500" b="1" dirty="0"/>
              <a:t>(</a:t>
            </a:r>
            <a:r>
              <a:rPr lang="en-US" sz="2500" b="1" dirty="0" smtClean="0"/>
              <a:t>But some of this might be useful)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06938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882" y="603568"/>
            <a:ext cx="486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Different species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01073" y="2263735"/>
            <a:ext cx="5574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Bacterial: 	Great diversity, Easy to work with </a:t>
            </a:r>
          </a:p>
          <a:p>
            <a:r>
              <a:rPr lang="en-US" dirty="0" err="1" smtClean="0"/>
              <a:t>Archeal</a:t>
            </a:r>
            <a:r>
              <a:rPr lang="en-US" dirty="0" smtClean="0"/>
              <a:t>: 		Half way between bacterial and eukaryotic</a:t>
            </a:r>
          </a:p>
          <a:p>
            <a:r>
              <a:rPr lang="en-US" dirty="0" smtClean="0"/>
              <a:t>Eukaryotic:	more difficult, but sometimes essential </a:t>
            </a:r>
          </a:p>
        </p:txBody>
      </p:sp>
      <p:sp>
        <p:nvSpPr>
          <p:cNvPr id="3" name="Oval 2"/>
          <p:cNvSpPr/>
          <p:nvPr/>
        </p:nvSpPr>
        <p:spPr>
          <a:xfrm>
            <a:off x="2539752" y="4712176"/>
            <a:ext cx="374338" cy="2339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09187" y="4667617"/>
            <a:ext cx="724167" cy="3453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88789" y="4712176"/>
            <a:ext cx="356513" cy="2339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560892" y="3713277"/>
            <a:ext cx="1534905" cy="2655330"/>
            <a:chOff x="6675772" y="4066063"/>
            <a:chExt cx="765154" cy="1409978"/>
          </a:xfrm>
        </p:grpSpPr>
        <p:sp>
          <p:nvSpPr>
            <p:cNvPr id="8" name="Smiley Face 7"/>
            <p:cNvSpPr/>
            <p:nvPr/>
          </p:nvSpPr>
          <p:spPr>
            <a:xfrm>
              <a:off x="6885156" y="4066063"/>
              <a:ext cx="345372" cy="289637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7058349" y="4355700"/>
              <a:ext cx="0" cy="6126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58349" y="4968395"/>
              <a:ext cx="382577" cy="507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675772" y="4968395"/>
              <a:ext cx="382577" cy="507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75772" y="4623058"/>
              <a:ext cx="76515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78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1" y="1873518"/>
            <a:ext cx="9144000" cy="3790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3882" y="603568"/>
            <a:ext cx="486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to crystallize: Different species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326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15357</TotalTime>
  <Words>1809</Words>
  <Application>Microsoft Macintosh PowerPoint</Application>
  <PresentationFormat>On-screen Show (4:3)</PresentationFormat>
  <Paragraphs>310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MRC-Cambridge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Meindert Lamers</dc:creator>
  <cp:lastModifiedBy>Meindert Lamers</cp:lastModifiedBy>
  <cp:revision>111</cp:revision>
  <dcterms:created xsi:type="dcterms:W3CDTF">2013-02-22T10:39:45Z</dcterms:created>
  <dcterms:modified xsi:type="dcterms:W3CDTF">2013-05-01T09:32:18Z</dcterms:modified>
</cp:coreProperties>
</file>